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80" r:id="rId22"/>
    <p:sldId id="278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3E399C85-76B3-40ED-98DF-E3386594849E}" type="datetimeFigureOut">
              <a:rPr lang="en-US" smtClean="0"/>
              <a:pPr/>
              <a:t>2/26/2010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A550AE2F-7693-4ADF-821F-C7AAAC7DD7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99C85-76B3-40ED-98DF-E3386594849E}" type="datetimeFigureOut">
              <a:rPr lang="en-US" smtClean="0"/>
              <a:pPr/>
              <a:t>2/26/2010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0AE2F-7693-4ADF-821F-C7AAAC7DD7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99C85-76B3-40ED-98DF-E3386594849E}" type="datetimeFigureOut">
              <a:rPr lang="en-US" smtClean="0"/>
              <a:pPr/>
              <a:t>2/26/2010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0AE2F-7693-4ADF-821F-C7AAAC7DD7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3E399C85-76B3-40ED-98DF-E3386594849E}" type="datetimeFigureOut">
              <a:rPr lang="en-US" smtClean="0"/>
              <a:pPr/>
              <a:t>2/26/2010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0AE2F-7693-4ADF-821F-C7AAAC7DD7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3E399C85-76B3-40ED-98DF-E3386594849E}" type="datetimeFigureOut">
              <a:rPr lang="en-US" smtClean="0"/>
              <a:pPr/>
              <a:t>2/26/2010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A550AE2F-7693-4ADF-821F-C7AAAC7DD75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3E399C85-76B3-40ED-98DF-E3386594849E}" type="datetimeFigureOut">
              <a:rPr lang="en-US" smtClean="0"/>
              <a:pPr/>
              <a:t>2/26/2010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550AE2F-7693-4ADF-821F-C7AAAC7DD7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3E399C85-76B3-40ED-98DF-E3386594849E}" type="datetimeFigureOut">
              <a:rPr lang="en-US" smtClean="0"/>
              <a:pPr/>
              <a:t>2/26/2010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A550AE2F-7693-4ADF-821F-C7AAAC7DD7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99C85-76B3-40ED-98DF-E3386594849E}" type="datetimeFigureOut">
              <a:rPr lang="en-US" smtClean="0"/>
              <a:pPr/>
              <a:t>2/26/2010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0AE2F-7693-4ADF-821F-C7AAAC7DD7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3E399C85-76B3-40ED-98DF-E3386594849E}" type="datetimeFigureOut">
              <a:rPr lang="en-US" smtClean="0"/>
              <a:pPr/>
              <a:t>2/26/2010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550AE2F-7693-4ADF-821F-C7AAAC7DD7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3E399C85-76B3-40ED-98DF-E3386594849E}" type="datetimeFigureOut">
              <a:rPr lang="en-US" smtClean="0"/>
              <a:pPr/>
              <a:t>2/26/2010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A550AE2F-7693-4ADF-821F-C7AAAC7DD7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3E399C85-76B3-40ED-98DF-E3386594849E}" type="datetimeFigureOut">
              <a:rPr lang="en-US" smtClean="0"/>
              <a:pPr/>
              <a:t>2/26/2010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A550AE2F-7693-4ADF-821F-C7AAAC7DD7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3E399C85-76B3-40ED-98DF-E3386594849E}" type="datetimeFigureOut">
              <a:rPr lang="en-US" smtClean="0"/>
              <a:pPr/>
              <a:t>2/26/2010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A550AE2F-7693-4ADF-821F-C7AAAC7DD75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3262312"/>
          </a:xfrm>
        </p:spPr>
        <p:txBody>
          <a:bodyPr>
            <a:noAutofit/>
          </a:bodyPr>
          <a:lstStyle/>
          <a:p>
            <a:pPr algn="ctr"/>
            <a:r>
              <a:rPr lang="en-US" sz="7200" dirty="0" smtClean="0"/>
              <a:t>INTRODUCTION TO PARASITOLOGY</a:t>
            </a:r>
            <a:endParaRPr lang="en-US" sz="7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0544" y="4267200"/>
            <a:ext cx="8062912" cy="2057400"/>
          </a:xfrm>
        </p:spPr>
        <p:txBody>
          <a:bodyPr/>
          <a:lstStyle/>
          <a:p>
            <a:pPr algn="ctr"/>
            <a:r>
              <a:rPr lang="en-US" sz="6600" b="1" dirty="0" smtClean="0"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Lab Safety</a:t>
            </a:r>
          </a:p>
          <a:p>
            <a:pPr algn="ctr"/>
            <a:endParaRPr lang="en-US" dirty="0">
              <a:solidFill>
                <a:schemeClr val="bg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Must worn 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Lab coat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Gloves 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" name="Content Placeholder 9" descr="538394-FB[1]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2362200" y="304800"/>
            <a:ext cx="4191000" cy="30178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Content Placeholder 10" descr="Gloves[1]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2133600" y="3429000"/>
            <a:ext cx="4526756" cy="30178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Samples used in </a:t>
            </a:r>
            <a:r>
              <a:rPr lang="en-US" dirty="0" err="1" smtClean="0"/>
              <a:t>parasitology</a:t>
            </a:r>
            <a:r>
              <a:rPr lang="en-US" dirty="0" smtClean="0"/>
              <a:t> lab: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93080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n-US" dirty="0" smtClean="0"/>
              <a:t>Mainly we deal with stool as a general specimen </a:t>
            </a:r>
          </a:p>
          <a:p>
            <a:pPr algn="just">
              <a:buNone/>
            </a:pPr>
            <a:r>
              <a:rPr lang="en-US" dirty="0" smtClean="0"/>
              <a:t>We can receive also :</a:t>
            </a:r>
          </a:p>
          <a:p>
            <a:pPr algn="just">
              <a:buNone/>
            </a:pPr>
            <a:r>
              <a:rPr lang="en-US" dirty="0" smtClean="0"/>
              <a:t>1- urine, in case of </a:t>
            </a:r>
            <a:r>
              <a:rPr lang="en-US" i="1" dirty="0" err="1" smtClean="0"/>
              <a:t>S.haematobium</a:t>
            </a:r>
            <a:r>
              <a:rPr lang="en-US" dirty="0" smtClean="0"/>
              <a:t>,</a:t>
            </a:r>
          </a:p>
          <a:p>
            <a:pPr algn="just">
              <a:buNone/>
            </a:pPr>
            <a:r>
              <a:rPr lang="en-US" i="1" dirty="0" err="1" smtClean="0"/>
              <a:t>S.mansoni</a:t>
            </a:r>
            <a:r>
              <a:rPr lang="en-US" i="1" dirty="0" smtClean="0"/>
              <a:t> , </a:t>
            </a:r>
            <a:r>
              <a:rPr lang="en-US" i="1" dirty="0" err="1" smtClean="0"/>
              <a:t>T.vaginalis</a:t>
            </a:r>
            <a:r>
              <a:rPr lang="en-US" dirty="0" smtClean="0"/>
              <a:t>.</a:t>
            </a:r>
          </a:p>
          <a:p>
            <a:pPr algn="just">
              <a:buNone/>
            </a:pPr>
            <a:r>
              <a:rPr lang="en-US" dirty="0" smtClean="0"/>
              <a:t>2- Blood, in case of </a:t>
            </a:r>
            <a:r>
              <a:rPr lang="en-US" i="1" dirty="0" smtClean="0"/>
              <a:t>Plasmodium </a:t>
            </a:r>
            <a:r>
              <a:rPr lang="en-US" i="1" dirty="0" err="1" smtClean="0"/>
              <a:t>spp</a:t>
            </a:r>
            <a:r>
              <a:rPr lang="en-US" i="1" dirty="0" smtClean="0"/>
              <a:t>, </a:t>
            </a:r>
            <a:r>
              <a:rPr lang="en-US" i="1" dirty="0" err="1" smtClean="0"/>
              <a:t>trypanosoma</a:t>
            </a:r>
            <a:r>
              <a:rPr lang="en-US" i="1" dirty="0" smtClean="0"/>
              <a:t>, </a:t>
            </a:r>
            <a:r>
              <a:rPr lang="en-US" i="1" dirty="0" err="1" smtClean="0"/>
              <a:t>W.bancrofti</a:t>
            </a:r>
            <a:r>
              <a:rPr lang="en-US" i="1" dirty="0" smtClean="0"/>
              <a:t>.</a:t>
            </a:r>
          </a:p>
          <a:p>
            <a:pPr algn="just">
              <a:buNone/>
            </a:pPr>
            <a:r>
              <a:rPr lang="en-US" dirty="0" smtClean="0"/>
              <a:t>3- Vaginal discharge, in case of </a:t>
            </a:r>
            <a:r>
              <a:rPr lang="en-US" i="1" dirty="0" err="1" smtClean="0"/>
              <a:t>T.vaginalis</a:t>
            </a:r>
            <a:r>
              <a:rPr lang="en-US" i="1" dirty="0" smtClean="0"/>
              <a:t>.</a:t>
            </a:r>
          </a:p>
          <a:p>
            <a:pPr algn="just">
              <a:buNone/>
            </a:pPr>
            <a:r>
              <a:rPr lang="en-US" dirty="0" smtClean="0"/>
              <a:t>4- Sputum, in case of </a:t>
            </a:r>
            <a:r>
              <a:rPr lang="en-US" i="1" dirty="0" err="1" smtClean="0"/>
              <a:t>Paragonimus</a:t>
            </a:r>
            <a:r>
              <a:rPr lang="en-US" i="1" dirty="0" smtClean="0"/>
              <a:t> spp.</a:t>
            </a:r>
            <a:endParaRPr lang="en-US" i="1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45719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6073808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en-US" dirty="0" smtClean="0"/>
              <a:t>5- CSF, in case of </a:t>
            </a:r>
            <a:r>
              <a:rPr lang="en-US" i="1" dirty="0" err="1" smtClean="0"/>
              <a:t>Trypanosoma</a:t>
            </a:r>
            <a:r>
              <a:rPr lang="en-US" i="1" dirty="0" smtClean="0"/>
              <a:t> </a:t>
            </a:r>
            <a:r>
              <a:rPr lang="en-US" i="1" dirty="0" err="1" smtClean="0"/>
              <a:t>spp</a:t>
            </a:r>
            <a:r>
              <a:rPr lang="en-US" i="1" dirty="0" smtClean="0"/>
              <a:t>, </a:t>
            </a:r>
            <a:r>
              <a:rPr lang="en-US" i="1" dirty="0" err="1" smtClean="0"/>
              <a:t>Naegleria</a:t>
            </a:r>
            <a:r>
              <a:rPr lang="en-US" i="1" dirty="0" smtClean="0"/>
              <a:t>.</a:t>
            </a:r>
          </a:p>
          <a:p>
            <a:pPr algn="just">
              <a:buNone/>
            </a:pPr>
            <a:r>
              <a:rPr lang="en-US" dirty="0" smtClean="0"/>
              <a:t>6- Bone Marrow, in case of </a:t>
            </a:r>
            <a:r>
              <a:rPr lang="en-US" i="1" dirty="0" err="1" smtClean="0"/>
              <a:t>L.donovani</a:t>
            </a:r>
            <a:r>
              <a:rPr lang="en-US" i="1" dirty="0" smtClean="0"/>
              <a:t>.</a:t>
            </a:r>
          </a:p>
          <a:p>
            <a:pPr algn="just">
              <a:buNone/>
            </a:pPr>
            <a:r>
              <a:rPr lang="en-US" dirty="0" smtClean="0"/>
              <a:t>7- Lymph Gland Aspirate, in case of </a:t>
            </a:r>
            <a:r>
              <a:rPr lang="en-US" i="1" dirty="0" err="1" smtClean="0"/>
              <a:t>Trypanosoma</a:t>
            </a:r>
            <a:r>
              <a:rPr lang="en-US" i="1" dirty="0" smtClean="0"/>
              <a:t> </a:t>
            </a:r>
            <a:r>
              <a:rPr lang="en-US" i="1" dirty="0" err="1" smtClean="0"/>
              <a:t>spp</a:t>
            </a:r>
            <a:r>
              <a:rPr lang="en-US" i="1" dirty="0" smtClean="0"/>
              <a:t>, L. </a:t>
            </a:r>
            <a:r>
              <a:rPr lang="en-US" i="1" dirty="0" err="1" smtClean="0"/>
              <a:t>donovani</a:t>
            </a:r>
            <a:r>
              <a:rPr lang="en-US" i="1" dirty="0" smtClean="0"/>
              <a:t>.</a:t>
            </a:r>
          </a:p>
          <a:p>
            <a:pPr algn="just">
              <a:buNone/>
            </a:pPr>
            <a:r>
              <a:rPr lang="en-US" dirty="0" smtClean="0"/>
              <a:t>8- Liver Aspirate, in case of </a:t>
            </a:r>
            <a:r>
              <a:rPr lang="en-US" i="1" dirty="0" err="1" smtClean="0"/>
              <a:t>E.histolytica</a:t>
            </a:r>
            <a:r>
              <a:rPr lang="en-US" i="1" dirty="0" smtClean="0"/>
              <a:t>, L. </a:t>
            </a:r>
            <a:r>
              <a:rPr lang="en-US" i="1" dirty="0" err="1" smtClean="0"/>
              <a:t>donovani</a:t>
            </a:r>
            <a:r>
              <a:rPr lang="en-US" i="1" dirty="0" smtClean="0"/>
              <a:t>.</a:t>
            </a:r>
          </a:p>
          <a:p>
            <a:pPr algn="just">
              <a:buNone/>
            </a:pPr>
            <a:r>
              <a:rPr lang="en-US" dirty="0" smtClean="0"/>
              <a:t>9- Biopsies: - Skin, in case of </a:t>
            </a:r>
            <a:r>
              <a:rPr lang="en-US" i="1" dirty="0" err="1" smtClean="0"/>
              <a:t>Leishmania</a:t>
            </a:r>
            <a:r>
              <a:rPr lang="en-US" i="1" dirty="0" smtClean="0"/>
              <a:t> </a:t>
            </a:r>
            <a:r>
              <a:rPr lang="en-US" i="1" dirty="0" err="1" smtClean="0"/>
              <a:t>spp</a:t>
            </a:r>
            <a:r>
              <a:rPr lang="en-US" i="1" dirty="0" smtClean="0"/>
              <a:t>, D. </a:t>
            </a:r>
            <a:r>
              <a:rPr lang="en-US" i="1" dirty="0" err="1" smtClean="0"/>
              <a:t>medinensis</a:t>
            </a:r>
            <a:r>
              <a:rPr lang="en-US" i="1" dirty="0" smtClean="0"/>
              <a:t>.</a:t>
            </a:r>
          </a:p>
          <a:p>
            <a:pPr algn="just">
              <a:buNone/>
            </a:pPr>
            <a:r>
              <a:rPr lang="en-US" i="1" dirty="0" smtClean="0"/>
              <a:t>- </a:t>
            </a:r>
            <a:r>
              <a:rPr lang="en-US" dirty="0" smtClean="0"/>
              <a:t>Muscles, in case of </a:t>
            </a:r>
            <a:r>
              <a:rPr lang="en-US" i="1" dirty="0" err="1" smtClean="0"/>
              <a:t>Trichinella</a:t>
            </a:r>
            <a:r>
              <a:rPr lang="en-US" i="1" dirty="0" smtClean="0"/>
              <a:t>.</a:t>
            </a:r>
            <a:r>
              <a:rPr lang="en-US" dirty="0" smtClean="0"/>
              <a:t> </a:t>
            </a:r>
          </a:p>
          <a:p>
            <a:pPr algn="just">
              <a:buNone/>
            </a:pPr>
            <a:r>
              <a:rPr lang="en-US" dirty="0" smtClean="0"/>
              <a:t>10- Duodenal Aspirate, in case of </a:t>
            </a:r>
            <a:r>
              <a:rPr lang="en-US" i="1" dirty="0" smtClean="0"/>
              <a:t>G. </a:t>
            </a:r>
            <a:r>
              <a:rPr lang="en-US" i="1" dirty="0" err="1" smtClean="0"/>
              <a:t>lamblia</a:t>
            </a:r>
            <a:r>
              <a:rPr lang="en-US" i="1" dirty="0" smtClean="0"/>
              <a:t>, S. </a:t>
            </a:r>
            <a:r>
              <a:rPr lang="en-US" i="1" dirty="0" err="1" smtClean="0"/>
              <a:t>stercoralis</a:t>
            </a:r>
            <a:r>
              <a:rPr lang="en-US" i="1" dirty="0" smtClean="0"/>
              <a:t>.</a:t>
            </a:r>
          </a:p>
          <a:p>
            <a:pPr algn="just">
              <a:buNone/>
            </a:pPr>
            <a:r>
              <a:rPr lang="en-US" dirty="0" smtClean="0"/>
              <a:t>11- Rectal Scraping, in case of </a:t>
            </a:r>
            <a:r>
              <a:rPr lang="en-US" i="1" dirty="0" err="1" smtClean="0"/>
              <a:t>E.histolytica</a:t>
            </a:r>
            <a:r>
              <a:rPr lang="en-US" i="1" dirty="0" smtClean="0"/>
              <a:t>, </a:t>
            </a:r>
            <a:r>
              <a:rPr lang="en-US" i="1" dirty="0" err="1" smtClean="0"/>
              <a:t>Schistosoma</a:t>
            </a:r>
            <a:r>
              <a:rPr lang="en-US" i="1" dirty="0" smtClean="0"/>
              <a:t> spp.</a:t>
            </a:r>
            <a:endParaRPr lang="en-US" i="1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collect stool samples: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Precautions 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Containers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Request form 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Time of examination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Macroscopic examination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Microscopic examination </a:t>
            </a:r>
          </a:p>
          <a:p>
            <a:endParaRPr lang="en-US" dirty="0">
              <a:solidFill>
                <a:schemeClr val="bg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Containers for stool and other samples:</a:t>
            </a:r>
            <a:endParaRPr lang="en-US" dirty="0"/>
          </a:p>
        </p:txBody>
      </p:sp>
      <p:pic>
        <p:nvPicPr>
          <p:cNvPr id="7" name="Content Placeholder 6" descr="Stool-Container[2]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47700" y="2156619"/>
            <a:ext cx="3657600" cy="3657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Content Placeholder 7" descr="org_1770324[1]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937919" y="2118518"/>
            <a:ext cx="3596482" cy="35964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Universal container for urine samples :</a:t>
            </a:r>
            <a:endParaRPr lang="en-US" dirty="0"/>
          </a:p>
        </p:txBody>
      </p:sp>
      <p:pic>
        <p:nvPicPr>
          <p:cNvPr id="8" name="Content Placeholder 7" descr="30mlpolystyrenecontainers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58114" y="2590800"/>
            <a:ext cx="3528971" cy="3124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Content Placeholder 6" descr="53KKIMGPLST1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475192" y="2514600"/>
            <a:ext cx="3657600" cy="3276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Blood collecting tubes:</a:t>
            </a:r>
            <a:endParaRPr lang="en-US" dirty="0"/>
          </a:p>
        </p:txBody>
      </p:sp>
      <p:pic>
        <p:nvPicPr>
          <p:cNvPr id="5" name="Content Placeholder 4" descr="10non-vaccum-blood-collecti-250x250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00881" y="2209800"/>
            <a:ext cx="3413919" cy="381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Content Placeholder 5" descr="No-Additive-Non-Vacuum-Tube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872663" y="2362200"/>
            <a:ext cx="3356937" cy="3581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Request form :</a:t>
            </a:r>
            <a:endParaRPr lang="en-US" dirty="0"/>
          </a:p>
        </p:txBody>
      </p:sp>
      <p:pic>
        <p:nvPicPr>
          <p:cNvPr id="7" name="Content Placeholder 6" descr="forms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95400" y="1676400"/>
            <a:ext cx="6324600" cy="43433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Macroscopic examination: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>
              <a:lnSpc>
                <a:spcPct val="150000"/>
              </a:lnSpc>
            </a:pPr>
            <a:r>
              <a:rPr lang="en-US" dirty="0" smtClean="0"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Color : normally brown not pale or dark.</a:t>
            </a:r>
          </a:p>
          <a:p>
            <a:pPr algn="just">
              <a:lnSpc>
                <a:spcPct val="150000"/>
              </a:lnSpc>
            </a:pPr>
            <a:r>
              <a:rPr lang="en-US" dirty="0" smtClean="0"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Consistency: whether formed, semi formed, unformed, watery</a:t>
            </a:r>
            <a:r>
              <a:rPr lang="en-US" dirty="0" smtClean="0"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en-US" smtClean="0"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Composition: Presence of mucus, blood and </a:t>
            </a:r>
            <a:r>
              <a:rPr lang="en-US" smtClean="0"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 </a:t>
            </a:r>
            <a:r>
              <a:rPr lang="en-US" smtClean="0"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Pus</a:t>
            </a:r>
            <a:endParaRPr lang="en-US" dirty="0" smtClean="0">
              <a:solidFill>
                <a:schemeClr val="bg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lnSpc>
                <a:spcPct val="150000"/>
              </a:lnSpc>
            </a:pPr>
            <a:r>
              <a:rPr lang="en-US" dirty="0" smtClean="0"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Odor</a:t>
            </a:r>
          </a:p>
          <a:p>
            <a:pPr algn="just">
              <a:lnSpc>
                <a:spcPct val="150000"/>
              </a:lnSpc>
            </a:pPr>
            <a:r>
              <a:rPr lang="en-US" dirty="0" smtClean="0"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Whether </a:t>
            </a:r>
            <a:r>
              <a:rPr lang="en-US" dirty="0" smtClean="0"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specimen contains worms, part of the worm(segments), larva.</a:t>
            </a:r>
          </a:p>
          <a:p>
            <a:pPr>
              <a:buNone/>
            </a:pPr>
            <a:r>
              <a:rPr lang="en-US" dirty="0" smtClean="0"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dirty="0">
              <a:solidFill>
                <a:schemeClr val="bg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Microscopic examination: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n-US" dirty="0" smtClean="0"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Wet mount :</a:t>
            </a:r>
          </a:p>
          <a:p>
            <a:pPr algn="just">
              <a:buNone/>
            </a:pPr>
            <a:r>
              <a:rPr lang="en-US" dirty="0" smtClean="0"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Either saline or iodine: usually we see the Cyst stage, we loose the </a:t>
            </a:r>
            <a:r>
              <a:rPr lang="en-US" dirty="0" err="1" smtClean="0"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trophozoite</a:t>
            </a:r>
            <a:r>
              <a:rPr lang="en-US" dirty="0" smtClean="0"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because it’s a fragile stage.</a:t>
            </a:r>
          </a:p>
          <a:p>
            <a:pPr algn="just">
              <a:buNone/>
            </a:pPr>
            <a:endParaRPr lang="en-US" dirty="0" smtClean="0">
              <a:solidFill>
                <a:schemeClr val="bg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r>
              <a:rPr lang="en-US" dirty="0" smtClean="0"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 use 2 clean glass slides: in the first 1 drop of saline and in the other drop of iodine then by wooden stick take a small part of sample mix, cover then examine after removing your gloves .</a:t>
            </a:r>
            <a:endParaRPr lang="en-US" dirty="0">
              <a:solidFill>
                <a:schemeClr val="bg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terminology: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 smtClean="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Parasite</a:t>
            </a:r>
          </a:p>
          <a:p>
            <a:r>
              <a:rPr lang="en-US" sz="3200" smtClean="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Host </a:t>
            </a:r>
            <a:endParaRPr lang="en-US" sz="3200" dirty="0" smtClean="0">
              <a:solidFill>
                <a:schemeClr val="bg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3200" dirty="0" smtClean="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Definitive host</a:t>
            </a:r>
          </a:p>
          <a:p>
            <a:r>
              <a:rPr lang="en-US" sz="3200" dirty="0" smtClean="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Intermediate host</a:t>
            </a:r>
          </a:p>
          <a:p>
            <a:r>
              <a:rPr lang="en-US" sz="3200" dirty="0" smtClean="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Infective stage </a:t>
            </a:r>
          </a:p>
          <a:p>
            <a:r>
              <a:rPr lang="en-US" sz="3200" dirty="0" smtClean="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Diagnostic stage</a:t>
            </a:r>
          </a:p>
          <a:p>
            <a:r>
              <a:rPr lang="en-US" sz="3200" dirty="0" smtClean="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Vector</a:t>
            </a:r>
          </a:p>
          <a:p>
            <a:r>
              <a:rPr lang="en-US" sz="3200" dirty="0" smtClean="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Life cycle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wetmount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9200" y="1143000"/>
            <a:ext cx="6477000" cy="4724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4000" dirty="0" smtClean="0"/>
              <a:t>STOOL EXAMINATION</a:t>
            </a:r>
            <a:br>
              <a:rPr lang="en-US" sz="4000" dirty="0" smtClean="0"/>
            </a:br>
            <a:r>
              <a:rPr lang="en-US" sz="4000" dirty="0" smtClean="0"/>
              <a:t>Temporary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196975"/>
            <a:ext cx="4495800" cy="5661025"/>
          </a:xfrm>
          <a:ln>
            <a:solidFill>
              <a:srgbClr val="FF00FF"/>
            </a:solidFill>
          </a:ln>
        </p:spPr>
        <p:txBody>
          <a:bodyPr/>
          <a:lstStyle/>
          <a:p>
            <a:pPr algn="ctr" rtl="0" eaLnBrk="1" hangingPunct="1">
              <a:buFont typeface="Wingdings" pitchFamily="2" charset="2"/>
              <a:buNone/>
              <a:defRPr/>
            </a:pPr>
            <a:r>
              <a:rPr lang="en-US" dirty="0" smtClean="0"/>
              <a:t>Saline smear</a:t>
            </a:r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196975"/>
            <a:ext cx="4495800" cy="5661025"/>
          </a:xfrm>
          <a:ln>
            <a:solidFill>
              <a:srgbClr val="FF00FF"/>
            </a:solidFill>
          </a:ln>
        </p:spPr>
        <p:txBody>
          <a:bodyPr/>
          <a:lstStyle/>
          <a:p>
            <a:pPr algn="ctr" rtl="0" eaLnBrk="1" hangingPunct="1">
              <a:buFont typeface="Wingdings" pitchFamily="2" charset="2"/>
              <a:buNone/>
              <a:defRPr/>
            </a:pPr>
            <a:r>
              <a:rPr lang="en-US" smtClean="0"/>
              <a:t>Iodine smear</a:t>
            </a:r>
          </a:p>
          <a:p>
            <a:pPr algn="ctr" rtl="0" eaLnBrk="1" hangingPunct="1">
              <a:buFont typeface="Wingdings" pitchFamily="2" charset="2"/>
              <a:buNone/>
              <a:defRPr/>
            </a:pPr>
            <a:endParaRPr lang="en-US" smtClean="0"/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971550" y="1844675"/>
            <a:ext cx="2089150" cy="865188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2" name="Oval 6"/>
          <p:cNvSpPr>
            <a:spLocks noChangeArrowheads="1"/>
          </p:cNvSpPr>
          <p:nvPr/>
        </p:nvSpPr>
        <p:spPr bwMode="auto">
          <a:xfrm>
            <a:off x="1692275" y="1989138"/>
            <a:ext cx="720725" cy="504825"/>
          </a:xfrm>
          <a:prstGeom prst="ellipse">
            <a:avLst/>
          </a:prstGeom>
          <a:solidFill>
            <a:srgbClr val="FFFFCC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3" name="Rectangle 7"/>
          <p:cNvSpPr>
            <a:spLocks noChangeArrowheads="1"/>
          </p:cNvSpPr>
          <p:nvPr/>
        </p:nvSpPr>
        <p:spPr bwMode="auto">
          <a:xfrm>
            <a:off x="971550" y="2924175"/>
            <a:ext cx="2089150" cy="865188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4" name="Oval 8"/>
          <p:cNvSpPr>
            <a:spLocks noChangeArrowheads="1"/>
          </p:cNvSpPr>
          <p:nvPr/>
        </p:nvSpPr>
        <p:spPr bwMode="auto">
          <a:xfrm>
            <a:off x="1692275" y="3141663"/>
            <a:ext cx="649288" cy="504825"/>
          </a:xfrm>
          <a:prstGeom prst="ellipse">
            <a:avLst/>
          </a:prstGeom>
          <a:gradFill rotWithShape="1">
            <a:gsLst>
              <a:gs pos="0">
                <a:srgbClr val="FFCC00">
                  <a:alpha val="87000"/>
                </a:srgbClr>
              </a:gs>
              <a:gs pos="100000">
                <a:srgbClr val="765E00"/>
              </a:gs>
            </a:gsLst>
            <a:lin ang="5400000" scaled="1"/>
          </a:gra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5" name="Rectangle 9"/>
          <p:cNvSpPr>
            <a:spLocks noChangeArrowheads="1"/>
          </p:cNvSpPr>
          <p:nvPr/>
        </p:nvSpPr>
        <p:spPr bwMode="auto">
          <a:xfrm>
            <a:off x="1547813" y="3500438"/>
            <a:ext cx="914400" cy="914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6" name="Rectangle 10"/>
          <p:cNvSpPr>
            <a:spLocks noChangeArrowheads="1"/>
          </p:cNvSpPr>
          <p:nvPr/>
        </p:nvSpPr>
        <p:spPr bwMode="auto">
          <a:xfrm>
            <a:off x="1547813" y="3068638"/>
            <a:ext cx="935037" cy="647700"/>
          </a:xfrm>
          <a:prstGeom prst="rect">
            <a:avLst/>
          </a:prstGeom>
          <a:noFill/>
          <a:ln w="9525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7" name="Rectangle 11"/>
          <p:cNvSpPr>
            <a:spLocks noChangeArrowheads="1"/>
          </p:cNvSpPr>
          <p:nvPr/>
        </p:nvSpPr>
        <p:spPr bwMode="auto">
          <a:xfrm>
            <a:off x="5724525" y="1844675"/>
            <a:ext cx="2089150" cy="865188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8" name="Rectangle 12"/>
          <p:cNvSpPr>
            <a:spLocks noChangeArrowheads="1"/>
          </p:cNvSpPr>
          <p:nvPr/>
        </p:nvSpPr>
        <p:spPr bwMode="auto">
          <a:xfrm>
            <a:off x="5724525" y="2924175"/>
            <a:ext cx="2089150" cy="865188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9" name="Rectangle 13"/>
          <p:cNvSpPr>
            <a:spLocks noChangeArrowheads="1"/>
          </p:cNvSpPr>
          <p:nvPr/>
        </p:nvSpPr>
        <p:spPr bwMode="auto">
          <a:xfrm>
            <a:off x="6300788" y="3068638"/>
            <a:ext cx="935037" cy="647700"/>
          </a:xfrm>
          <a:prstGeom prst="rect">
            <a:avLst/>
          </a:prstGeom>
          <a:noFill/>
          <a:ln w="9525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10" name="Oval 14"/>
          <p:cNvSpPr>
            <a:spLocks noChangeArrowheads="1"/>
          </p:cNvSpPr>
          <p:nvPr/>
        </p:nvSpPr>
        <p:spPr bwMode="auto">
          <a:xfrm>
            <a:off x="6443663" y="3141663"/>
            <a:ext cx="649287" cy="504825"/>
          </a:xfrm>
          <a:prstGeom prst="ellipse">
            <a:avLst/>
          </a:prstGeom>
          <a:gradFill rotWithShape="1">
            <a:gsLst>
              <a:gs pos="0">
                <a:srgbClr val="996633">
                  <a:alpha val="87000"/>
                </a:srgbClr>
              </a:gs>
              <a:gs pos="100000">
                <a:srgbClr val="472F18"/>
              </a:gs>
            </a:gsLst>
            <a:lin ang="5400000" scaled="1"/>
          </a:gra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11" name="Oval 15"/>
          <p:cNvSpPr>
            <a:spLocks noChangeArrowheads="1"/>
          </p:cNvSpPr>
          <p:nvPr/>
        </p:nvSpPr>
        <p:spPr bwMode="auto">
          <a:xfrm>
            <a:off x="6443663" y="1989138"/>
            <a:ext cx="720725" cy="504825"/>
          </a:xfrm>
          <a:prstGeom prst="ellipse">
            <a:avLst/>
          </a:prstGeom>
          <a:solidFill>
            <a:srgbClr val="CC9900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12" name="Freeform 16" descr="Brown marble"/>
          <p:cNvSpPr>
            <a:spLocks/>
          </p:cNvSpPr>
          <p:nvPr/>
        </p:nvSpPr>
        <p:spPr bwMode="auto">
          <a:xfrm>
            <a:off x="6516688" y="2060575"/>
            <a:ext cx="650875" cy="377825"/>
          </a:xfrm>
          <a:custGeom>
            <a:avLst/>
            <a:gdLst>
              <a:gd name="T0" fmla="*/ 272 w 410"/>
              <a:gd name="T1" fmla="*/ 71 h 238"/>
              <a:gd name="T2" fmla="*/ 18 w 410"/>
              <a:gd name="T3" fmla="*/ 59 h 238"/>
              <a:gd name="T4" fmla="*/ 30 w 410"/>
              <a:gd name="T5" fmla="*/ 128 h 238"/>
              <a:gd name="T6" fmla="*/ 41 w 410"/>
              <a:gd name="T7" fmla="*/ 163 h 238"/>
              <a:gd name="T8" fmla="*/ 248 w 410"/>
              <a:gd name="T9" fmla="*/ 221 h 238"/>
              <a:gd name="T10" fmla="*/ 352 w 410"/>
              <a:gd name="T11" fmla="*/ 128 h 238"/>
              <a:gd name="T12" fmla="*/ 318 w 410"/>
              <a:gd name="T13" fmla="*/ 117 h 238"/>
              <a:gd name="T14" fmla="*/ 295 w 410"/>
              <a:gd name="T15" fmla="*/ 82 h 238"/>
              <a:gd name="T16" fmla="*/ 272 w 410"/>
              <a:gd name="T17" fmla="*/ 71 h 23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10"/>
              <a:gd name="T28" fmla="*/ 0 h 238"/>
              <a:gd name="T29" fmla="*/ 410 w 410"/>
              <a:gd name="T30" fmla="*/ 238 h 238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10" h="238">
                <a:moveTo>
                  <a:pt x="272" y="71"/>
                </a:moveTo>
                <a:cubicBezTo>
                  <a:pt x="201" y="0"/>
                  <a:pt x="109" y="31"/>
                  <a:pt x="18" y="59"/>
                </a:cubicBezTo>
                <a:cubicBezTo>
                  <a:pt x="0" y="116"/>
                  <a:pt x="3" y="74"/>
                  <a:pt x="30" y="128"/>
                </a:cubicBezTo>
                <a:cubicBezTo>
                  <a:pt x="35" y="139"/>
                  <a:pt x="36" y="152"/>
                  <a:pt x="41" y="163"/>
                </a:cubicBezTo>
                <a:cubicBezTo>
                  <a:pt x="77" y="238"/>
                  <a:pt x="179" y="215"/>
                  <a:pt x="248" y="221"/>
                </a:cubicBezTo>
                <a:cubicBezTo>
                  <a:pt x="295" y="214"/>
                  <a:pt x="410" y="215"/>
                  <a:pt x="352" y="128"/>
                </a:cubicBezTo>
                <a:cubicBezTo>
                  <a:pt x="345" y="118"/>
                  <a:pt x="329" y="121"/>
                  <a:pt x="318" y="117"/>
                </a:cubicBezTo>
                <a:cubicBezTo>
                  <a:pt x="310" y="105"/>
                  <a:pt x="301" y="94"/>
                  <a:pt x="295" y="82"/>
                </a:cubicBezTo>
                <a:cubicBezTo>
                  <a:pt x="277" y="47"/>
                  <a:pt x="290" y="33"/>
                  <a:pt x="272" y="71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16401" name="Text Box 17"/>
          <p:cNvSpPr txBox="1">
            <a:spLocks noChangeArrowheads="1"/>
          </p:cNvSpPr>
          <p:nvPr/>
        </p:nvSpPr>
        <p:spPr bwMode="auto">
          <a:xfrm>
            <a:off x="3059113" y="1916113"/>
            <a:ext cx="129540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saline</a:t>
            </a:r>
          </a:p>
        </p:txBody>
      </p:sp>
      <p:sp>
        <p:nvSpPr>
          <p:cNvPr id="29714" name="Freeform 18" descr="Brown marble"/>
          <p:cNvSpPr>
            <a:spLocks/>
          </p:cNvSpPr>
          <p:nvPr/>
        </p:nvSpPr>
        <p:spPr bwMode="auto">
          <a:xfrm>
            <a:off x="1763713" y="2060575"/>
            <a:ext cx="650875" cy="377825"/>
          </a:xfrm>
          <a:custGeom>
            <a:avLst/>
            <a:gdLst>
              <a:gd name="T0" fmla="*/ 272 w 410"/>
              <a:gd name="T1" fmla="*/ 71 h 238"/>
              <a:gd name="T2" fmla="*/ 18 w 410"/>
              <a:gd name="T3" fmla="*/ 59 h 238"/>
              <a:gd name="T4" fmla="*/ 30 w 410"/>
              <a:gd name="T5" fmla="*/ 128 h 238"/>
              <a:gd name="T6" fmla="*/ 41 w 410"/>
              <a:gd name="T7" fmla="*/ 163 h 238"/>
              <a:gd name="T8" fmla="*/ 248 w 410"/>
              <a:gd name="T9" fmla="*/ 221 h 238"/>
              <a:gd name="T10" fmla="*/ 352 w 410"/>
              <a:gd name="T11" fmla="*/ 128 h 238"/>
              <a:gd name="T12" fmla="*/ 318 w 410"/>
              <a:gd name="T13" fmla="*/ 117 h 238"/>
              <a:gd name="T14" fmla="*/ 295 w 410"/>
              <a:gd name="T15" fmla="*/ 82 h 238"/>
              <a:gd name="T16" fmla="*/ 272 w 410"/>
              <a:gd name="T17" fmla="*/ 71 h 23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10"/>
              <a:gd name="T28" fmla="*/ 0 h 238"/>
              <a:gd name="T29" fmla="*/ 410 w 410"/>
              <a:gd name="T30" fmla="*/ 238 h 238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10" h="238">
                <a:moveTo>
                  <a:pt x="272" y="71"/>
                </a:moveTo>
                <a:cubicBezTo>
                  <a:pt x="201" y="0"/>
                  <a:pt x="109" y="31"/>
                  <a:pt x="18" y="59"/>
                </a:cubicBezTo>
                <a:cubicBezTo>
                  <a:pt x="0" y="116"/>
                  <a:pt x="3" y="74"/>
                  <a:pt x="30" y="128"/>
                </a:cubicBezTo>
                <a:cubicBezTo>
                  <a:pt x="35" y="139"/>
                  <a:pt x="36" y="152"/>
                  <a:pt x="41" y="163"/>
                </a:cubicBezTo>
                <a:cubicBezTo>
                  <a:pt x="77" y="238"/>
                  <a:pt x="179" y="215"/>
                  <a:pt x="248" y="221"/>
                </a:cubicBezTo>
                <a:cubicBezTo>
                  <a:pt x="295" y="214"/>
                  <a:pt x="410" y="215"/>
                  <a:pt x="352" y="128"/>
                </a:cubicBezTo>
                <a:cubicBezTo>
                  <a:pt x="345" y="118"/>
                  <a:pt x="329" y="121"/>
                  <a:pt x="318" y="117"/>
                </a:cubicBezTo>
                <a:cubicBezTo>
                  <a:pt x="310" y="105"/>
                  <a:pt x="301" y="94"/>
                  <a:pt x="295" y="82"/>
                </a:cubicBezTo>
                <a:cubicBezTo>
                  <a:pt x="277" y="47"/>
                  <a:pt x="290" y="33"/>
                  <a:pt x="272" y="71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29715" name="Line 19"/>
          <p:cNvSpPr>
            <a:spLocks noChangeShapeType="1"/>
          </p:cNvSpPr>
          <p:nvPr/>
        </p:nvSpPr>
        <p:spPr bwMode="auto">
          <a:xfrm>
            <a:off x="2339975" y="2133600"/>
            <a:ext cx="1152525" cy="0"/>
          </a:xfrm>
          <a:prstGeom prst="line">
            <a:avLst/>
          </a:prstGeom>
          <a:noFill/>
          <a:ln w="9525">
            <a:solidFill>
              <a:srgbClr val="FFFFCC"/>
            </a:solidFill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16404" name="Text Box 20"/>
          <p:cNvSpPr txBox="1">
            <a:spLocks noChangeArrowheads="1"/>
          </p:cNvSpPr>
          <p:nvPr/>
        </p:nvSpPr>
        <p:spPr bwMode="auto">
          <a:xfrm>
            <a:off x="7885113" y="1989138"/>
            <a:ext cx="1008062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Iodine 1%</a:t>
            </a:r>
          </a:p>
        </p:txBody>
      </p:sp>
      <p:sp>
        <p:nvSpPr>
          <p:cNvPr id="29717" name="Line 21"/>
          <p:cNvSpPr>
            <a:spLocks noChangeShapeType="1"/>
          </p:cNvSpPr>
          <p:nvPr/>
        </p:nvSpPr>
        <p:spPr bwMode="auto">
          <a:xfrm>
            <a:off x="6948488" y="2133600"/>
            <a:ext cx="1008062" cy="0"/>
          </a:xfrm>
          <a:prstGeom prst="line">
            <a:avLst/>
          </a:prstGeom>
          <a:noFill/>
          <a:ln w="9525">
            <a:solidFill>
              <a:srgbClr val="CC9900"/>
            </a:solidFill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16406" name="Text Box 22"/>
          <p:cNvSpPr txBox="1">
            <a:spLocks noChangeArrowheads="1"/>
          </p:cNvSpPr>
          <p:nvPr/>
        </p:nvSpPr>
        <p:spPr bwMode="auto">
          <a:xfrm>
            <a:off x="395288" y="4286250"/>
            <a:ext cx="3529012" cy="1631950"/>
          </a:xfrm>
          <a:prstGeom prst="rect">
            <a:avLst/>
          </a:prstGeom>
          <a:noFill/>
          <a:ln w="76200" cmpd="tri" algn="ctr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rtl="0">
              <a:spcBef>
                <a:spcPct val="50000"/>
              </a:spcBef>
              <a:defRPr/>
            </a:pPr>
            <a:r>
              <a:rPr lang="en-US" sz="20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Huge number of eggs</a:t>
            </a:r>
          </a:p>
          <a:p>
            <a:pPr rtl="0">
              <a:spcBef>
                <a:spcPct val="50000"/>
              </a:spcBef>
              <a:defRPr/>
            </a:pPr>
            <a:r>
              <a:rPr lang="en-US" sz="20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Trophozoites</a:t>
            </a:r>
            <a:r>
              <a:rPr lang="en-US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</a:t>
            </a:r>
            <a:r>
              <a:rPr lang="en-US" sz="20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:  by   their motility </a:t>
            </a:r>
          </a:p>
          <a:p>
            <a:pPr rtl="0">
              <a:spcBef>
                <a:spcPct val="50000"/>
              </a:spcBef>
              <a:defRPr/>
            </a:pPr>
            <a:endParaRPr lang="en-US" sz="200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  <p:sp>
        <p:nvSpPr>
          <p:cNvPr id="16407" name="Text Box 23"/>
          <p:cNvSpPr txBox="1">
            <a:spLocks noChangeArrowheads="1"/>
          </p:cNvSpPr>
          <p:nvPr/>
        </p:nvSpPr>
        <p:spPr bwMode="auto">
          <a:xfrm>
            <a:off x="5148263" y="4214813"/>
            <a:ext cx="3455987" cy="2092325"/>
          </a:xfrm>
          <a:prstGeom prst="rect">
            <a:avLst/>
          </a:prstGeom>
          <a:noFill/>
          <a:ln w="76200" cmpd="tri" algn="ctr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rtl="0">
              <a:spcBef>
                <a:spcPct val="50000"/>
              </a:spcBef>
              <a:defRPr/>
            </a:pPr>
            <a:r>
              <a:rPr lang="en-US" sz="20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Huge number of eggs</a:t>
            </a:r>
          </a:p>
          <a:p>
            <a:pPr rtl="0">
              <a:spcBef>
                <a:spcPct val="50000"/>
              </a:spcBef>
              <a:defRPr/>
            </a:pPr>
            <a:r>
              <a:rPr lang="en-US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Cysts </a:t>
            </a:r>
            <a:r>
              <a:rPr lang="en-US" sz="20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: as the iodine stains the details.</a:t>
            </a:r>
          </a:p>
          <a:p>
            <a:pPr rtl="0">
              <a:defRPr/>
            </a:pPr>
            <a:r>
              <a:rPr lang="en-US" sz="2000" dirty="0"/>
              <a:t>Disadvantages: The </a:t>
            </a:r>
            <a:r>
              <a:rPr lang="en-US" sz="2000" dirty="0" err="1"/>
              <a:t>trophozoites</a:t>
            </a:r>
            <a:r>
              <a:rPr lang="en-US" sz="2000" dirty="0"/>
              <a:t> are rapidly killed by iodine and therefore become unidentifiable</a:t>
            </a:r>
            <a:endParaRPr lang="en-US" sz="200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examinations of samples in </a:t>
            </a:r>
            <a:r>
              <a:rPr lang="en-US" dirty="0" err="1" smtClean="0"/>
              <a:t>parasitology</a:t>
            </a:r>
            <a:r>
              <a:rPr lang="en-US" dirty="0" smtClean="0"/>
              <a:t> lab: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r>
              <a:rPr lang="en-US" dirty="0" smtClean="0"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Serological tests: ELISA, Passive </a:t>
            </a:r>
            <a:r>
              <a:rPr lang="en-US" dirty="0" err="1" smtClean="0"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haemoagglutination</a:t>
            </a:r>
            <a:r>
              <a:rPr lang="en-US" dirty="0" smtClean="0"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test: these tests deals with serum Ag and </a:t>
            </a:r>
            <a:r>
              <a:rPr lang="en-US" dirty="0" err="1" smtClean="0"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Ab’s</a:t>
            </a:r>
            <a:r>
              <a:rPr lang="en-US" dirty="0" smtClean="0"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en-US" dirty="0" smtClean="0"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Molecular tests: PCR, most commonly used in researches.</a:t>
            </a:r>
          </a:p>
          <a:p>
            <a:pPr>
              <a:buNone/>
            </a:pPr>
            <a:endParaRPr lang="en-US" dirty="0">
              <a:solidFill>
                <a:schemeClr val="bg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Practical classification of parasites of medical importance: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Protozoa: single-celled organisms “Multiply in human host”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Helminthes: </a:t>
            </a:r>
            <a:r>
              <a:rPr lang="en-US" dirty="0" err="1" smtClean="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multicellular</a:t>
            </a:r>
            <a:r>
              <a:rPr lang="en-US" dirty="0" smtClean="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worms “Do not normally multiply in human host”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Protozoa: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930808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Amoeba:</a:t>
            </a:r>
          </a:p>
          <a:p>
            <a:pPr algn="just">
              <a:buNone/>
            </a:pPr>
            <a:r>
              <a:rPr lang="en-US" i="1" dirty="0" err="1" smtClean="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Entamoeba</a:t>
            </a:r>
            <a:r>
              <a:rPr lang="en-US" i="1" dirty="0" smtClean="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i="1" dirty="0" err="1" smtClean="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histolytica</a:t>
            </a:r>
            <a:r>
              <a:rPr lang="en-US" i="1" dirty="0" smtClean="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just">
              <a:buNone/>
            </a:pPr>
            <a:r>
              <a:rPr lang="en-US" i="1" dirty="0" err="1" smtClean="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Acanthamoeba</a:t>
            </a:r>
            <a:r>
              <a:rPr lang="en-US" i="1" dirty="0" smtClean="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Species</a:t>
            </a:r>
          </a:p>
          <a:p>
            <a:pPr algn="just">
              <a:buNone/>
            </a:pPr>
            <a:r>
              <a:rPr lang="en-US" i="1" dirty="0" err="1" smtClean="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Naegleria</a:t>
            </a:r>
            <a:r>
              <a:rPr lang="en-US" i="1" dirty="0" smtClean="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Species</a:t>
            </a:r>
          </a:p>
          <a:p>
            <a:pPr algn="just">
              <a:buNone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Flagellates:</a:t>
            </a:r>
          </a:p>
          <a:p>
            <a:pPr algn="just">
              <a:buNone/>
            </a:pPr>
            <a:r>
              <a:rPr lang="en-US" i="1" dirty="0" err="1" smtClean="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Giardia</a:t>
            </a:r>
            <a:r>
              <a:rPr lang="en-US" i="1" dirty="0" smtClean="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i="1" dirty="0" err="1" smtClean="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lamlia</a:t>
            </a:r>
            <a:endParaRPr lang="en-US" i="1" dirty="0" smtClean="0">
              <a:solidFill>
                <a:schemeClr val="bg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r>
              <a:rPr lang="en-US" i="1" dirty="0" err="1" smtClean="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Trichomonas</a:t>
            </a:r>
            <a:r>
              <a:rPr lang="en-US" i="1" dirty="0" smtClean="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i="1" dirty="0" err="1" smtClean="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vaginalis</a:t>
            </a:r>
            <a:endParaRPr lang="en-US" i="1" dirty="0" smtClean="0">
              <a:solidFill>
                <a:schemeClr val="bg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r>
              <a:rPr lang="en-US" i="1" dirty="0" err="1" smtClean="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Trypanosoma</a:t>
            </a:r>
            <a:r>
              <a:rPr lang="en-US" i="1" dirty="0" smtClean="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species</a:t>
            </a:r>
          </a:p>
          <a:p>
            <a:pPr algn="just">
              <a:buNone/>
            </a:pPr>
            <a:r>
              <a:rPr lang="en-US" i="1" dirty="0" err="1" smtClean="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Leishmania</a:t>
            </a:r>
            <a:r>
              <a:rPr lang="en-US" i="1" dirty="0" smtClean="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species</a:t>
            </a:r>
          </a:p>
          <a:p>
            <a:pPr>
              <a:buNone/>
            </a:pPr>
            <a:endParaRPr lang="en-US" i="1" dirty="0" smtClean="0">
              <a:solidFill>
                <a:schemeClr val="bg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en-US" i="1" dirty="0" smtClean="0">
              <a:solidFill>
                <a:schemeClr val="bg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en-US" i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89706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6226208"/>
          </a:xfrm>
        </p:spPr>
        <p:txBody>
          <a:bodyPr/>
          <a:lstStyle/>
          <a:p>
            <a:pPr algn="just">
              <a:buNone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Ciliates:</a:t>
            </a:r>
          </a:p>
          <a:p>
            <a:pPr algn="just">
              <a:buNone/>
            </a:pPr>
            <a:r>
              <a:rPr lang="en-US" i="1" dirty="0" err="1" smtClean="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Balantidium</a:t>
            </a:r>
            <a:r>
              <a:rPr lang="en-US" i="1" dirty="0" smtClean="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coli</a:t>
            </a:r>
          </a:p>
          <a:p>
            <a:pPr algn="just">
              <a:buNone/>
            </a:pPr>
            <a:endParaRPr lang="en-US" i="1" dirty="0" smtClean="0">
              <a:solidFill>
                <a:schemeClr val="bg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Coccidia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algn="just">
              <a:buNone/>
            </a:pPr>
            <a:r>
              <a:rPr lang="en-US" dirty="0" smtClean="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Blood and tissue </a:t>
            </a:r>
            <a:r>
              <a:rPr lang="en-US" dirty="0" err="1" smtClean="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coccidia</a:t>
            </a:r>
            <a:r>
              <a:rPr lang="en-US" dirty="0" smtClean="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algn="just">
              <a:buNone/>
            </a:pPr>
            <a:r>
              <a:rPr lang="en-US" i="1" dirty="0" smtClean="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Plasmodium species</a:t>
            </a:r>
          </a:p>
          <a:p>
            <a:pPr algn="just">
              <a:buNone/>
            </a:pPr>
            <a:r>
              <a:rPr lang="en-US" i="1" dirty="0" err="1" smtClean="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Toxoplasma</a:t>
            </a:r>
            <a:r>
              <a:rPr lang="en-US" i="1" dirty="0" smtClean="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i="1" dirty="0" err="1" smtClean="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gondii</a:t>
            </a:r>
            <a:endParaRPr lang="en-US" i="1" dirty="0" smtClean="0">
              <a:solidFill>
                <a:schemeClr val="bg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r>
              <a:rPr lang="en-US" dirty="0" smtClean="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Intestinal </a:t>
            </a:r>
            <a:r>
              <a:rPr lang="en-US" dirty="0" err="1" smtClean="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coccidia</a:t>
            </a:r>
            <a:r>
              <a:rPr lang="en-US" dirty="0" smtClean="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algn="just">
              <a:buNone/>
            </a:pPr>
            <a:r>
              <a:rPr lang="en-US" i="1" dirty="0" err="1" smtClean="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Isospora</a:t>
            </a:r>
            <a:r>
              <a:rPr lang="en-US" i="1" dirty="0" smtClean="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belli</a:t>
            </a:r>
          </a:p>
          <a:p>
            <a:pPr algn="just">
              <a:buNone/>
            </a:pPr>
            <a:r>
              <a:rPr lang="en-US" i="1" dirty="0" smtClean="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Cryptosporidium </a:t>
            </a:r>
            <a:r>
              <a:rPr lang="en-US" i="1" dirty="0" err="1" smtClean="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parvum</a:t>
            </a:r>
            <a:endParaRPr lang="en-US" i="1" dirty="0" smtClean="0">
              <a:solidFill>
                <a:schemeClr val="bg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en-US" i="1" dirty="0" smtClean="0">
              <a:solidFill>
                <a:schemeClr val="bg1">
                  <a:lumMod val="75000"/>
                  <a:lumOff val="25000"/>
                </a:schemeClr>
              </a:solidFill>
            </a:endParaRPr>
          </a:p>
          <a:p>
            <a:pPr>
              <a:buNone/>
            </a:pP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Helminthes: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930808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Trematodes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(Flukes):</a:t>
            </a:r>
          </a:p>
          <a:p>
            <a:pPr algn="just">
              <a:buNone/>
            </a:pPr>
            <a:r>
              <a:rPr lang="en-US" i="1" dirty="0" err="1" smtClean="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Schistosoma</a:t>
            </a:r>
            <a:r>
              <a:rPr lang="en-US" i="1" dirty="0" smtClean="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species</a:t>
            </a:r>
          </a:p>
          <a:p>
            <a:pPr algn="just">
              <a:buNone/>
            </a:pPr>
            <a:r>
              <a:rPr lang="en-US" i="1" dirty="0" err="1" smtClean="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Paragonimus</a:t>
            </a:r>
            <a:r>
              <a:rPr lang="en-US" i="1" dirty="0" smtClean="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species</a:t>
            </a:r>
          </a:p>
          <a:p>
            <a:pPr algn="just">
              <a:buNone/>
            </a:pPr>
            <a:r>
              <a:rPr lang="en-US" i="1" dirty="0" err="1" smtClean="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Fasiolopsis</a:t>
            </a:r>
            <a:r>
              <a:rPr lang="en-US" i="1" dirty="0" smtClean="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i="1" dirty="0" err="1" smtClean="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buski</a:t>
            </a:r>
            <a:endParaRPr lang="en-US" i="1" dirty="0" smtClean="0">
              <a:solidFill>
                <a:schemeClr val="bg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Cestodes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(Tapeworms):</a:t>
            </a:r>
          </a:p>
          <a:p>
            <a:pPr algn="just">
              <a:buNone/>
            </a:pPr>
            <a:r>
              <a:rPr lang="en-US" i="1" dirty="0" err="1" smtClean="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Taenia</a:t>
            </a:r>
            <a:r>
              <a:rPr lang="en-US" i="1" dirty="0" smtClean="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species</a:t>
            </a:r>
          </a:p>
          <a:p>
            <a:pPr algn="just">
              <a:buNone/>
            </a:pPr>
            <a:r>
              <a:rPr lang="en-US" i="1" dirty="0" err="1" smtClean="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Echinococcus</a:t>
            </a:r>
            <a:r>
              <a:rPr lang="en-US" i="1" dirty="0" smtClean="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i="1" dirty="0" err="1" smtClean="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granulosus</a:t>
            </a:r>
            <a:endParaRPr lang="en-US" i="1" dirty="0" smtClean="0">
              <a:solidFill>
                <a:schemeClr val="bg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r>
              <a:rPr lang="en-US" i="1" dirty="0" err="1" smtClean="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Diphyllobothrium</a:t>
            </a:r>
            <a:r>
              <a:rPr lang="en-US" i="1" dirty="0" smtClean="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i="1" dirty="0" err="1" smtClean="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latum</a:t>
            </a:r>
            <a:endParaRPr lang="en-US" i="1" dirty="0" smtClean="0">
              <a:solidFill>
                <a:schemeClr val="bg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r>
              <a:rPr lang="en-US" i="1" dirty="0" err="1" smtClean="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Hymenolepis</a:t>
            </a:r>
            <a:r>
              <a:rPr lang="en-US" i="1" dirty="0" smtClean="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nana (less important)</a:t>
            </a:r>
            <a:endParaRPr lang="en-US" i="1" dirty="0" smtClean="0">
              <a:solidFill>
                <a:schemeClr val="bg1">
                  <a:lumMod val="75000"/>
                  <a:lumOff val="25000"/>
                </a:schemeClr>
              </a:solidFill>
            </a:endParaRPr>
          </a:p>
          <a:p>
            <a:pPr>
              <a:buNone/>
            </a:pPr>
            <a:endParaRPr lang="en-US" i="1" dirty="0">
              <a:solidFill>
                <a:schemeClr val="bg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13506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150008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Nematodes (Roundworms):</a:t>
            </a:r>
          </a:p>
          <a:p>
            <a:pPr>
              <a:buNone/>
            </a:pPr>
            <a:r>
              <a:rPr lang="en-US" dirty="0" smtClean="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Intestinal nematodes:</a:t>
            </a:r>
          </a:p>
          <a:p>
            <a:pPr>
              <a:buNone/>
            </a:pPr>
            <a:r>
              <a:rPr lang="en-US" i="1" dirty="0" err="1" smtClean="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Ascaris</a:t>
            </a:r>
            <a:r>
              <a:rPr lang="en-US" i="1" dirty="0" smtClean="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i="1" dirty="0" err="1" smtClean="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lumbricoides</a:t>
            </a:r>
            <a:r>
              <a:rPr lang="en-US" i="1" dirty="0" smtClean="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>
              <a:buNone/>
            </a:pPr>
            <a:r>
              <a:rPr lang="en-US" i="1" dirty="0" err="1" smtClean="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Enterobius</a:t>
            </a:r>
            <a:r>
              <a:rPr lang="en-US" i="1" dirty="0" smtClean="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i="1" dirty="0" err="1" smtClean="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vermicularis</a:t>
            </a:r>
            <a:endParaRPr lang="en-US" i="1" dirty="0" smtClean="0">
              <a:solidFill>
                <a:schemeClr val="bg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en-US" i="1" dirty="0" err="1" smtClean="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Tricuris</a:t>
            </a:r>
            <a:r>
              <a:rPr lang="en-US" i="1" dirty="0" smtClean="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i="1" dirty="0" err="1" smtClean="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trichiura</a:t>
            </a:r>
            <a:endParaRPr lang="en-US" i="1" dirty="0" smtClean="0">
              <a:solidFill>
                <a:schemeClr val="bg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en-US" i="1" dirty="0" err="1" smtClean="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Strongyloides</a:t>
            </a:r>
            <a:r>
              <a:rPr lang="en-US" i="1" dirty="0" smtClean="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i="1" dirty="0" err="1" smtClean="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stercoralis</a:t>
            </a:r>
            <a:endParaRPr lang="en-US" i="1" dirty="0" smtClean="0">
              <a:solidFill>
                <a:schemeClr val="bg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en-US" i="1" dirty="0" err="1" smtClean="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Ancylostoma</a:t>
            </a:r>
            <a:r>
              <a:rPr lang="en-US" i="1" dirty="0" smtClean="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i="1" dirty="0" err="1" smtClean="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duodenale</a:t>
            </a:r>
            <a:endParaRPr lang="en-US" i="1" dirty="0" smtClean="0">
              <a:solidFill>
                <a:schemeClr val="bg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en-US" i="1" dirty="0" smtClean="0">
              <a:solidFill>
                <a:schemeClr val="bg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en-US" dirty="0" smtClean="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Filarial and other tissue nematodes:</a:t>
            </a:r>
          </a:p>
          <a:p>
            <a:pPr>
              <a:buNone/>
            </a:pPr>
            <a:r>
              <a:rPr lang="en-US" i="1" dirty="0" err="1" smtClean="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Wuchereria</a:t>
            </a:r>
            <a:r>
              <a:rPr lang="en-US" i="1" dirty="0" smtClean="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i="1" dirty="0" err="1" smtClean="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bancrofti</a:t>
            </a:r>
            <a:endParaRPr lang="en-US" i="1" dirty="0" smtClean="0">
              <a:solidFill>
                <a:schemeClr val="bg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en-US" i="1" dirty="0">
              <a:solidFill>
                <a:schemeClr val="bg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Microscope:</a:t>
            </a:r>
            <a:endParaRPr lang="en-US" dirty="0"/>
          </a:p>
        </p:txBody>
      </p:sp>
      <p:pic>
        <p:nvPicPr>
          <p:cNvPr id="4" name="Content Placeholder 3" descr="micro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47800" y="1371600"/>
            <a:ext cx="6248400" cy="50831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 Safety: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7391400" cy="4525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General lab. Safety:</a:t>
            </a:r>
          </a:p>
          <a:p>
            <a:pPr>
              <a:buNone/>
            </a:pPr>
            <a:endParaRPr lang="en-US" dirty="0" smtClean="0">
              <a:solidFill>
                <a:schemeClr val="bg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r>
              <a:rPr lang="en-US" dirty="0" smtClean="0"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1- Wear lab coats, gloves, </a:t>
            </a:r>
          </a:p>
          <a:p>
            <a:pPr algn="just">
              <a:buNone/>
            </a:pPr>
            <a:r>
              <a:rPr lang="en-US" dirty="0" smtClean="0"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2- Don’t eat or drink</a:t>
            </a:r>
          </a:p>
          <a:p>
            <a:pPr algn="just">
              <a:buNone/>
            </a:pPr>
            <a:r>
              <a:rPr lang="en-US" dirty="0" smtClean="0"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3- Carefully handle the samples, because it’s contagious</a:t>
            </a:r>
          </a:p>
          <a:p>
            <a:pPr algn="just">
              <a:buNone/>
            </a:pPr>
            <a:r>
              <a:rPr lang="en-US" dirty="0" smtClean="0"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4- Containers must be labeled probably and after used closed very well</a:t>
            </a:r>
          </a:p>
          <a:p>
            <a:pPr algn="just">
              <a:buNone/>
            </a:pPr>
            <a:r>
              <a:rPr lang="en-US" dirty="0" smtClean="0"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5- How to dispose wastes</a:t>
            </a:r>
          </a:p>
          <a:p>
            <a:pPr algn="just">
              <a:buNone/>
            </a:pPr>
            <a:r>
              <a:rPr lang="en-US" dirty="0" smtClean="0"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6- Cleaning</a:t>
            </a:r>
          </a:p>
          <a:p>
            <a:pPr algn="just">
              <a:buNone/>
            </a:pPr>
            <a:r>
              <a:rPr lang="en-US" dirty="0" smtClean="0"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7- Safety equipments  </a:t>
            </a:r>
          </a:p>
          <a:p>
            <a:pPr>
              <a:buNone/>
            </a:pPr>
            <a:endParaRPr lang="en-US" dirty="0" smtClean="0">
              <a:solidFill>
                <a:schemeClr val="bg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en-US" dirty="0">
              <a:solidFill>
                <a:schemeClr val="bg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Content Placeholder 6" descr="lab-safety-equipment[1]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876800" y="152400"/>
            <a:ext cx="4038600" cy="31556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270</TotalTime>
  <Words>605</Words>
  <Application>Microsoft Office PowerPoint</Application>
  <PresentationFormat>On-screen Show (4:3)</PresentationFormat>
  <Paragraphs>121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Verve</vt:lpstr>
      <vt:lpstr>INTRODUCTION TO PARASITOLOGY</vt:lpstr>
      <vt:lpstr>Common terminology:</vt:lpstr>
      <vt:lpstr>Practical classification of parasites of medical importance:</vt:lpstr>
      <vt:lpstr>Protozoa:</vt:lpstr>
      <vt:lpstr>Slide 5</vt:lpstr>
      <vt:lpstr>Helminthes:</vt:lpstr>
      <vt:lpstr>Slide 7</vt:lpstr>
      <vt:lpstr>Microscope:</vt:lpstr>
      <vt:lpstr>Lab Safety:</vt:lpstr>
      <vt:lpstr>Must worn </vt:lpstr>
      <vt:lpstr>Samples used in parasitology lab:</vt:lpstr>
      <vt:lpstr>Slide 12</vt:lpstr>
      <vt:lpstr>How to collect stool samples:</vt:lpstr>
      <vt:lpstr>Containers for stool and other samples:</vt:lpstr>
      <vt:lpstr>Universal container for urine samples :</vt:lpstr>
      <vt:lpstr>Blood collecting tubes:</vt:lpstr>
      <vt:lpstr>Request form :</vt:lpstr>
      <vt:lpstr>Macroscopic examination:</vt:lpstr>
      <vt:lpstr>Microscopic examination:</vt:lpstr>
      <vt:lpstr>Slide 20</vt:lpstr>
      <vt:lpstr>STOOL EXAMINATION Temporary</vt:lpstr>
      <vt:lpstr>Other examinations of samples in parasitology lab: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PARASITOLOGY</dc:title>
  <dc:creator>dell</dc:creator>
  <cp:lastModifiedBy>dell</cp:lastModifiedBy>
  <cp:revision>28</cp:revision>
  <dcterms:created xsi:type="dcterms:W3CDTF">2010-01-31T06:35:17Z</dcterms:created>
  <dcterms:modified xsi:type="dcterms:W3CDTF">2010-02-26T18:52:12Z</dcterms:modified>
</cp:coreProperties>
</file>