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sldIdLst>
    <p:sldId id="263" r:id="rId2"/>
    <p:sldId id="277" r:id="rId3"/>
    <p:sldId id="278" r:id="rId4"/>
    <p:sldId id="279" r:id="rId5"/>
    <p:sldId id="272" r:id="rId6"/>
    <p:sldId id="274" r:id="rId7"/>
    <p:sldId id="275" r:id="rId8"/>
    <p:sldId id="267" r:id="rId9"/>
    <p:sldId id="282" r:id="rId10"/>
    <p:sldId id="284" r:id="rId11"/>
    <p:sldId id="285" r:id="rId12"/>
    <p:sldId id="287" r:id="rId13"/>
    <p:sldId id="288" r:id="rId14"/>
    <p:sldId id="259" r:id="rId15"/>
    <p:sldId id="260" r:id="rId16"/>
    <p:sldId id="289"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3366FF"/>
    <a:srgbClr val="FFFF99"/>
    <a:srgbClr val="CCFF99"/>
    <a:srgbClr val="99FF66"/>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27" autoAdjust="0"/>
  </p:normalViewPr>
  <p:slideViewPr>
    <p:cSldViewPr>
      <p:cViewPr varScale="1">
        <p:scale>
          <a:sx n="87" d="100"/>
          <a:sy n="87"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1FF4FE96-5895-44CA-984F-47EA4F4B6709}" type="slidenum">
              <a:rPr lang="en-US"/>
              <a:pPr>
                <a:defRPr/>
              </a:pPr>
              <a:t>‹#›</a:t>
            </a:fld>
            <a:endParaRPr lang="en-US"/>
          </a:p>
        </p:txBody>
      </p:sp>
    </p:spTree>
    <p:extLst>
      <p:ext uri="{BB962C8B-B14F-4D97-AF65-F5344CB8AC3E}">
        <p14:creationId xmlns:p14="http://schemas.microsoft.com/office/powerpoint/2010/main" val="1312852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7C6973D8-19C2-4A18-90E2-20A7D2D20EBC}" type="slidenum">
              <a:rPr lang="en-US"/>
              <a:pPr/>
              <a:t>2</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smtClean="0"/>
              <a:t>A microscope is an optical instrument that uses a lens or a combination of lenses to magnify and resolve the fine details of an object.</a:t>
            </a:r>
          </a:p>
        </p:txBody>
      </p:sp>
    </p:spTree>
    <p:extLst>
      <p:ext uri="{BB962C8B-B14F-4D97-AF65-F5344CB8AC3E}">
        <p14:creationId xmlns:p14="http://schemas.microsoft.com/office/powerpoint/2010/main" val="2694061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E42D3A1-DB3E-483D-B4F7-608235DD34AE}" type="slidenum">
              <a:rPr lang="en-US"/>
              <a:pPr/>
              <a:t>10</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This is the exact version of the microscope used in class. Students will be identifying the parts on the microscopes at their desks as we go along and what their functions are.  </a:t>
            </a:r>
          </a:p>
        </p:txBody>
      </p:sp>
    </p:spTree>
    <p:extLst>
      <p:ext uri="{BB962C8B-B14F-4D97-AF65-F5344CB8AC3E}">
        <p14:creationId xmlns:p14="http://schemas.microsoft.com/office/powerpoint/2010/main" val="3249013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1E206F1-893E-442C-822C-EF75E848038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19B8B8-C239-4EC2-9F92-205376712F9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F21858-63C0-40AC-9C42-A9EC93D5634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6DF8F6F-1884-45B4-AC86-F0307BCD6C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028438-B829-4189-A474-9B80E15DCE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5C06F1-0CD9-48BF-958B-2173F5A1824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EB1203-C628-4430-BDFC-F953FB74F9E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984C2CA-138D-462A-9D21-5542E09738E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6650E45-539D-4A7A-A1C8-9A4D1A20F8F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7EE07DE-9EAD-4C51-A589-CD876F5F42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576433-84AD-4508-85D8-BA294CDD7E4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BA053D-F729-4378-A2F3-2D17694E13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9FF66"/>
            </a:gs>
            <a:gs pos="100000">
              <a:srgbClr val="66FF99"/>
            </a:gs>
          </a:gsLst>
          <a:path path="rect">
            <a:fillToRect r="100000" b="100000"/>
          </a:path>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E7DCF561-4772-46A8-AA39-47D21407D30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6699"/>
            </a:gs>
            <a:gs pos="100000">
              <a:schemeClr val="hlink"/>
            </a:gs>
          </a:gsLst>
          <a:path path="rect">
            <a:fillToRect r="100000" b="100000"/>
          </a:path>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62000" y="457200"/>
            <a:ext cx="7772400" cy="1470025"/>
          </a:xfrm>
        </p:spPr>
        <p:txBody>
          <a:bodyPr/>
          <a:lstStyle/>
          <a:p>
            <a:pPr eaLnBrk="1" hangingPunct="1"/>
            <a:r>
              <a:rPr lang="en-US" sz="4800" smtClean="0">
                <a:solidFill>
                  <a:srgbClr val="FFFF99"/>
                </a:solidFill>
              </a:rPr>
              <a:t>Microscopy</a:t>
            </a:r>
          </a:p>
        </p:txBody>
      </p:sp>
      <p:pic>
        <p:nvPicPr>
          <p:cNvPr id="4099" name="Picture 5" descr="microscope-a"/>
          <p:cNvPicPr>
            <a:picLocks noChangeAspect="1" noChangeArrowheads="1" noCrop="1"/>
          </p:cNvPicPr>
          <p:nvPr/>
        </p:nvPicPr>
        <p:blipFill>
          <a:blip r:embed="rId2" cstate="print"/>
          <a:srcRect/>
          <a:stretch>
            <a:fillRect/>
          </a:stretch>
        </p:blipFill>
        <p:spPr bwMode="auto">
          <a:xfrm>
            <a:off x="4191000" y="1828800"/>
            <a:ext cx="990600" cy="1447800"/>
          </a:xfrm>
          <a:prstGeom prst="rect">
            <a:avLst/>
          </a:prstGeom>
          <a:noFill/>
          <a:ln w="9525">
            <a:noFill/>
            <a:miter lim="800000"/>
            <a:headEnd/>
            <a:tailEnd/>
          </a:ln>
        </p:spPr>
      </p:pic>
      <p:sp>
        <p:nvSpPr>
          <p:cNvPr id="4100" name="WordArt 6"/>
          <p:cNvSpPr>
            <a:spLocks noChangeArrowheads="1" noChangeShapeType="1" noTextEdit="1"/>
          </p:cNvSpPr>
          <p:nvPr/>
        </p:nvSpPr>
        <p:spPr bwMode="auto">
          <a:xfrm>
            <a:off x="990600" y="3505200"/>
            <a:ext cx="7105650" cy="1314450"/>
          </a:xfrm>
          <a:prstGeom prst="rect">
            <a:avLst/>
          </a:prstGeom>
        </p:spPr>
        <p:txBody>
          <a:bodyPr wrap="none" fromWordArt="1">
            <a:prstTxWarp prst="textPlain">
              <a:avLst>
                <a:gd name="adj" fmla="val 50000"/>
              </a:avLst>
            </a:prstTxWarp>
          </a:bodyPr>
          <a:lstStyle/>
          <a:p>
            <a:pPr algn="ctr"/>
            <a:r>
              <a:rPr lang="en-US" sz="2400" kern="10" dirty="0">
                <a:ln w="9525">
                  <a:solidFill>
                    <a:srgbClr val="000000"/>
                  </a:solidFill>
                  <a:round/>
                  <a:headEnd/>
                  <a:tailEnd/>
                </a:ln>
                <a:solidFill>
                  <a:srgbClr val="FFFFFF"/>
                </a:solidFill>
                <a:latin typeface="Arial Black"/>
              </a:rPr>
              <a:t>OBJECTIVE: STRUCTURE, FUNCTION AND</a:t>
            </a:r>
          </a:p>
          <a:p>
            <a:pPr algn="ctr"/>
            <a:r>
              <a:rPr lang="en-US" sz="2400" kern="10" dirty="0">
                <a:ln w="9525">
                  <a:solidFill>
                    <a:srgbClr val="000000"/>
                  </a:solidFill>
                  <a:round/>
                  <a:headEnd/>
                  <a:tailEnd/>
                </a:ln>
                <a:solidFill>
                  <a:srgbClr val="FFFFFF"/>
                </a:solidFill>
                <a:latin typeface="Arial Black"/>
              </a:rPr>
              <a:t>   OPERATION OF LIGHT </a:t>
            </a:r>
            <a:r>
              <a:rPr lang="en-US" sz="2400" kern="10" dirty="0" smtClean="0">
                <a:ln w="9525">
                  <a:solidFill>
                    <a:srgbClr val="000000"/>
                  </a:solidFill>
                  <a:round/>
                  <a:headEnd/>
                  <a:tailEnd/>
                </a:ln>
                <a:solidFill>
                  <a:srgbClr val="FFFFFF"/>
                </a:solidFill>
                <a:latin typeface="Arial Black"/>
              </a:rPr>
              <a:t>MICROSCOPE</a:t>
            </a:r>
          </a:p>
          <a:p>
            <a:pPr algn="ctr"/>
            <a:r>
              <a:rPr lang="en-US" sz="2400" kern="10" dirty="0" smtClean="0">
                <a:ln w="9525">
                  <a:solidFill>
                    <a:srgbClr val="000000"/>
                  </a:solidFill>
                  <a:round/>
                  <a:headEnd/>
                  <a:tailEnd/>
                </a:ln>
                <a:solidFill>
                  <a:srgbClr val="FFFFFF"/>
                </a:solidFill>
                <a:latin typeface="Arial Black"/>
              </a:rPr>
              <a:t>(Human Cheek Cells and Onion cells)</a:t>
            </a:r>
            <a:endParaRPr lang="en-US" sz="2400" kern="10" dirty="0">
              <a:ln w="9525">
                <a:solidFill>
                  <a:srgbClr val="000000"/>
                </a:solidFill>
                <a:round/>
                <a:headEnd/>
                <a:tailEnd/>
              </a:ln>
              <a:solidFill>
                <a:srgbClr val="FFFFFF"/>
              </a:solidFill>
              <a:latin typeface="Arial Black"/>
            </a:endParaRPr>
          </a:p>
        </p:txBody>
      </p:sp>
      <p:grpSp>
        <p:nvGrpSpPr>
          <p:cNvPr id="4101" name="Group 11"/>
          <p:cNvGrpSpPr>
            <a:grpSpLocks/>
          </p:cNvGrpSpPr>
          <p:nvPr/>
        </p:nvGrpSpPr>
        <p:grpSpPr bwMode="auto">
          <a:xfrm>
            <a:off x="0" y="304800"/>
            <a:ext cx="9144000" cy="366713"/>
            <a:chOff x="0" y="192"/>
            <a:chExt cx="5760" cy="231"/>
          </a:xfrm>
        </p:grpSpPr>
        <p:sp>
          <p:nvSpPr>
            <p:cNvPr id="4102" name="Text Box 8"/>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rPr>
                <a:t>Lab Exercise # 1</a:t>
              </a:r>
            </a:p>
          </p:txBody>
        </p:sp>
        <p:sp>
          <p:nvSpPr>
            <p:cNvPr id="4103" name="Text Box 9"/>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rPr>
                <a:t>Zoo- 145</a:t>
              </a:r>
            </a:p>
          </p:txBody>
        </p:sp>
        <p:sp>
          <p:nvSpPr>
            <p:cNvPr id="4104" name="Line 10"/>
            <p:cNvSpPr>
              <a:spLocks noChangeShapeType="1"/>
            </p:cNvSpPr>
            <p:nvPr/>
          </p:nvSpPr>
          <p:spPr bwMode="auto">
            <a:xfrm>
              <a:off x="0" y="384"/>
              <a:ext cx="5760" cy="0"/>
            </a:xfrm>
            <a:prstGeom prst="line">
              <a:avLst/>
            </a:prstGeom>
            <a:noFill/>
            <a:ln w="12700">
              <a:solidFill>
                <a:srgbClr val="FFFF00"/>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0" name="Picture 2" descr="MICRO"/>
          <p:cNvPicPr>
            <a:picLocks noChangeAspect="1" noChangeArrowheads="1"/>
          </p:cNvPicPr>
          <p:nvPr/>
        </p:nvPicPr>
        <p:blipFill>
          <a:blip r:embed="rId4" cstate="print"/>
          <a:srcRect/>
          <a:stretch>
            <a:fillRect/>
          </a:stretch>
        </p:blipFill>
        <p:spPr bwMode="auto">
          <a:xfrm>
            <a:off x="3276600" y="1905000"/>
            <a:ext cx="3378200" cy="4343400"/>
          </a:xfrm>
          <a:prstGeom prst="rect">
            <a:avLst/>
          </a:prstGeom>
          <a:noFill/>
          <a:ln w="9525">
            <a:noFill/>
            <a:miter lim="800000"/>
            <a:headEnd/>
            <a:tailEnd/>
          </a:ln>
        </p:spPr>
      </p:pic>
      <p:sp>
        <p:nvSpPr>
          <p:cNvPr id="33795" name="Text Box 3"/>
          <p:cNvSpPr txBox="1">
            <a:spLocks noChangeArrowheads="1"/>
          </p:cNvSpPr>
          <p:nvPr/>
        </p:nvSpPr>
        <p:spPr bwMode="auto">
          <a:xfrm>
            <a:off x="6629400" y="1803400"/>
            <a:ext cx="1196975"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Eyepiece</a:t>
            </a:r>
          </a:p>
        </p:txBody>
      </p:sp>
      <p:sp>
        <p:nvSpPr>
          <p:cNvPr id="33796" name="Text Box 4"/>
          <p:cNvSpPr txBox="1">
            <a:spLocks noChangeArrowheads="1"/>
          </p:cNvSpPr>
          <p:nvPr/>
        </p:nvSpPr>
        <p:spPr bwMode="auto">
          <a:xfrm>
            <a:off x="2209800" y="2184400"/>
            <a:ext cx="1346200"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Body</a:t>
            </a:r>
            <a:r>
              <a:rPr lang="en-US" sz="1400">
                <a:solidFill>
                  <a:srgbClr val="FF0000"/>
                </a:solidFill>
                <a:latin typeface="Arial Black" pitchFamily="34" charset="0"/>
              </a:rPr>
              <a:t> </a:t>
            </a:r>
            <a:r>
              <a:rPr lang="en-US" sz="1600">
                <a:solidFill>
                  <a:srgbClr val="FF0000"/>
                </a:solidFill>
                <a:latin typeface="Arial Black" pitchFamily="34" charset="0"/>
              </a:rPr>
              <a:t>Tube</a:t>
            </a:r>
          </a:p>
        </p:txBody>
      </p:sp>
      <p:sp>
        <p:nvSpPr>
          <p:cNvPr id="33797" name="Text Box 5"/>
          <p:cNvSpPr txBox="1">
            <a:spLocks noChangeArrowheads="1"/>
          </p:cNvSpPr>
          <p:nvPr/>
        </p:nvSpPr>
        <p:spPr bwMode="auto">
          <a:xfrm>
            <a:off x="1143000" y="2895600"/>
            <a:ext cx="259080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Revolving</a:t>
            </a:r>
            <a:r>
              <a:rPr lang="en-US" sz="1400">
                <a:solidFill>
                  <a:srgbClr val="FF0000"/>
                </a:solidFill>
                <a:latin typeface="Arial Black" pitchFamily="34" charset="0"/>
              </a:rPr>
              <a:t> </a:t>
            </a:r>
            <a:r>
              <a:rPr lang="en-US" sz="1600">
                <a:solidFill>
                  <a:srgbClr val="FF0000"/>
                </a:solidFill>
                <a:latin typeface="Arial Black" pitchFamily="34" charset="0"/>
              </a:rPr>
              <a:t>Nosepiece</a:t>
            </a:r>
          </a:p>
        </p:txBody>
      </p:sp>
      <p:sp>
        <p:nvSpPr>
          <p:cNvPr id="33798" name="Text Box 6"/>
          <p:cNvSpPr txBox="1">
            <a:spLocks noChangeArrowheads="1"/>
          </p:cNvSpPr>
          <p:nvPr/>
        </p:nvSpPr>
        <p:spPr bwMode="auto">
          <a:xfrm>
            <a:off x="6781800" y="3124200"/>
            <a:ext cx="701675"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Arm</a:t>
            </a:r>
          </a:p>
        </p:txBody>
      </p:sp>
      <p:sp>
        <p:nvSpPr>
          <p:cNvPr id="33799" name="Text Box 7"/>
          <p:cNvSpPr txBox="1">
            <a:spLocks noChangeArrowheads="1"/>
          </p:cNvSpPr>
          <p:nvPr/>
        </p:nvSpPr>
        <p:spPr bwMode="auto">
          <a:xfrm>
            <a:off x="1447800" y="3352800"/>
            <a:ext cx="1865313"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Objective</a:t>
            </a:r>
            <a:r>
              <a:rPr lang="en-US" sz="1400">
                <a:solidFill>
                  <a:srgbClr val="FF0000"/>
                </a:solidFill>
                <a:latin typeface="Arial Black" pitchFamily="34" charset="0"/>
              </a:rPr>
              <a:t> </a:t>
            </a:r>
            <a:r>
              <a:rPr lang="en-US" sz="1600">
                <a:solidFill>
                  <a:srgbClr val="FF0000"/>
                </a:solidFill>
                <a:latin typeface="Arial Black" pitchFamily="34" charset="0"/>
              </a:rPr>
              <a:t>Lens</a:t>
            </a:r>
          </a:p>
        </p:txBody>
      </p:sp>
      <p:sp>
        <p:nvSpPr>
          <p:cNvPr id="33800" name="Rectangle 8"/>
          <p:cNvSpPr>
            <a:spLocks noChangeArrowheads="1"/>
          </p:cNvSpPr>
          <p:nvPr/>
        </p:nvSpPr>
        <p:spPr bwMode="auto">
          <a:xfrm>
            <a:off x="6781800" y="3860800"/>
            <a:ext cx="825500"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Stage</a:t>
            </a:r>
          </a:p>
        </p:txBody>
      </p:sp>
      <p:sp>
        <p:nvSpPr>
          <p:cNvPr id="33801" name="Text Box 9"/>
          <p:cNvSpPr txBox="1">
            <a:spLocks noChangeArrowheads="1"/>
          </p:cNvSpPr>
          <p:nvPr/>
        </p:nvSpPr>
        <p:spPr bwMode="auto">
          <a:xfrm>
            <a:off x="1828800" y="4038600"/>
            <a:ext cx="1438275"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Stage</a:t>
            </a:r>
            <a:r>
              <a:rPr lang="en-US" sz="1400">
                <a:solidFill>
                  <a:srgbClr val="FF0000"/>
                </a:solidFill>
                <a:latin typeface="Arial Black" pitchFamily="34" charset="0"/>
              </a:rPr>
              <a:t> </a:t>
            </a:r>
            <a:r>
              <a:rPr lang="en-US" sz="1600">
                <a:solidFill>
                  <a:srgbClr val="FF0000"/>
                </a:solidFill>
                <a:latin typeface="Arial Black" pitchFamily="34" charset="0"/>
              </a:rPr>
              <a:t>Clips</a:t>
            </a:r>
          </a:p>
        </p:txBody>
      </p:sp>
      <p:sp>
        <p:nvSpPr>
          <p:cNvPr id="33802" name="Text Box 10"/>
          <p:cNvSpPr txBox="1">
            <a:spLocks noChangeArrowheads="1"/>
          </p:cNvSpPr>
          <p:nvPr/>
        </p:nvSpPr>
        <p:spPr bwMode="auto">
          <a:xfrm>
            <a:off x="6705600" y="4267200"/>
            <a:ext cx="190500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Coarse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33803" name="Text Box 11"/>
          <p:cNvSpPr txBox="1">
            <a:spLocks noChangeArrowheads="1"/>
          </p:cNvSpPr>
          <p:nvPr/>
        </p:nvSpPr>
        <p:spPr bwMode="auto">
          <a:xfrm>
            <a:off x="6705600" y="4622800"/>
            <a:ext cx="1379538"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Fine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33804" name="Text Box 12"/>
          <p:cNvSpPr txBox="1">
            <a:spLocks noChangeArrowheads="1"/>
          </p:cNvSpPr>
          <p:nvPr/>
        </p:nvSpPr>
        <p:spPr bwMode="auto">
          <a:xfrm>
            <a:off x="6629400" y="5334000"/>
            <a:ext cx="820738"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Base</a:t>
            </a:r>
          </a:p>
        </p:txBody>
      </p:sp>
      <p:sp>
        <p:nvSpPr>
          <p:cNvPr id="33805" name="Text Box 13"/>
          <p:cNvSpPr txBox="1">
            <a:spLocks noChangeArrowheads="1"/>
          </p:cNvSpPr>
          <p:nvPr/>
        </p:nvSpPr>
        <p:spPr bwMode="auto">
          <a:xfrm>
            <a:off x="1828800" y="4495800"/>
            <a:ext cx="1462088"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Diaphragm</a:t>
            </a:r>
          </a:p>
        </p:txBody>
      </p:sp>
      <p:sp>
        <p:nvSpPr>
          <p:cNvPr id="33806" name="Text Box 14"/>
          <p:cNvSpPr txBox="1">
            <a:spLocks noChangeArrowheads="1"/>
          </p:cNvSpPr>
          <p:nvPr/>
        </p:nvSpPr>
        <p:spPr bwMode="auto">
          <a:xfrm>
            <a:off x="2590800" y="4876800"/>
            <a:ext cx="90805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Light</a:t>
            </a:r>
          </a:p>
        </p:txBody>
      </p:sp>
      <p:sp>
        <p:nvSpPr>
          <p:cNvPr id="12303" name="Text Box 1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2304" name="Text Box 1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2305" name="Line 1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
        <p:nvSpPr>
          <p:cNvPr id="12306" name="Rectangle 18"/>
          <p:cNvSpPr>
            <a:spLocks noChangeArrowheads="1"/>
          </p:cNvSpPr>
          <p:nvPr/>
        </p:nvSpPr>
        <p:spPr bwMode="auto">
          <a:xfrm>
            <a:off x="2209800" y="765175"/>
            <a:ext cx="4487863" cy="457200"/>
          </a:xfrm>
          <a:prstGeom prst="rect">
            <a:avLst/>
          </a:prstGeom>
          <a:noFill/>
          <a:ln w="9525">
            <a:noFill/>
            <a:miter lim="800000"/>
            <a:headEnd/>
            <a:tailEnd/>
          </a:ln>
        </p:spPr>
        <p:txBody>
          <a:bodyPr wrap="none">
            <a:spAutoFit/>
          </a:bodyPr>
          <a:lstStyle/>
          <a:p>
            <a:r>
              <a:rPr lang="en-US" sz="2400">
                <a:solidFill>
                  <a:schemeClr val="tx2"/>
                </a:solidFill>
              </a:rPr>
              <a:t>The Parts of a Light Microscope</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1+#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6">
                                            <p:txEl>
                                              <p:pRg st="0" end="0"/>
                                            </p:txEl>
                                          </p:spTgt>
                                        </p:tgtEl>
                                        <p:attrNameLst>
                                          <p:attrName>style.visibility</p:attrName>
                                        </p:attrNameLst>
                                      </p:cBhvr>
                                      <p:to>
                                        <p:strVal val="visible"/>
                                      </p:to>
                                    </p:set>
                                    <p:anim calcmode="lin" valueType="num">
                                      <p:cBhvr additive="base">
                                        <p:cTn id="13" dur="500" fill="hold"/>
                                        <p:tgtEl>
                                          <p:spTgt spid="33796">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7">
                                            <p:txEl>
                                              <p:pRg st="0" end="0"/>
                                            </p:txEl>
                                          </p:spTgt>
                                        </p:tgtEl>
                                        <p:attrNameLst>
                                          <p:attrName>style.visibility</p:attrName>
                                        </p:attrNameLst>
                                      </p:cBhvr>
                                      <p:to>
                                        <p:strVal val="visible"/>
                                      </p:to>
                                    </p:set>
                                    <p:anim calcmode="lin" valueType="num">
                                      <p:cBhvr additive="base">
                                        <p:cTn id="19" dur="500" fill="hold"/>
                                        <p:tgtEl>
                                          <p:spTgt spid="3379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799">
                                            <p:txEl>
                                              <p:pRg st="0" end="0"/>
                                            </p:txEl>
                                          </p:spTgt>
                                        </p:tgtEl>
                                        <p:attrNameLst>
                                          <p:attrName>style.visibility</p:attrName>
                                        </p:attrNameLst>
                                      </p:cBhvr>
                                      <p:to>
                                        <p:strVal val="visible"/>
                                      </p:to>
                                    </p:set>
                                    <p:anim calcmode="lin" valueType="num">
                                      <p:cBhvr additive="base">
                                        <p:cTn id="25" dur="500" fill="hold"/>
                                        <p:tgtEl>
                                          <p:spTgt spid="3379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3798"/>
                                        </p:tgtEl>
                                        <p:attrNameLst>
                                          <p:attrName>style.visibility</p:attrName>
                                        </p:attrNameLst>
                                      </p:cBhvr>
                                      <p:to>
                                        <p:strVal val="visible"/>
                                      </p:to>
                                    </p:set>
                                    <p:anim calcmode="lin" valueType="num">
                                      <p:cBhvr additive="base">
                                        <p:cTn id="31" dur="500" fill="hold"/>
                                        <p:tgtEl>
                                          <p:spTgt spid="33798"/>
                                        </p:tgtEl>
                                        <p:attrNameLst>
                                          <p:attrName>ppt_x</p:attrName>
                                        </p:attrNameLst>
                                      </p:cBhvr>
                                      <p:tavLst>
                                        <p:tav tm="0">
                                          <p:val>
                                            <p:strVal val="1+#ppt_w/2"/>
                                          </p:val>
                                        </p:tav>
                                        <p:tav tm="100000">
                                          <p:val>
                                            <p:strVal val="#ppt_x"/>
                                          </p:val>
                                        </p:tav>
                                      </p:tavLst>
                                    </p:anim>
                                    <p:anim calcmode="lin" valueType="num">
                                      <p:cBhvr additive="base">
                                        <p:cTn id="32" dur="500" fill="hold"/>
                                        <p:tgtEl>
                                          <p:spTgt spid="3379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3800"/>
                                        </p:tgtEl>
                                        <p:attrNameLst>
                                          <p:attrName>style.visibility</p:attrName>
                                        </p:attrNameLst>
                                      </p:cBhvr>
                                      <p:to>
                                        <p:strVal val="visible"/>
                                      </p:to>
                                    </p:set>
                                    <p:anim calcmode="lin" valueType="num">
                                      <p:cBhvr additive="base">
                                        <p:cTn id="37" dur="500" fill="hold"/>
                                        <p:tgtEl>
                                          <p:spTgt spid="33800"/>
                                        </p:tgtEl>
                                        <p:attrNameLst>
                                          <p:attrName>ppt_x</p:attrName>
                                        </p:attrNameLst>
                                      </p:cBhvr>
                                      <p:tavLst>
                                        <p:tav tm="0">
                                          <p:val>
                                            <p:strVal val="1+#ppt_w/2"/>
                                          </p:val>
                                        </p:tav>
                                        <p:tav tm="100000">
                                          <p:val>
                                            <p:strVal val="#ppt_x"/>
                                          </p:val>
                                        </p:tav>
                                      </p:tavLst>
                                    </p:anim>
                                    <p:anim calcmode="lin" valueType="num">
                                      <p:cBhvr additive="base">
                                        <p:cTn id="38" dur="500" fill="hold"/>
                                        <p:tgtEl>
                                          <p:spTgt spid="3380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801">
                                            <p:txEl>
                                              <p:pRg st="0" end="0"/>
                                            </p:txEl>
                                          </p:spTgt>
                                        </p:tgtEl>
                                        <p:attrNameLst>
                                          <p:attrName>style.visibility</p:attrName>
                                        </p:attrNameLst>
                                      </p:cBhvr>
                                      <p:to>
                                        <p:strVal val="visible"/>
                                      </p:to>
                                    </p:set>
                                    <p:anim calcmode="lin" valueType="num">
                                      <p:cBhvr additive="base">
                                        <p:cTn id="43" dur="500" fill="hold"/>
                                        <p:tgtEl>
                                          <p:spTgt spid="33801">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80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additive="base">
                                        <p:cTn id="49" dur="500" fill="hold"/>
                                        <p:tgtEl>
                                          <p:spTgt spid="33802"/>
                                        </p:tgtEl>
                                        <p:attrNameLst>
                                          <p:attrName>ppt_x</p:attrName>
                                        </p:attrNameLst>
                                      </p:cBhvr>
                                      <p:tavLst>
                                        <p:tav tm="0">
                                          <p:val>
                                            <p:strVal val="1+#ppt_w/2"/>
                                          </p:val>
                                        </p:tav>
                                        <p:tav tm="100000">
                                          <p:val>
                                            <p:strVal val="#ppt_x"/>
                                          </p:val>
                                        </p:tav>
                                      </p:tavLst>
                                    </p:anim>
                                    <p:anim calcmode="lin" valueType="num">
                                      <p:cBhvr additive="base">
                                        <p:cTn id="50" dur="500" fill="hold"/>
                                        <p:tgtEl>
                                          <p:spTgt spid="338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3803"/>
                                        </p:tgtEl>
                                        <p:attrNameLst>
                                          <p:attrName>style.visibility</p:attrName>
                                        </p:attrNameLst>
                                      </p:cBhvr>
                                      <p:to>
                                        <p:strVal val="visible"/>
                                      </p:to>
                                    </p:set>
                                    <p:anim calcmode="lin" valueType="num">
                                      <p:cBhvr additive="base">
                                        <p:cTn id="55" dur="500" fill="hold"/>
                                        <p:tgtEl>
                                          <p:spTgt spid="33803"/>
                                        </p:tgtEl>
                                        <p:attrNameLst>
                                          <p:attrName>ppt_x</p:attrName>
                                        </p:attrNameLst>
                                      </p:cBhvr>
                                      <p:tavLst>
                                        <p:tav tm="0">
                                          <p:val>
                                            <p:strVal val="1+#ppt_w/2"/>
                                          </p:val>
                                        </p:tav>
                                        <p:tav tm="100000">
                                          <p:val>
                                            <p:strVal val="#ppt_x"/>
                                          </p:val>
                                        </p:tav>
                                      </p:tavLst>
                                    </p:anim>
                                    <p:anim calcmode="lin" valueType="num">
                                      <p:cBhvr additive="base">
                                        <p:cTn id="56" dur="500" fill="hold"/>
                                        <p:tgtEl>
                                          <p:spTgt spid="3380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3804"/>
                                        </p:tgtEl>
                                        <p:attrNameLst>
                                          <p:attrName>style.visibility</p:attrName>
                                        </p:attrNameLst>
                                      </p:cBhvr>
                                      <p:to>
                                        <p:strVal val="visible"/>
                                      </p:to>
                                    </p:set>
                                    <p:anim calcmode="lin" valueType="num">
                                      <p:cBhvr additive="base">
                                        <p:cTn id="61" dur="500" fill="hold"/>
                                        <p:tgtEl>
                                          <p:spTgt spid="33804"/>
                                        </p:tgtEl>
                                        <p:attrNameLst>
                                          <p:attrName>ppt_x</p:attrName>
                                        </p:attrNameLst>
                                      </p:cBhvr>
                                      <p:tavLst>
                                        <p:tav tm="0">
                                          <p:val>
                                            <p:strVal val="1+#ppt_w/2"/>
                                          </p:val>
                                        </p:tav>
                                        <p:tav tm="100000">
                                          <p:val>
                                            <p:strVal val="#ppt_x"/>
                                          </p:val>
                                        </p:tav>
                                      </p:tavLst>
                                    </p:anim>
                                    <p:anim calcmode="lin" valueType="num">
                                      <p:cBhvr additive="base">
                                        <p:cTn id="62" dur="500" fill="hold"/>
                                        <p:tgtEl>
                                          <p:spTgt spid="3380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wav"/>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3805">
                                            <p:txEl>
                                              <p:pRg st="0" end="0"/>
                                            </p:txEl>
                                          </p:spTgt>
                                        </p:tgtEl>
                                        <p:attrNameLst>
                                          <p:attrName>style.visibility</p:attrName>
                                        </p:attrNameLst>
                                      </p:cBhvr>
                                      <p:to>
                                        <p:strVal val="visible"/>
                                      </p:to>
                                    </p:set>
                                    <p:anim calcmode="lin" valueType="num">
                                      <p:cBhvr additive="base">
                                        <p:cTn id="67" dur="500" fill="hold"/>
                                        <p:tgtEl>
                                          <p:spTgt spid="33805">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380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wav"/>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3806">
                                            <p:txEl>
                                              <p:pRg st="0" end="0"/>
                                            </p:txEl>
                                          </p:spTgt>
                                        </p:tgtEl>
                                        <p:attrNameLst>
                                          <p:attrName>style.visibility</p:attrName>
                                        </p:attrNameLst>
                                      </p:cBhvr>
                                      <p:to>
                                        <p:strVal val="visible"/>
                                      </p:to>
                                    </p:set>
                                    <p:anim calcmode="lin" valueType="num">
                                      <p:cBhvr additive="base">
                                        <p:cTn id="73" dur="500" fill="hold"/>
                                        <p:tgtEl>
                                          <p:spTgt spid="33806">
                                            <p:txEl>
                                              <p:pRg st="0" end="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380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utoUpdateAnimBg="0"/>
      <p:bldP spid="33796" grpId="0" build="p" autoUpdateAnimBg="0"/>
      <p:bldP spid="33797" grpId="0" build="p" autoUpdateAnimBg="0"/>
      <p:bldP spid="33798" grpId="0" autoUpdateAnimBg="0"/>
      <p:bldP spid="33799" grpId="0" build="p" autoUpdateAnimBg="0"/>
      <p:bldP spid="33800" grpId="0" autoUpdateAnimBg="0"/>
      <p:bldP spid="33801" grpId="0" build="p" autoUpdateAnimBg="0"/>
      <p:bldP spid="33802" grpId="0" autoUpdateAnimBg="0"/>
      <p:bldP spid="33803" grpId="0" autoUpdateAnimBg="0"/>
      <p:bldP spid="33804" grpId="0" autoUpdateAnimBg="0"/>
      <p:bldP spid="33805" grpId="0" build="p" autoUpdateAnimBg="0"/>
      <p:bldP spid="33806"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2400" smtClean="0"/>
              <a:t>The Parts of a Light Microscope</a:t>
            </a:r>
          </a:p>
        </p:txBody>
      </p:sp>
      <p:sp>
        <p:nvSpPr>
          <p:cNvPr id="35843" name="Rectangle 3"/>
          <p:cNvSpPr>
            <a:spLocks noGrp="1" noChangeArrowheads="1"/>
          </p:cNvSpPr>
          <p:nvPr>
            <p:ph type="body" sz="half" idx="1"/>
          </p:nvPr>
        </p:nvSpPr>
        <p:spPr/>
        <p:txBody>
          <a:bodyPr/>
          <a:lstStyle/>
          <a:p>
            <a:pPr eaLnBrk="1" hangingPunct="1">
              <a:lnSpc>
                <a:spcPct val="80000"/>
              </a:lnSpc>
            </a:pPr>
            <a:r>
              <a:rPr lang="en-US" sz="1800" smtClean="0"/>
              <a:t>Light source: Could be a mirror, but most likely it is a bulb built into the base</a:t>
            </a:r>
          </a:p>
          <a:p>
            <a:pPr eaLnBrk="1" hangingPunct="1">
              <a:lnSpc>
                <a:spcPct val="80000"/>
              </a:lnSpc>
            </a:pPr>
            <a:r>
              <a:rPr lang="en-US" sz="1800" smtClean="0"/>
              <a:t>Diaphragm: Adjusts the amount of light striking an object</a:t>
            </a:r>
          </a:p>
          <a:p>
            <a:pPr eaLnBrk="1" hangingPunct="1">
              <a:lnSpc>
                <a:spcPct val="80000"/>
              </a:lnSpc>
            </a:pPr>
            <a:r>
              <a:rPr lang="en-US" sz="1800" smtClean="0"/>
              <a:t>Objective lens: Gathers light and magnifies image</a:t>
            </a:r>
          </a:p>
          <a:p>
            <a:pPr eaLnBrk="1" hangingPunct="1">
              <a:lnSpc>
                <a:spcPct val="80000"/>
              </a:lnSpc>
            </a:pPr>
            <a:r>
              <a:rPr lang="en-US" sz="1800" smtClean="0"/>
              <a:t>Ocular lens (eyepiece): Magnifies objects and focuses light to your eye</a:t>
            </a:r>
          </a:p>
          <a:p>
            <a:pPr eaLnBrk="1" hangingPunct="1">
              <a:lnSpc>
                <a:spcPct val="80000"/>
              </a:lnSpc>
            </a:pPr>
            <a:r>
              <a:rPr lang="en-US" sz="1800" smtClean="0"/>
              <a:t>Stage: Holds slide</a:t>
            </a:r>
          </a:p>
          <a:p>
            <a:pPr lvl="1" eaLnBrk="1" hangingPunct="1">
              <a:lnSpc>
                <a:spcPct val="80000"/>
              </a:lnSpc>
            </a:pPr>
            <a:r>
              <a:rPr lang="en-US" sz="1600" smtClean="0"/>
              <a:t>Can be moved  using the coarse or fine adjustment knobs to bring the object into focus </a:t>
            </a:r>
          </a:p>
          <a:p>
            <a:pPr eaLnBrk="1" hangingPunct="1">
              <a:lnSpc>
                <a:spcPct val="80000"/>
              </a:lnSpc>
            </a:pPr>
            <a:r>
              <a:rPr lang="en-US" sz="1800" smtClean="0"/>
              <a:t>Stage clips: Hold slide in place</a:t>
            </a:r>
          </a:p>
          <a:p>
            <a:pPr eaLnBrk="1" hangingPunct="1">
              <a:lnSpc>
                <a:spcPct val="80000"/>
              </a:lnSpc>
            </a:pPr>
            <a:r>
              <a:rPr lang="en-US" sz="1800" smtClean="0"/>
              <a:t>Base and arm: Structural support for the microscope</a:t>
            </a:r>
          </a:p>
          <a:p>
            <a:pPr lvl="1" eaLnBrk="1" hangingPunct="1">
              <a:lnSpc>
                <a:spcPct val="80000"/>
              </a:lnSpc>
              <a:buFontTx/>
              <a:buNone/>
            </a:pPr>
            <a:endParaRPr lang="en-US" sz="1600" smtClean="0"/>
          </a:p>
          <a:p>
            <a:pPr lvl="1" eaLnBrk="1" hangingPunct="1">
              <a:lnSpc>
                <a:spcPct val="80000"/>
              </a:lnSpc>
            </a:pPr>
            <a:endParaRPr lang="en-US" sz="1600" smtClean="0"/>
          </a:p>
        </p:txBody>
      </p:sp>
      <p:graphicFrame>
        <p:nvGraphicFramePr>
          <p:cNvPr id="35844" name="Object 4">
            <a:hlinkClick r:id="" action="ppaction://ole?verb=0"/>
          </p:cNvPr>
          <p:cNvGraphicFramePr>
            <a:graphicFrameLocks noGrp="1" noChangeAspect="1"/>
          </p:cNvGraphicFramePr>
          <p:nvPr>
            <p:ph sz="half" idx="2"/>
          </p:nvPr>
        </p:nvGraphicFramePr>
        <p:xfrm>
          <a:off x="4800600" y="1295400"/>
          <a:ext cx="3505200" cy="4800600"/>
        </p:xfrm>
        <a:graphic>
          <a:graphicData uri="http://schemas.openxmlformats.org/presentationml/2006/ole">
            <mc:AlternateContent xmlns:mc="http://schemas.openxmlformats.org/markup-compatibility/2006">
              <mc:Choice xmlns:v="urn:schemas-microsoft-com:vml" Requires="v">
                <p:oleObj spid="_x0000_s1028" name="Bitmap Image" r:id="rId3" imgW="6095238" imgH="5504762" progId="PBrush">
                  <p:embed/>
                </p:oleObj>
              </mc:Choice>
              <mc:Fallback>
                <p:oleObj name="Bitmap Image" r:id="rId3" imgW="6095238" imgH="5504762" progId="PBrush">
                  <p:embed/>
                  <p:pic>
                    <p:nvPicPr>
                      <p:cNvPr id="0" name="Picture 3"/>
                      <p:cNvPicPr>
                        <a:picLocks noGrp="1" noChangeAspect="1" noChangeArrowheads="1"/>
                      </p:cNvPicPr>
                      <p:nvPr/>
                    </p:nvPicPr>
                    <p:blipFill>
                      <a:blip r:embed="rId4">
                        <a:extLst>
                          <a:ext uri="{28A0092B-C50C-407E-A947-70E740481C1C}">
                            <a14:useLocalDpi xmlns:a14="http://schemas.microsoft.com/office/drawing/2010/main" val="0"/>
                          </a:ext>
                        </a:extLst>
                      </a:blip>
                      <a:srcRect r="33963"/>
                      <a:stretch>
                        <a:fillRect/>
                      </a:stretch>
                    </p:blipFill>
                    <p:spPr bwMode="auto">
                      <a:xfrm>
                        <a:off x="4800600" y="1295400"/>
                        <a:ext cx="35052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845" name="Oval 5"/>
          <p:cNvSpPr>
            <a:spLocks noChangeArrowheads="1"/>
          </p:cNvSpPr>
          <p:nvPr/>
        </p:nvSpPr>
        <p:spPr bwMode="auto">
          <a:xfrm>
            <a:off x="5943600" y="4419600"/>
            <a:ext cx="762000" cy="838200"/>
          </a:xfrm>
          <a:prstGeom prst="ellipse">
            <a:avLst/>
          </a:prstGeom>
          <a:noFill/>
          <a:ln w="38100">
            <a:solidFill>
              <a:srgbClr val="FF0000"/>
            </a:solidFill>
            <a:round/>
            <a:headEnd/>
            <a:tailEnd/>
          </a:ln>
        </p:spPr>
        <p:txBody>
          <a:bodyPr wrap="none" anchor="ctr"/>
          <a:lstStyle/>
          <a:p>
            <a:endParaRPr lang="en-US"/>
          </a:p>
        </p:txBody>
      </p:sp>
      <p:sp>
        <p:nvSpPr>
          <p:cNvPr id="35846" name="AutoShape 6"/>
          <p:cNvSpPr>
            <a:spLocks noChangeArrowheads="1"/>
          </p:cNvSpPr>
          <p:nvPr/>
        </p:nvSpPr>
        <p:spPr bwMode="auto">
          <a:xfrm rot="-1275030">
            <a:off x="6248400" y="4038600"/>
            <a:ext cx="685800" cy="3048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47" name="AutoShape 7"/>
          <p:cNvSpPr>
            <a:spLocks noChangeArrowheads="1"/>
          </p:cNvSpPr>
          <p:nvPr/>
        </p:nvSpPr>
        <p:spPr bwMode="auto">
          <a:xfrm rot="-3035960">
            <a:off x="6167438" y="1549400"/>
            <a:ext cx="1371600" cy="4572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48" name="Oval 8"/>
          <p:cNvSpPr>
            <a:spLocks noChangeArrowheads="1"/>
          </p:cNvSpPr>
          <p:nvPr/>
        </p:nvSpPr>
        <p:spPr bwMode="auto">
          <a:xfrm rot="1074750">
            <a:off x="5413375" y="2947988"/>
            <a:ext cx="1219200" cy="990600"/>
          </a:xfrm>
          <a:prstGeom prst="ellipse">
            <a:avLst/>
          </a:prstGeom>
          <a:noFill/>
          <a:ln w="38100">
            <a:solidFill>
              <a:srgbClr val="FF0000"/>
            </a:solidFill>
            <a:round/>
            <a:headEnd/>
            <a:tailEnd/>
          </a:ln>
        </p:spPr>
        <p:txBody>
          <a:bodyPr wrap="none" anchor="ctr"/>
          <a:lstStyle/>
          <a:p>
            <a:endParaRPr lang="en-US"/>
          </a:p>
        </p:txBody>
      </p:sp>
      <p:sp>
        <p:nvSpPr>
          <p:cNvPr id="35849" name="AutoShape 9"/>
          <p:cNvSpPr>
            <a:spLocks noChangeArrowheads="1"/>
          </p:cNvSpPr>
          <p:nvPr/>
        </p:nvSpPr>
        <p:spPr bwMode="auto">
          <a:xfrm>
            <a:off x="5319713" y="3429000"/>
            <a:ext cx="1919287" cy="9906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50" name="AutoShape 10"/>
          <p:cNvSpPr>
            <a:spLocks noChangeArrowheads="1"/>
          </p:cNvSpPr>
          <p:nvPr/>
        </p:nvSpPr>
        <p:spPr bwMode="auto">
          <a:xfrm>
            <a:off x="5105400" y="4648200"/>
            <a:ext cx="2895600" cy="14478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51" name="AutoShape 11"/>
          <p:cNvSpPr>
            <a:spLocks noChangeArrowheads="1"/>
          </p:cNvSpPr>
          <p:nvPr/>
        </p:nvSpPr>
        <p:spPr bwMode="auto">
          <a:xfrm>
            <a:off x="6781800" y="2438400"/>
            <a:ext cx="1066800" cy="24384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52" name="Oval 12"/>
          <p:cNvSpPr>
            <a:spLocks noChangeArrowheads="1"/>
          </p:cNvSpPr>
          <p:nvPr/>
        </p:nvSpPr>
        <p:spPr bwMode="auto">
          <a:xfrm>
            <a:off x="7162800" y="3962400"/>
            <a:ext cx="457200" cy="609600"/>
          </a:xfrm>
          <a:prstGeom prst="ellipse">
            <a:avLst/>
          </a:prstGeom>
          <a:noFill/>
          <a:ln w="38100">
            <a:solidFill>
              <a:srgbClr val="FF0000"/>
            </a:solidFill>
            <a:round/>
            <a:headEnd/>
            <a:tailEnd/>
          </a:ln>
        </p:spPr>
        <p:txBody>
          <a:bodyPr wrap="none" anchor="ctr"/>
          <a:lstStyle/>
          <a:p>
            <a:endParaRPr lang="en-US"/>
          </a:p>
        </p:txBody>
      </p:sp>
      <p:sp>
        <p:nvSpPr>
          <p:cNvPr id="35853" name="Oval 13"/>
          <p:cNvSpPr>
            <a:spLocks noChangeArrowheads="1"/>
          </p:cNvSpPr>
          <p:nvPr/>
        </p:nvSpPr>
        <p:spPr bwMode="auto">
          <a:xfrm>
            <a:off x="6858000" y="4419600"/>
            <a:ext cx="381000" cy="381000"/>
          </a:xfrm>
          <a:prstGeom prst="ellipse">
            <a:avLst/>
          </a:prstGeom>
          <a:noFill/>
          <a:ln w="38100">
            <a:solidFill>
              <a:srgbClr val="FF0000"/>
            </a:solidFill>
            <a:round/>
            <a:headEnd/>
            <a:tailEnd/>
          </a:ln>
        </p:spPr>
        <p:txBody>
          <a:bodyPr wrap="none" anchor="ctr"/>
          <a:lstStyle/>
          <a:p>
            <a:endParaRPr lang="en-US"/>
          </a:p>
        </p:txBody>
      </p:sp>
      <p:sp>
        <p:nvSpPr>
          <p:cNvPr id="35854" name="Oval 14"/>
          <p:cNvSpPr>
            <a:spLocks noChangeArrowheads="1"/>
          </p:cNvSpPr>
          <p:nvPr/>
        </p:nvSpPr>
        <p:spPr bwMode="auto">
          <a:xfrm>
            <a:off x="5791200" y="3352800"/>
            <a:ext cx="1295400" cy="685800"/>
          </a:xfrm>
          <a:prstGeom prst="ellipse">
            <a:avLst/>
          </a:prstGeom>
          <a:noFill/>
          <a:ln w="38100">
            <a:solidFill>
              <a:srgbClr val="FF0000"/>
            </a:solidFill>
            <a:round/>
            <a:headEnd/>
            <a:tailEnd/>
          </a:ln>
        </p:spPr>
        <p:txBody>
          <a:bodyPr wrap="none" anchor="ctr"/>
          <a:lstStyle/>
          <a:p>
            <a:endParaRPr lang="en-US"/>
          </a:p>
        </p:txBody>
      </p:sp>
      <p:sp>
        <p:nvSpPr>
          <p:cNvPr id="1039" name="Text Box 1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040" name="Text Box 1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041" name="Line 1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584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584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5845"/>
                                        </p:tgtEl>
                                        <p:attrNameLst>
                                          <p:attrName>style.visibility</p:attrName>
                                        </p:attrNameLst>
                                      </p:cBhvr>
                                      <p:to>
                                        <p:strVal val="visible"/>
                                      </p:to>
                                    </p:set>
                                  </p:childTnLst>
                                </p:cTn>
                              </p:par>
                              <p:par>
                                <p:cTn id="14" presetID="2" presetClass="entr" presetSubtype="8" fill="hold" nodeType="withEffect">
                                  <p:stCondLst>
                                    <p:cond delay="0"/>
                                  </p:stCondLst>
                                  <p:childTnLst>
                                    <p:set>
                                      <p:cBhvr>
                                        <p:cTn id="15" dur="1" fill="hold">
                                          <p:stCondLst>
                                            <p:cond delay="0"/>
                                          </p:stCondLst>
                                        </p:cTn>
                                        <p:tgtEl>
                                          <p:spTgt spid="35843">
                                            <p:txEl>
                                              <p:pRg st="0" end="0"/>
                                            </p:txEl>
                                          </p:spTgt>
                                        </p:tgtEl>
                                        <p:attrNameLst>
                                          <p:attrName>style.visibility</p:attrName>
                                        </p:attrNameLst>
                                      </p:cBhvr>
                                      <p:to>
                                        <p:strVal val="visible"/>
                                      </p:to>
                                    </p:set>
                                    <p:anim calcmode="lin" valueType="num">
                                      <p:cBhvr additive="base">
                                        <p:cTn id="16"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3584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5846"/>
                                        </p:tgtEl>
                                        <p:attrNameLst>
                                          <p:attrName>style.visibility</p:attrName>
                                        </p:attrNameLst>
                                      </p:cBhvr>
                                      <p:to>
                                        <p:strVal val="visible"/>
                                      </p:to>
                                    </p:set>
                                  </p:childTnLst>
                                </p:cTn>
                              </p:par>
                              <p:par>
                                <p:cTn id="26" presetID="2" presetClass="entr" presetSubtype="8" fill="hold" nodeType="withEffect">
                                  <p:stCondLst>
                                    <p:cond delay="0"/>
                                  </p:stCondLst>
                                  <p:childTnLst>
                                    <p:set>
                                      <p:cBhvr>
                                        <p:cTn id="27" dur="1" fill="hold">
                                          <p:stCondLst>
                                            <p:cond delay="0"/>
                                          </p:stCondLst>
                                        </p:cTn>
                                        <p:tgtEl>
                                          <p:spTgt spid="35843">
                                            <p:txEl>
                                              <p:pRg st="1" end="1"/>
                                            </p:txEl>
                                          </p:spTgt>
                                        </p:tgtEl>
                                        <p:attrNameLst>
                                          <p:attrName>style.visibility</p:attrName>
                                        </p:attrNameLst>
                                      </p:cBhvr>
                                      <p:to>
                                        <p:strVal val="visible"/>
                                      </p:to>
                                    </p:set>
                                    <p:anim calcmode="lin" valueType="num">
                                      <p:cBhvr additive="base">
                                        <p:cTn id="28"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grpId="1" nodeType="clickEffect">
                                  <p:stCondLst>
                                    <p:cond delay="0"/>
                                  </p:stCondLst>
                                  <p:childTnLst>
                                    <p:set>
                                      <p:cBhvr>
                                        <p:cTn id="33" dur="1" fill="hold">
                                          <p:stCondLst>
                                            <p:cond delay="0"/>
                                          </p:stCondLst>
                                        </p:cTn>
                                        <p:tgtEl>
                                          <p:spTgt spid="35846"/>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5848"/>
                                        </p:tgtEl>
                                        <p:attrNameLst>
                                          <p:attrName>style.visibility</p:attrName>
                                        </p:attrNameLst>
                                      </p:cBhvr>
                                      <p:to>
                                        <p:strVal val="visible"/>
                                      </p:to>
                                    </p:set>
                                  </p:childTnLst>
                                </p:cTn>
                              </p:par>
                              <p:par>
                                <p:cTn id="38" presetID="2" presetClass="entr" presetSubtype="8" fill="hold" nodeType="withEffect">
                                  <p:stCondLst>
                                    <p:cond delay="0"/>
                                  </p:stCondLst>
                                  <p:childTnLst>
                                    <p:set>
                                      <p:cBhvr>
                                        <p:cTn id="39" dur="1" fill="hold">
                                          <p:stCondLst>
                                            <p:cond delay="0"/>
                                          </p:stCondLst>
                                        </p:cTn>
                                        <p:tgtEl>
                                          <p:spTgt spid="35843">
                                            <p:txEl>
                                              <p:pRg st="2" end="2"/>
                                            </p:txEl>
                                          </p:spTgt>
                                        </p:tgtEl>
                                        <p:attrNameLst>
                                          <p:attrName>style.visibility</p:attrName>
                                        </p:attrNameLst>
                                      </p:cBhvr>
                                      <p:to>
                                        <p:strVal val="visible"/>
                                      </p:to>
                                    </p:set>
                                    <p:anim calcmode="lin" valueType="num">
                                      <p:cBhvr additive="base">
                                        <p:cTn id="40"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1" nodeType="clickEffect">
                                  <p:stCondLst>
                                    <p:cond delay="0"/>
                                  </p:stCondLst>
                                  <p:childTnLst>
                                    <p:set>
                                      <p:cBhvr>
                                        <p:cTn id="45" dur="1" fill="hold">
                                          <p:stCondLst>
                                            <p:cond delay="0"/>
                                          </p:stCondLst>
                                        </p:cTn>
                                        <p:tgtEl>
                                          <p:spTgt spid="35848"/>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5847"/>
                                        </p:tgtEl>
                                        <p:attrNameLst>
                                          <p:attrName>style.visibility</p:attrName>
                                        </p:attrNameLst>
                                      </p:cBhvr>
                                      <p:to>
                                        <p:strVal val="visible"/>
                                      </p:to>
                                    </p:set>
                                  </p:childTnLst>
                                </p:cTn>
                              </p:par>
                              <p:par>
                                <p:cTn id="50" presetID="2" presetClass="entr" presetSubtype="8" fill="hold" nodeType="withEffect">
                                  <p:stCondLst>
                                    <p:cond delay="0"/>
                                  </p:stCondLst>
                                  <p:childTnLst>
                                    <p:set>
                                      <p:cBhvr>
                                        <p:cTn id="51" dur="1" fill="hold">
                                          <p:stCondLst>
                                            <p:cond delay="0"/>
                                          </p:stCondLst>
                                        </p:cTn>
                                        <p:tgtEl>
                                          <p:spTgt spid="35843">
                                            <p:txEl>
                                              <p:pRg st="3" end="3"/>
                                            </p:txEl>
                                          </p:spTgt>
                                        </p:tgtEl>
                                        <p:attrNameLst>
                                          <p:attrName>style.visibility</p:attrName>
                                        </p:attrNameLst>
                                      </p:cBhvr>
                                      <p:to>
                                        <p:strVal val="visible"/>
                                      </p:to>
                                    </p:set>
                                    <p:anim calcmode="lin" valueType="num">
                                      <p:cBhvr additive="base">
                                        <p:cTn id="52"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35847"/>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5849"/>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35852"/>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5853"/>
                                        </p:tgtEl>
                                        <p:attrNameLst>
                                          <p:attrName>style.visibility</p:attrName>
                                        </p:attrNameLst>
                                      </p:cBhvr>
                                      <p:to>
                                        <p:strVal val="visible"/>
                                      </p:to>
                                    </p:set>
                                  </p:childTnLst>
                                </p:cTn>
                              </p:par>
                              <p:par>
                                <p:cTn id="66" presetID="2" presetClass="entr" presetSubtype="8" fill="hold" nodeType="withEffect">
                                  <p:stCondLst>
                                    <p:cond delay="0"/>
                                  </p:stCondLst>
                                  <p:childTnLst>
                                    <p:set>
                                      <p:cBhvr>
                                        <p:cTn id="67" dur="1" fill="hold">
                                          <p:stCondLst>
                                            <p:cond delay="0"/>
                                          </p:stCondLst>
                                        </p:cTn>
                                        <p:tgtEl>
                                          <p:spTgt spid="35843">
                                            <p:txEl>
                                              <p:pRg st="4" end="4"/>
                                            </p:txEl>
                                          </p:spTgt>
                                        </p:tgtEl>
                                        <p:attrNameLst>
                                          <p:attrName>style.visibility</p:attrName>
                                        </p:attrNameLst>
                                      </p:cBhvr>
                                      <p:to>
                                        <p:strVal val="visible"/>
                                      </p:to>
                                    </p:set>
                                    <p:anim calcmode="lin" valueType="num">
                                      <p:cBhvr additive="base">
                                        <p:cTn id="68"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35843">
                                            <p:txEl>
                                              <p:pRg st="4" end="4"/>
                                            </p:txEl>
                                          </p:spTgt>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35843">
                                            <p:txEl>
                                              <p:pRg st="5" end="5"/>
                                            </p:txEl>
                                          </p:spTgt>
                                        </p:tgtEl>
                                        <p:attrNameLst>
                                          <p:attrName>style.visibility</p:attrName>
                                        </p:attrNameLst>
                                      </p:cBhvr>
                                      <p:to>
                                        <p:strVal val="visible"/>
                                      </p:to>
                                    </p:set>
                                    <p:anim calcmode="lin" valueType="num">
                                      <p:cBhvr additive="base">
                                        <p:cTn id="72"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 presetClass="exit" presetSubtype="0" fill="hold" grpId="1" nodeType="clickEffect">
                                  <p:stCondLst>
                                    <p:cond delay="0"/>
                                  </p:stCondLst>
                                  <p:childTnLst>
                                    <p:set>
                                      <p:cBhvr>
                                        <p:cTn id="77" dur="1" fill="hold">
                                          <p:stCondLst>
                                            <p:cond delay="0"/>
                                          </p:stCondLst>
                                        </p:cTn>
                                        <p:tgtEl>
                                          <p:spTgt spid="35849"/>
                                        </p:tgtEl>
                                        <p:attrNameLst>
                                          <p:attrName>style.visibility</p:attrName>
                                        </p:attrNameLst>
                                      </p:cBhvr>
                                      <p:to>
                                        <p:strVal val="hidden"/>
                                      </p:to>
                                    </p:set>
                                  </p:childTnLst>
                                </p:cTn>
                              </p:par>
                              <p:par>
                                <p:cTn id="78" presetID="1" presetClass="exit" presetSubtype="0" fill="hold" grpId="1" nodeType="withEffect">
                                  <p:stCondLst>
                                    <p:cond delay="0"/>
                                  </p:stCondLst>
                                  <p:childTnLst>
                                    <p:set>
                                      <p:cBhvr>
                                        <p:cTn id="79" dur="1" fill="hold">
                                          <p:stCondLst>
                                            <p:cond delay="0"/>
                                          </p:stCondLst>
                                        </p:cTn>
                                        <p:tgtEl>
                                          <p:spTgt spid="35853"/>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35852"/>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35854"/>
                                        </p:tgtEl>
                                        <p:attrNameLst>
                                          <p:attrName>style.visibility</p:attrName>
                                        </p:attrNameLst>
                                      </p:cBhvr>
                                      <p:to>
                                        <p:strVal val="visible"/>
                                      </p:to>
                                    </p:set>
                                  </p:childTnLst>
                                </p:cTn>
                              </p:par>
                              <p:par>
                                <p:cTn id="86" presetID="2" presetClass="entr" presetSubtype="8" fill="hold" nodeType="withEffect">
                                  <p:stCondLst>
                                    <p:cond delay="0"/>
                                  </p:stCondLst>
                                  <p:childTnLst>
                                    <p:set>
                                      <p:cBhvr>
                                        <p:cTn id="87" dur="1" fill="hold">
                                          <p:stCondLst>
                                            <p:cond delay="0"/>
                                          </p:stCondLst>
                                        </p:cTn>
                                        <p:tgtEl>
                                          <p:spTgt spid="35843">
                                            <p:txEl>
                                              <p:pRg st="6" end="6"/>
                                            </p:txEl>
                                          </p:spTgt>
                                        </p:tgtEl>
                                        <p:attrNameLst>
                                          <p:attrName>style.visibility</p:attrName>
                                        </p:attrNameLst>
                                      </p:cBhvr>
                                      <p:to>
                                        <p:strVal val="visible"/>
                                      </p:to>
                                    </p:set>
                                    <p:anim calcmode="lin" valueType="num">
                                      <p:cBhvr additive="base">
                                        <p:cTn id="88" dur="500" fill="hold"/>
                                        <p:tgtEl>
                                          <p:spTgt spid="35843">
                                            <p:txEl>
                                              <p:pRg st="6" end="6"/>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358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 presetClass="exit" presetSubtype="0" fill="hold" grpId="1" nodeType="clickEffect">
                                  <p:stCondLst>
                                    <p:cond delay="0"/>
                                  </p:stCondLst>
                                  <p:childTnLst>
                                    <p:set>
                                      <p:cBhvr>
                                        <p:cTn id="93" dur="1" fill="hold">
                                          <p:stCondLst>
                                            <p:cond delay="0"/>
                                          </p:stCondLst>
                                        </p:cTn>
                                        <p:tgtEl>
                                          <p:spTgt spid="35854"/>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35850"/>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35851"/>
                                        </p:tgtEl>
                                        <p:attrNameLst>
                                          <p:attrName>style.visibility</p:attrName>
                                        </p:attrNameLst>
                                      </p:cBhvr>
                                      <p:to>
                                        <p:strVal val="visible"/>
                                      </p:to>
                                    </p:set>
                                  </p:childTnLst>
                                </p:cTn>
                              </p:par>
                              <p:par>
                                <p:cTn id="100" presetID="2" presetClass="entr" presetSubtype="8" fill="hold" nodeType="withEffect">
                                  <p:stCondLst>
                                    <p:cond delay="0"/>
                                  </p:stCondLst>
                                  <p:childTnLst>
                                    <p:set>
                                      <p:cBhvr>
                                        <p:cTn id="101" dur="1" fill="hold">
                                          <p:stCondLst>
                                            <p:cond delay="0"/>
                                          </p:stCondLst>
                                        </p:cTn>
                                        <p:tgtEl>
                                          <p:spTgt spid="35843">
                                            <p:txEl>
                                              <p:pRg st="7" end="7"/>
                                            </p:txEl>
                                          </p:spTgt>
                                        </p:tgtEl>
                                        <p:attrNameLst>
                                          <p:attrName>style.visibility</p:attrName>
                                        </p:attrNameLst>
                                      </p:cBhvr>
                                      <p:to>
                                        <p:strVal val="visible"/>
                                      </p:to>
                                    </p:set>
                                    <p:anim calcmode="lin" valueType="num">
                                      <p:cBhvr additive="base">
                                        <p:cTn id="102" dur="500" fill="hold"/>
                                        <p:tgtEl>
                                          <p:spTgt spid="35843">
                                            <p:txEl>
                                              <p:pRg st="7" end="7"/>
                                            </p:txEl>
                                          </p:spTgt>
                                        </p:tgtEl>
                                        <p:attrNameLst>
                                          <p:attrName>ppt_x</p:attrName>
                                        </p:attrNameLst>
                                      </p:cBhvr>
                                      <p:tavLst>
                                        <p:tav tm="0">
                                          <p:val>
                                            <p:strVal val="0-#ppt_w/2"/>
                                          </p:val>
                                        </p:tav>
                                        <p:tav tm="100000">
                                          <p:val>
                                            <p:strVal val="#ppt_x"/>
                                          </p:val>
                                        </p:tav>
                                      </p:tavLst>
                                    </p:anim>
                                    <p:anim calcmode="lin" valueType="num">
                                      <p:cBhvr additive="base">
                                        <p:cTn id="103" dur="500" fill="hold"/>
                                        <p:tgtEl>
                                          <p:spTgt spid="358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 presetClass="exit" presetSubtype="0" fill="hold" grpId="1" nodeType="clickEffect">
                                  <p:stCondLst>
                                    <p:cond delay="0"/>
                                  </p:stCondLst>
                                  <p:childTnLst>
                                    <p:set>
                                      <p:cBhvr>
                                        <p:cTn id="107" dur="1" fill="hold">
                                          <p:stCondLst>
                                            <p:cond delay="0"/>
                                          </p:stCondLst>
                                        </p:cTn>
                                        <p:tgtEl>
                                          <p:spTgt spid="35850"/>
                                        </p:tgtEl>
                                        <p:attrNameLst>
                                          <p:attrName>style.visibility</p:attrName>
                                        </p:attrNameLst>
                                      </p:cBhvr>
                                      <p:to>
                                        <p:strVal val="hidden"/>
                                      </p:to>
                                    </p:set>
                                  </p:childTnLst>
                                </p:cTn>
                              </p:par>
                              <p:par>
                                <p:cTn id="108" presetID="1" presetClass="exit" presetSubtype="0" fill="hold" grpId="1" nodeType="withEffect">
                                  <p:stCondLst>
                                    <p:cond delay="0"/>
                                  </p:stCondLst>
                                  <p:childTnLst>
                                    <p:set>
                                      <p:cBhvr>
                                        <p:cTn id="109" dur="1" fill="hold">
                                          <p:stCondLst>
                                            <p:cond delay="0"/>
                                          </p:stCondLst>
                                        </p:cTn>
                                        <p:tgtEl>
                                          <p:spTgt spid="358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5" grpId="0" animBg="1"/>
      <p:bldP spid="35845" grpId="1" animBg="1"/>
      <p:bldP spid="35846" grpId="0" animBg="1"/>
      <p:bldP spid="35846" grpId="1" animBg="1"/>
      <p:bldP spid="35847" grpId="0" animBg="1"/>
      <p:bldP spid="35847" grpId="1" animBg="1"/>
      <p:bldP spid="35848" grpId="0" animBg="1"/>
      <p:bldP spid="35848" grpId="1" animBg="1"/>
      <p:bldP spid="35849" grpId="0" animBg="1"/>
      <p:bldP spid="35849" grpId="1" animBg="1"/>
      <p:bldP spid="35850" grpId="0" animBg="1"/>
      <p:bldP spid="35850" grpId="1" animBg="1"/>
      <p:bldP spid="35851" grpId="0" animBg="1"/>
      <p:bldP spid="35851" grpId="1" animBg="1"/>
      <p:bldP spid="35852" grpId="0" animBg="1"/>
      <p:bldP spid="35852" grpId="1" animBg="1"/>
      <p:bldP spid="35853" grpId="0" animBg="1"/>
      <p:bldP spid="35853" grpId="1" animBg="1"/>
      <p:bldP spid="35854" grpId="0" animBg="1"/>
      <p:bldP spid="35854"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762000"/>
            <a:ext cx="8229600" cy="762000"/>
          </a:xfrm>
        </p:spPr>
        <p:txBody>
          <a:bodyPr/>
          <a:lstStyle/>
          <a:p>
            <a:pPr eaLnBrk="1" hangingPunct="1"/>
            <a:r>
              <a:rPr lang="en-US" sz="2400" smtClean="0"/>
              <a:t>Can you name the parts?</a:t>
            </a:r>
            <a:r>
              <a:rPr lang="en-US" sz="4000" smtClean="0"/>
              <a:t/>
            </a:r>
            <a:br>
              <a:rPr lang="en-US" sz="4000" smtClean="0"/>
            </a:br>
            <a:endParaRPr lang="en-US" sz="4000" smtClean="0"/>
          </a:p>
        </p:txBody>
      </p:sp>
      <p:sp>
        <p:nvSpPr>
          <p:cNvPr id="38915" name="Text Box 3"/>
          <p:cNvSpPr txBox="1">
            <a:spLocks noChangeArrowheads="1"/>
          </p:cNvSpPr>
          <p:nvPr/>
        </p:nvSpPr>
        <p:spPr bwMode="auto">
          <a:xfrm>
            <a:off x="914400" y="3352800"/>
            <a:ext cx="170656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Objective Lenses</a:t>
            </a:r>
          </a:p>
        </p:txBody>
      </p:sp>
      <p:sp>
        <p:nvSpPr>
          <p:cNvPr id="38916" name="Text Box 4"/>
          <p:cNvSpPr txBox="1">
            <a:spLocks noChangeArrowheads="1"/>
          </p:cNvSpPr>
          <p:nvPr/>
        </p:nvSpPr>
        <p:spPr bwMode="auto">
          <a:xfrm>
            <a:off x="1981200" y="4038600"/>
            <a:ext cx="650875" cy="366713"/>
          </a:xfrm>
          <a:prstGeom prst="rect">
            <a:avLst/>
          </a:prstGeom>
          <a:noFill/>
          <a:ln w="9525">
            <a:noFill/>
            <a:miter lim="800000"/>
            <a:headEnd/>
            <a:tailEnd/>
          </a:ln>
        </p:spPr>
        <p:txBody>
          <a:bodyPr wrap="none">
            <a:spAutoFit/>
          </a:bodyPr>
          <a:lstStyle/>
          <a:p>
            <a:pPr eaLnBrk="0" hangingPunct="0"/>
            <a:r>
              <a:rPr lang="en-US">
                <a:latin typeface="Garamond" pitchFamily="18" charset="0"/>
              </a:rPr>
              <a:t>Stage</a:t>
            </a:r>
          </a:p>
        </p:txBody>
      </p:sp>
      <p:graphicFrame>
        <p:nvGraphicFramePr>
          <p:cNvPr id="38917" name="Object 5">
            <a:hlinkClick r:id="" action="ppaction://ole?verb=0"/>
          </p:cNvPr>
          <p:cNvGraphicFramePr>
            <a:graphicFrameLocks noGrp="1" noChangeAspect="1"/>
          </p:cNvGraphicFramePr>
          <p:nvPr>
            <p:ph sz="half" idx="2"/>
          </p:nvPr>
        </p:nvGraphicFramePr>
        <p:xfrm>
          <a:off x="2667000" y="1219200"/>
          <a:ext cx="3676650" cy="5029200"/>
        </p:xfrm>
        <a:graphic>
          <a:graphicData uri="http://schemas.openxmlformats.org/presentationml/2006/ole">
            <mc:AlternateContent xmlns:mc="http://schemas.openxmlformats.org/markup-compatibility/2006">
              <mc:Choice xmlns:v="urn:schemas-microsoft-com:vml" Requires="v">
                <p:oleObj spid="_x0000_s2052" name="Bitmap Image" r:id="rId3" imgW="6095238" imgH="5504762" progId="PBrush">
                  <p:embed/>
                </p:oleObj>
              </mc:Choice>
              <mc:Fallback>
                <p:oleObj name="Bitmap Image" r:id="rId3" imgW="6095238" imgH="5504762" progId="PBrush">
                  <p:embed/>
                  <p:pic>
                    <p:nvPicPr>
                      <p:cNvPr id="0" name="Picture 3"/>
                      <p:cNvPicPr>
                        <a:picLocks noGrp="1" noChangeAspect="1" noChangeArrowheads="1"/>
                      </p:cNvPicPr>
                      <p:nvPr/>
                    </p:nvPicPr>
                    <p:blipFill>
                      <a:blip r:embed="rId4">
                        <a:extLst>
                          <a:ext uri="{28A0092B-C50C-407E-A947-70E740481C1C}">
                            <a14:useLocalDpi xmlns:a14="http://schemas.microsoft.com/office/drawing/2010/main" val="0"/>
                          </a:ext>
                        </a:extLst>
                      </a:blip>
                      <a:srcRect r="33963"/>
                      <a:stretch>
                        <a:fillRect/>
                      </a:stretch>
                    </p:blipFill>
                    <p:spPr bwMode="auto">
                      <a:xfrm>
                        <a:off x="2667000" y="1219200"/>
                        <a:ext cx="367665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918" name="Text Box 6"/>
          <p:cNvSpPr txBox="1">
            <a:spLocks noChangeArrowheads="1"/>
          </p:cNvSpPr>
          <p:nvPr/>
        </p:nvSpPr>
        <p:spPr bwMode="auto">
          <a:xfrm>
            <a:off x="1447800" y="4419600"/>
            <a:ext cx="118586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Diaphragm</a:t>
            </a:r>
          </a:p>
        </p:txBody>
      </p:sp>
      <p:sp>
        <p:nvSpPr>
          <p:cNvPr id="38919" name="Text Box 7"/>
          <p:cNvSpPr txBox="1">
            <a:spLocks noChangeArrowheads="1"/>
          </p:cNvSpPr>
          <p:nvPr/>
        </p:nvSpPr>
        <p:spPr bwMode="auto">
          <a:xfrm>
            <a:off x="1295400" y="4800600"/>
            <a:ext cx="131286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Light Source</a:t>
            </a:r>
          </a:p>
        </p:txBody>
      </p:sp>
      <p:sp>
        <p:nvSpPr>
          <p:cNvPr id="38920" name="Text Box 8"/>
          <p:cNvSpPr txBox="1">
            <a:spLocks noChangeArrowheads="1"/>
          </p:cNvSpPr>
          <p:nvPr/>
        </p:nvSpPr>
        <p:spPr bwMode="auto">
          <a:xfrm>
            <a:off x="6400800" y="5715000"/>
            <a:ext cx="59848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Base</a:t>
            </a:r>
          </a:p>
        </p:txBody>
      </p:sp>
      <p:sp>
        <p:nvSpPr>
          <p:cNvPr id="38921" name="Text Box 9"/>
          <p:cNvSpPr txBox="1">
            <a:spLocks noChangeArrowheads="1"/>
          </p:cNvSpPr>
          <p:nvPr/>
        </p:nvSpPr>
        <p:spPr bwMode="auto">
          <a:xfrm>
            <a:off x="6324600" y="4572000"/>
            <a:ext cx="161131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Fine adjustment</a:t>
            </a:r>
          </a:p>
        </p:txBody>
      </p:sp>
      <p:sp>
        <p:nvSpPr>
          <p:cNvPr id="38922" name="Text Box 10"/>
          <p:cNvSpPr txBox="1">
            <a:spLocks noChangeArrowheads="1"/>
          </p:cNvSpPr>
          <p:nvPr/>
        </p:nvSpPr>
        <p:spPr bwMode="auto">
          <a:xfrm>
            <a:off x="6324600" y="4191000"/>
            <a:ext cx="1847850" cy="366713"/>
          </a:xfrm>
          <a:prstGeom prst="rect">
            <a:avLst/>
          </a:prstGeom>
          <a:noFill/>
          <a:ln w="9525">
            <a:noFill/>
            <a:miter lim="800000"/>
            <a:headEnd/>
            <a:tailEnd/>
          </a:ln>
        </p:spPr>
        <p:txBody>
          <a:bodyPr wrap="none">
            <a:spAutoFit/>
          </a:bodyPr>
          <a:lstStyle/>
          <a:p>
            <a:pPr eaLnBrk="0" hangingPunct="0"/>
            <a:r>
              <a:rPr lang="en-US">
                <a:latin typeface="Garamond" pitchFamily="18" charset="0"/>
              </a:rPr>
              <a:t>Course adjustment</a:t>
            </a:r>
          </a:p>
        </p:txBody>
      </p:sp>
      <p:sp>
        <p:nvSpPr>
          <p:cNvPr id="2060" name="Text Box 11"/>
          <p:cNvSpPr txBox="1">
            <a:spLocks noChangeArrowheads="1"/>
          </p:cNvSpPr>
          <p:nvPr/>
        </p:nvSpPr>
        <p:spPr bwMode="auto">
          <a:xfrm>
            <a:off x="6613525" y="3935413"/>
            <a:ext cx="184150" cy="366712"/>
          </a:xfrm>
          <a:prstGeom prst="rect">
            <a:avLst/>
          </a:prstGeom>
          <a:noFill/>
          <a:ln w="9525">
            <a:noFill/>
            <a:miter lim="800000"/>
            <a:headEnd/>
            <a:tailEnd/>
          </a:ln>
        </p:spPr>
        <p:txBody>
          <a:bodyPr wrap="none">
            <a:spAutoFit/>
          </a:bodyPr>
          <a:lstStyle/>
          <a:p>
            <a:pPr eaLnBrk="0" hangingPunct="0"/>
            <a:endParaRPr lang="en-US">
              <a:latin typeface="Garamond" pitchFamily="18" charset="0"/>
            </a:endParaRPr>
          </a:p>
        </p:txBody>
      </p:sp>
      <p:sp>
        <p:nvSpPr>
          <p:cNvPr id="38924" name="Text Box 12"/>
          <p:cNvSpPr txBox="1">
            <a:spLocks noChangeArrowheads="1"/>
          </p:cNvSpPr>
          <p:nvPr/>
        </p:nvSpPr>
        <p:spPr bwMode="auto">
          <a:xfrm>
            <a:off x="6400800" y="3657600"/>
            <a:ext cx="102393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Stage clip</a:t>
            </a:r>
          </a:p>
        </p:txBody>
      </p:sp>
      <p:sp>
        <p:nvSpPr>
          <p:cNvPr id="38925" name="Text Box 13"/>
          <p:cNvSpPr txBox="1">
            <a:spLocks noChangeArrowheads="1"/>
          </p:cNvSpPr>
          <p:nvPr/>
        </p:nvSpPr>
        <p:spPr bwMode="auto">
          <a:xfrm>
            <a:off x="6400800" y="3200400"/>
            <a:ext cx="59213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Arm</a:t>
            </a:r>
          </a:p>
        </p:txBody>
      </p:sp>
      <p:sp>
        <p:nvSpPr>
          <p:cNvPr id="38926" name="Text Box 14"/>
          <p:cNvSpPr txBox="1">
            <a:spLocks noChangeArrowheads="1"/>
          </p:cNvSpPr>
          <p:nvPr/>
        </p:nvSpPr>
        <p:spPr bwMode="auto">
          <a:xfrm>
            <a:off x="6324600" y="1219200"/>
            <a:ext cx="212883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Ocular lens (eyepiece)</a:t>
            </a:r>
          </a:p>
        </p:txBody>
      </p:sp>
      <p:sp>
        <p:nvSpPr>
          <p:cNvPr id="2064" name="Text Box 1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2065" name="Text Box 1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2066" name="Line 1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1000"/>
                                        <p:tgtEl>
                                          <p:spTgt spid="38914"/>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38917"/>
                                        </p:tgtEl>
                                        <p:attrNameLst>
                                          <p:attrName>style.visibility</p:attrName>
                                        </p:attrNameLst>
                                      </p:cBhvr>
                                      <p:to>
                                        <p:strVal val="visible"/>
                                      </p:to>
                                    </p:set>
                                    <p:anim calcmode="lin" valueType="num">
                                      <p:cBhvr additive="base">
                                        <p:cTn id="11" dur="500" fill="hold"/>
                                        <p:tgtEl>
                                          <p:spTgt spid="38917"/>
                                        </p:tgtEl>
                                        <p:attrNameLst>
                                          <p:attrName>ppt_x</p:attrName>
                                        </p:attrNameLst>
                                      </p:cBhvr>
                                      <p:tavLst>
                                        <p:tav tm="0">
                                          <p:val>
                                            <p:strVal val="#ppt_x"/>
                                          </p:val>
                                        </p:tav>
                                        <p:tav tm="100000">
                                          <p:val>
                                            <p:strVal val="#ppt_x"/>
                                          </p:val>
                                        </p:tav>
                                      </p:tavLst>
                                    </p:anim>
                                    <p:anim calcmode="lin" valueType="num">
                                      <p:cBhvr additive="base">
                                        <p:cTn id="12"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8915"/>
                                        </p:tgtEl>
                                        <p:attrNameLst>
                                          <p:attrName>style.visibility</p:attrName>
                                        </p:attrNameLst>
                                      </p:cBhvr>
                                      <p:to>
                                        <p:strVal val="visible"/>
                                      </p:to>
                                    </p:set>
                                    <p:anim calcmode="lin" valueType="num">
                                      <p:cBhvr additive="base">
                                        <p:cTn id="17" dur="500" fill="hold"/>
                                        <p:tgtEl>
                                          <p:spTgt spid="38915"/>
                                        </p:tgtEl>
                                        <p:attrNameLst>
                                          <p:attrName>ppt_x</p:attrName>
                                        </p:attrNameLst>
                                      </p:cBhvr>
                                      <p:tavLst>
                                        <p:tav tm="0">
                                          <p:val>
                                            <p:strVal val="0-#ppt_w/2"/>
                                          </p:val>
                                        </p:tav>
                                        <p:tav tm="100000">
                                          <p:val>
                                            <p:strVal val="#ppt_x"/>
                                          </p:val>
                                        </p:tav>
                                      </p:tavLst>
                                    </p:anim>
                                    <p:anim calcmode="lin" valueType="num">
                                      <p:cBhvr additive="base">
                                        <p:cTn id="18" dur="500" fill="hold"/>
                                        <p:tgtEl>
                                          <p:spTgt spid="3891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8916"/>
                                        </p:tgtEl>
                                        <p:attrNameLst>
                                          <p:attrName>style.visibility</p:attrName>
                                        </p:attrNameLst>
                                      </p:cBhvr>
                                      <p:to>
                                        <p:strVal val="visible"/>
                                      </p:to>
                                    </p:set>
                                    <p:anim calcmode="lin" valueType="num">
                                      <p:cBhvr additive="base">
                                        <p:cTn id="23" dur="500" fill="hold"/>
                                        <p:tgtEl>
                                          <p:spTgt spid="38916"/>
                                        </p:tgtEl>
                                        <p:attrNameLst>
                                          <p:attrName>ppt_x</p:attrName>
                                        </p:attrNameLst>
                                      </p:cBhvr>
                                      <p:tavLst>
                                        <p:tav tm="0">
                                          <p:val>
                                            <p:strVal val="0-#ppt_w/2"/>
                                          </p:val>
                                        </p:tav>
                                        <p:tav tm="100000">
                                          <p:val>
                                            <p:strVal val="#ppt_x"/>
                                          </p:val>
                                        </p:tav>
                                      </p:tavLst>
                                    </p:anim>
                                    <p:anim calcmode="lin" valueType="num">
                                      <p:cBhvr additive="base">
                                        <p:cTn id="24" dur="500" fill="hold"/>
                                        <p:tgtEl>
                                          <p:spTgt spid="3891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8918"/>
                                        </p:tgtEl>
                                        <p:attrNameLst>
                                          <p:attrName>style.visibility</p:attrName>
                                        </p:attrNameLst>
                                      </p:cBhvr>
                                      <p:to>
                                        <p:strVal val="visible"/>
                                      </p:to>
                                    </p:set>
                                    <p:anim calcmode="lin" valueType="num">
                                      <p:cBhvr additive="base">
                                        <p:cTn id="29" dur="500" fill="hold"/>
                                        <p:tgtEl>
                                          <p:spTgt spid="38918"/>
                                        </p:tgtEl>
                                        <p:attrNameLst>
                                          <p:attrName>ppt_x</p:attrName>
                                        </p:attrNameLst>
                                      </p:cBhvr>
                                      <p:tavLst>
                                        <p:tav tm="0">
                                          <p:val>
                                            <p:strVal val="0-#ppt_w/2"/>
                                          </p:val>
                                        </p:tav>
                                        <p:tav tm="100000">
                                          <p:val>
                                            <p:strVal val="#ppt_x"/>
                                          </p:val>
                                        </p:tav>
                                      </p:tavLst>
                                    </p:anim>
                                    <p:anim calcmode="lin" valueType="num">
                                      <p:cBhvr additive="base">
                                        <p:cTn id="30" dur="500" fill="hold"/>
                                        <p:tgtEl>
                                          <p:spTgt spid="3891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8919"/>
                                        </p:tgtEl>
                                        <p:attrNameLst>
                                          <p:attrName>style.visibility</p:attrName>
                                        </p:attrNameLst>
                                      </p:cBhvr>
                                      <p:to>
                                        <p:strVal val="visible"/>
                                      </p:to>
                                    </p:set>
                                    <p:anim calcmode="lin" valueType="num">
                                      <p:cBhvr additive="base">
                                        <p:cTn id="35" dur="500" fill="hold"/>
                                        <p:tgtEl>
                                          <p:spTgt spid="38919"/>
                                        </p:tgtEl>
                                        <p:attrNameLst>
                                          <p:attrName>ppt_x</p:attrName>
                                        </p:attrNameLst>
                                      </p:cBhvr>
                                      <p:tavLst>
                                        <p:tav tm="0">
                                          <p:val>
                                            <p:strVal val="0-#ppt_w/2"/>
                                          </p:val>
                                        </p:tav>
                                        <p:tav tm="100000">
                                          <p:val>
                                            <p:strVal val="#ppt_x"/>
                                          </p:val>
                                        </p:tav>
                                      </p:tavLst>
                                    </p:anim>
                                    <p:anim calcmode="lin" valueType="num">
                                      <p:cBhvr additive="base">
                                        <p:cTn id="36" dur="500" fill="hold"/>
                                        <p:tgtEl>
                                          <p:spTgt spid="38919"/>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38926"/>
                                        </p:tgtEl>
                                        <p:attrNameLst>
                                          <p:attrName>style.visibility</p:attrName>
                                        </p:attrNameLst>
                                      </p:cBhvr>
                                      <p:to>
                                        <p:strVal val="visible"/>
                                      </p:to>
                                    </p:set>
                                    <p:anim calcmode="lin" valueType="num">
                                      <p:cBhvr additive="base">
                                        <p:cTn id="41" dur="500" fill="hold"/>
                                        <p:tgtEl>
                                          <p:spTgt spid="38926"/>
                                        </p:tgtEl>
                                        <p:attrNameLst>
                                          <p:attrName>ppt_x</p:attrName>
                                        </p:attrNameLst>
                                      </p:cBhvr>
                                      <p:tavLst>
                                        <p:tav tm="0">
                                          <p:val>
                                            <p:strVal val="1+#ppt_w/2"/>
                                          </p:val>
                                        </p:tav>
                                        <p:tav tm="100000">
                                          <p:val>
                                            <p:strVal val="#ppt_x"/>
                                          </p:val>
                                        </p:tav>
                                      </p:tavLst>
                                    </p:anim>
                                    <p:anim calcmode="lin" valueType="num">
                                      <p:cBhvr additive="base">
                                        <p:cTn id="42" dur="500" fill="hold"/>
                                        <p:tgtEl>
                                          <p:spTgt spid="3892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38925"/>
                                        </p:tgtEl>
                                        <p:attrNameLst>
                                          <p:attrName>style.visibility</p:attrName>
                                        </p:attrNameLst>
                                      </p:cBhvr>
                                      <p:to>
                                        <p:strVal val="visible"/>
                                      </p:to>
                                    </p:set>
                                    <p:anim calcmode="lin" valueType="num">
                                      <p:cBhvr additive="base">
                                        <p:cTn id="47" dur="500" fill="hold"/>
                                        <p:tgtEl>
                                          <p:spTgt spid="38925"/>
                                        </p:tgtEl>
                                        <p:attrNameLst>
                                          <p:attrName>ppt_x</p:attrName>
                                        </p:attrNameLst>
                                      </p:cBhvr>
                                      <p:tavLst>
                                        <p:tav tm="0">
                                          <p:val>
                                            <p:strVal val="1+#ppt_w/2"/>
                                          </p:val>
                                        </p:tav>
                                        <p:tav tm="100000">
                                          <p:val>
                                            <p:strVal val="#ppt_x"/>
                                          </p:val>
                                        </p:tav>
                                      </p:tavLst>
                                    </p:anim>
                                    <p:anim calcmode="lin" valueType="num">
                                      <p:cBhvr additive="base">
                                        <p:cTn id="48" dur="500" fill="hold"/>
                                        <p:tgtEl>
                                          <p:spTgt spid="3892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8924"/>
                                        </p:tgtEl>
                                        <p:attrNameLst>
                                          <p:attrName>style.visibility</p:attrName>
                                        </p:attrNameLst>
                                      </p:cBhvr>
                                      <p:to>
                                        <p:strVal val="visible"/>
                                      </p:to>
                                    </p:set>
                                    <p:anim calcmode="lin" valueType="num">
                                      <p:cBhvr additive="base">
                                        <p:cTn id="53" dur="500" fill="hold"/>
                                        <p:tgtEl>
                                          <p:spTgt spid="38924"/>
                                        </p:tgtEl>
                                        <p:attrNameLst>
                                          <p:attrName>ppt_x</p:attrName>
                                        </p:attrNameLst>
                                      </p:cBhvr>
                                      <p:tavLst>
                                        <p:tav tm="0">
                                          <p:val>
                                            <p:strVal val="1+#ppt_w/2"/>
                                          </p:val>
                                        </p:tav>
                                        <p:tav tm="100000">
                                          <p:val>
                                            <p:strVal val="#ppt_x"/>
                                          </p:val>
                                        </p:tav>
                                      </p:tavLst>
                                    </p:anim>
                                    <p:anim calcmode="lin" valueType="num">
                                      <p:cBhvr additive="base">
                                        <p:cTn id="54" dur="500" fill="hold"/>
                                        <p:tgtEl>
                                          <p:spTgt spid="38924"/>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38922"/>
                                        </p:tgtEl>
                                        <p:attrNameLst>
                                          <p:attrName>style.visibility</p:attrName>
                                        </p:attrNameLst>
                                      </p:cBhvr>
                                      <p:to>
                                        <p:strVal val="visible"/>
                                      </p:to>
                                    </p:set>
                                    <p:anim calcmode="lin" valueType="num">
                                      <p:cBhvr additive="base">
                                        <p:cTn id="59" dur="500" fill="hold"/>
                                        <p:tgtEl>
                                          <p:spTgt spid="38922"/>
                                        </p:tgtEl>
                                        <p:attrNameLst>
                                          <p:attrName>ppt_x</p:attrName>
                                        </p:attrNameLst>
                                      </p:cBhvr>
                                      <p:tavLst>
                                        <p:tav tm="0">
                                          <p:val>
                                            <p:strVal val="1+#ppt_w/2"/>
                                          </p:val>
                                        </p:tav>
                                        <p:tav tm="100000">
                                          <p:val>
                                            <p:strVal val="#ppt_x"/>
                                          </p:val>
                                        </p:tav>
                                      </p:tavLst>
                                    </p:anim>
                                    <p:anim calcmode="lin" valueType="num">
                                      <p:cBhvr additive="base">
                                        <p:cTn id="60" dur="500" fill="hold"/>
                                        <p:tgtEl>
                                          <p:spTgt spid="3892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38921"/>
                                        </p:tgtEl>
                                        <p:attrNameLst>
                                          <p:attrName>style.visibility</p:attrName>
                                        </p:attrNameLst>
                                      </p:cBhvr>
                                      <p:to>
                                        <p:strVal val="visible"/>
                                      </p:to>
                                    </p:set>
                                    <p:anim calcmode="lin" valueType="num">
                                      <p:cBhvr additive="base">
                                        <p:cTn id="65" dur="500" fill="hold"/>
                                        <p:tgtEl>
                                          <p:spTgt spid="38921"/>
                                        </p:tgtEl>
                                        <p:attrNameLst>
                                          <p:attrName>ppt_x</p:attrName>
                                        </p:attrNameLst>
                                      </p:cBhvr>
                                      <p:tavLst>
                                        <p:tav tm="0">
                                          <p:val>
                                            <p:strVal val="1+#ppt_w/2"/>
                                          </p:val>
                                        </p:tav>
                                        <p:tav tm="100000">
                                          <p:val>
                                            <p:strVal val="#ppt_x"/>
                                          </p:val>
                                        </p:tav>
                                      </p:tavLst>
                                    </p:anim>
                                    <p:anim calcmode="lin" valueType="num">
                                      <p:cBhvr additive="base">
                                        <p:cTn id="66" dur="500" fill="hold"/>
                                        <p:tgtEl>
                                          <p:spTgt spid="38921"/>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38920"/>
                                        </p:tgtEl>
                                        <p:attrNameLst>
                                          <p:attrName>style.visibility</p:attrName>
                                        </p:attrNameLst>
                                      </p:cBhvr>
                                      <p:to>
                                        <p:strVal val="visible"/>
                                      </p:to>
                                    </p:set>
                                    <p:anim calcmode="lin" valueType="num">
                                      <p:cBhvr additive="base">
                                        <p:cTn id="71" dur="500" fill="hold"/>
                                        <p:tgtEl>
                                          <p:spTgt spid="38920"/>
                                        </p:tgtEl>
                                        <p:attrNameLst>
                                          <p:attrName>ppt_x</p:attrName>
                                        </p:attrNameLst>
                                      </p:cBhvr>
                                      <p:tavLst>
                                        <p:tav tm="0">
                                          <p:val>
                                            <p:strVal val="1+#ppt_w/2"/>
                                          </p:val>
                                        </p:tav>
                                        <p:tav tm="100000">
                                          <p:val>
                                            <p:strVal val="#ppt_x"/>
                                          </p:val>
                                        </p:tav>
                                      </p:tavLst>
                                    </p:anim>
                                    <p:anim calcmode="lin" valueType="num">
                                      <p:cBhvr additive="base">
                                        <p:cTn id="72" dur="500" fill="hold"/>
                                        <p:tgtEl>
                                          <p:spTgt spid="389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p:bldP spid="38916" grpId="0"/>
      <p:bldP spid="38918" grpId="0"/>
      <p:bldP spid="38919" grpId="0"/>
      <p:bldP spid="38920" grpId="0"/>
      <p:bldP spid="38921" grpId="0"/>
      <p:bldP spid="38922" grpId="0"/>
      <p:bldP spid="38924" grpId="0"/>
      <p:bldP spid="38925" grpId="0"/>
      <p:bldP spid="389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685800" y="1295400"/>
            <a:ext cx="7620000" cy="4114800"/>
          </a:xfrm>
          <a:prstGeom prst="rect">
            <a:avLst/>
          </a:prstGeom>
          <a:noFill/>
          <a:ln w="9525">
            <a:noFill/>
            <a:miter lim="800000"/>
            <a:headEnd/>
            <a:tailEnd/>
          </a:ln>
        </p:spPr>
        <p:txBody>
          <a:bodyPr/>
          <a:lstStyle/>
          <a:p>
            <a:pPr marL="342900" indent="-342900">
              <a:spcBef>
                <a:spcPct val="20000"/>
              </a:spcBef>
              <a:buFontTx/>
              <a:buChar char="•"/>
            </a:pPr>
            <a:r>
              <a:rPr lang="en-US" sz="2000" dirty="0"/>
              <a:t>Always carry with 2 hands</a:t>
            </a:r>
          </a:p>
          <a:p>
            <a:pPr marL="342900" indent="-342900">
              <a:spcBef>
                <a:spcPct val="20000"/>
              </a:spcBef>
              <a:buFontTx/>
              <a:buChar char="•"/>
            </a:pPr>
            <a:r>
              <a:rPr lang="en-US" sz="2000" dirty="0"/>
              <a:t>Only use lens paper for cleaning</a:t>
            </a:r>
          </a:p>
          <a:p>
            <a:pPr marL="342900" indent="-342900">
              <a:spcBef>
                <a:spcPct val="20000"/>
              </a:spcBef>
              <a:buFontTx/>
              <a:buChar char="•"/>
            </a:pPr>
            <a:r>
              <a:rPr lang="en-US" sz="2000" dirty="0"/>
              <a:t>Do not force knobs</a:t>
            </a:r>
          </a:p>
          <a:p>
            <a:pPr marL="342900" indent="-342900">
              <a:spcBef>
                <a:spcPct val="20000"/>
              </a:spcBef>
              <a:buFontTx/>
              <a:buChar char="•"/>
            </a:pPr>
            <a:r>
              <a:rPr lang="en-US" sz="2000" dirty="0"/>
              <a:t>Always Keep covered</a:t>
            </a:r>
          </a:p>
          <a:p>
            <a:pPr marL="342900" indent="-342900">
              <a:spcBef>
                <a:spcPct val="20000"/>
              </a:spcBef>
              <a:buFontTx/>
              <a:buChar char="•"/>
            </a:pPr>
            <a:r>
              <a:rPr lang="en-US" sz="2000" dirty="0"/>
              <a:t>Keep objects clear of desk and cords</a:t>
            </a:r>
          </a:p>
          <a:p>
            <a:pPr marL="342900" indent="-342900">
              <a:spcBef>
                <a:spcPct val="20000"/>
              </a:spcBef>
              <a:buFontTx/>
              <a:buChar char="•"/>
            </a:pPr>
            <a:r>
              <a:rPr lang="en-US" sz="2000" dirty="0"/>
              <a:t>Place the Slide on the Microscope</a:t>
            </a:r>
          </a:p>
          <a:p>
            <a:pPr marL="342900" indent="-342900">
              <a:spcBef>
                <a:spcPct val="20000"/>
              </a:spcBef>
              <a:buFontTx/>
              <a:buChar char="•"/>
            </a:pPr>
            <a:r>
              <a:rPr lang="en-US" sz="2000" dirty="0"/>
              <a:t>Use Stage Clips </a:t>
            </a:r>
          </a:p>
          <a:p>
            <a:pPr marL="342900" indent="-342900">
              <a:spcBef>
                <a:spcPct val="20000"/>
              </a:spcBef>
              <a:buFontTx/>
              <a:buChar char="•"/>
            </a:pPr>
            <a:r>
              <a:rPr lang="en-US" sz="2000" dirty="0"/>
              <a:t>Click Nosepiece to the lowest (shortest) setting</a:t>
            </a:r>
          </a:p>
          <a:p>
            <a:pPr marL="342900" indent="-342900">
              <a:spcBef>
                <a:spcPct val="20000"/>
              </a:spcBef>
              <a:buFontTx/>
              <a:buChar char="•"/>
            </a:pPr>
            <a:r>
              <a:rPr lang="en-US" sz="2000" dirty="0"/>
              <a:t>Look into the Eyepiece</a:t>
            </a:r>
          </a:p>
          <a:p>
            <a:pPr marL="342900" indent="-342900">
              <a:spcBef>
                <a:spcPct val="20000"/>
              </a:spcBef>
              <a:buFontTx/>
              <a:buChar char="•"/>
            </a:pPr>
            <a:r>
              <a:rPr lang="en-US" sz="2000" dirty="0"/>
              <a:t>Use the Coarse Focus</a:t>
            </a:r>
          </a:p>
          <a:p>
            <a:pPr marL="342900" indent="-342900">
              <a:spcBef>
                <a:spcPct val="20000"/>
              </a:spcBef>
              <a:buFontTx/>
              <a:buChar char="•"/>
            </a:pPr>
            <a:r>
              <a:rPr lang="en-US" sz="2000" dirty="0"/>
              <a:t>Follow steps to focus using low power</a:t>
            </a:r>
          </a:p>
          <a:p>
            <a:pPr marL="342900" indent="-342900">
              <a:spcBef>
                <a:spcPct val="20000"/>
              </a:spcBef>
              <a:buFontTx/>
              <a:buChar char="•"/>
            </a:pPr>
            <a:r>
              <a:rPr lang="en-US" sz="2000" dirty="0"/>
              <a:t>Then use the objective of higher magnification and use fine adjustment to focus it</a:t>
            </a:r>
          </a:p>
          <a:p>
            <a:pPr marL="342900" indent="-342900">
              <a:spcBef>
                <a:spcPct val="20000"/>
              </a:spcBef>
              <a:buFontTx/>
              <a:buChar char="•"/>
            </a:pPr>
            <a:endParaRPr lang="en-US" sz="2000" dirty="0"/>
          </a:p>
          <a:p>
            <a:pPr marL="342900" indent="-342900">
              <a:spcBef>
                <a:spcPct val="20000"/>
              </a:spcBef>
              <a:buFontTx/>
              <a:buChar char="•"/>
            </a:pPr>
            <a:endParaRPr lang="en-US" sz="2000" dirty="0"/>
          </a:p>
        </p:txBody>
      </p:sp>
      <p:pic>
        <p:nvPicPr>
          <p:cNvPr id="14339" name="Picture 5" descr="microscopeboy"/>
          <p:cNvPicPr>
            <a:picLocks noChangeAspect="1" noChangeArrowheads="1"/>
          </p:cNvPicPr>
          <p:nvPr/>
        </p:nvPicPr>
        <p:blipFill>
          <a:blip r:embed="rId2" cstate="print"/>
          <a:srcRect/>
          <a:stretch>
            <a:fillRect/>
          </a:stretch>
        </p:blipFill>
        <p:spPr bwMode="auto">
          <a:xfrm>
            <a:off x="7086600" y="1292225"/>
            <a:ext cx="1485900" cy="1450975"/>
          </a:xfrm>
          <a:prstGeom prst="rect">
            <a:avLst/>
          </a:prstGeom>
          <a:noFill/>
          <a:ln w="9525">
            <a:noFill/>
            <a:miter lim="800000"/>
            <a:headEnd/>
            <a:tailEnd/>
          </a:ln>
        </p:spPr>
      </p:pic>
      <p:sp>
        <p:nvSpPr>
          <p:cNvPr id="39942" name="Rectangle 6"/>
          <p:cNvSpPr>
            <a:spLocks noChangeArrowheads="1"/>
          </p:cNvSpPr>
          <p:nvPr/>
        </p:nvSpPr>
        <p:spPr bwMode="auto">
          <a:xfrm>
            <a:off x="457200" y="381000"/>
            <a:ext cx="8229600" cy="1143000"/>
          </a:xfrm>
          <a:prstGeom prst="rect">
            <a:avLst/>
          </a:prstGeom>
          <a:noFill/>
          <a:ln w="9525">
            <a:noFill/>
            <a:miter lim="800000"/>
            <a:headEnd/>
            <a:tailEnd/>
          </a:ln>
        </p:spPr>
        <p:txBody>
          <a:bodyPr anchor="ctr"/>
          <a:lstStyle/>
          <a:p>
            <a:pPr algn="ctr"/>
            <a:r>
              <a:rPr lang="en-US" sz="2400">
                <a:solidFill>
                  <a:schemeClr val="tx2"/>
                </a:solidFill>
              </a:rPr>
              <a:t>Microscope Use and Care</a:t>
            </a:r>
          </a:p>
        </p:txBody>
      </p:sp>
      <p:pic>
        <p:nvPicPr>
          <p:cNvPr id="39943" name="Picture 7" descr="microsmall"/>
          <p:cNvPicPr>
            <a:picLocks noChangeAspect="1" noChangeArrowheads="1"/>
          </p:cNvPicPr>
          <p:nvPr/>
        </p:nvPicPr>
        <p:blipFill>
          <a:blip r:embed="rId3" cstate="print"/>
          <a:srcRect/>
          <a:stretch>
            <a:fillRect/>
          </a:stretch>
        </p:blipFill>
        <p:spPr bwMode="auto">
          <a:xfrm>
            <a:off x="6781800" y="2819400"/>
            <a:ext cx="2146300" cy="2362200"/>
          </a:xfrm>
          <a:prstGeom prst="rect">
            <a:avLst/>
          </a:prstGeom>
          <a:noFill/>
          <a:ln w="9525">
            <a:noFill/>
            <a:miter lim="800000"/>
            <a:headEnd/>
            <a:tailEnd/>
          </a:ln>
        </p:spPr>
      </p:pic>
      <p:sp>
        <p:nvSpPr>
          <p:cNvPr id="14342" name="Text Box 8"/>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4343" name="Text Box 9"/>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4344" name="Line 10"/>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animEffect transition="in" filter="wipe(left)">
                                      <p:cBhvr>
                                        <p:cTn id="7" dur="500"/>
                                        <p:tgtEl>
                                          <p:spTgt spid="399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940">
                                            <p:txEl>
                                              <p:pRg st="1" end="1"/>
                                            </p:txEl>
                                          </p:spTgt>
                                        </p:tgtEl>
                                        <p:attrNameLst>
                                          <p:attrName>style.visibility</p:attrName>
                                        </p:attrNameLst>
                                      </p:cBhvr>
                                      <p:to>
                                        <p:strVal val="visible"/>
                                      </p:to>
                                    </p:set>
                                    <p:animEffect transition="in" filter="wipe(left)">
                                      <p:cBhvr>
                                        <p:cTn id="12" dur="500"/>
                                        <p:tgtEl>
                                          <p:spTgt spid="399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9940">
                                            <p:txEl>
                                              <p:pRg st="2" end="2"/>
                                            </p:txEl>
                                          </p:spTgt>
                                        </p:tgtEl>
                                        <p:attrNameLst>
                                          <p:attrName>style.visibility</p:attrName>
                                        </p:attrNameLst>
                                      </p:cBhvr>
                                      <p:to>
                                        <p:strVal val="visible"/>
                                      </p:to>
                                    </p:set>
                                    <p:animEffect transition="in" filter="wipe(left)">
                                      <p:cBhvr>
                                        <p:cTn id="17" dur="500"/>
                                        <p:tgtEl>
                                          <p:spTgt spid="3994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940">
                                            <p:txEl>
                                              <p:pRg st="3" end="3"/>
                                            </p:txEl>
                                          </p:spTgt>
                                        </p:tgtEl>
                                        <p:attrNameLst>
                                          <p:attrName>style.visibility</p:attrName>
                                        </p:attrNameLst>
                                      </p:cBhvr>
                                      <p:to>
                                        <p:strVal val="visible"/>
                                      </p:to>
                                    </p:set>
                                    <p:animEffect transition="in" filter="wipe(left)">
                                      <p:cBhvr>
                                        <p:cTn id="22" dur="500"/>
                                        <p:tgtEl>
                                          <p:spTgt spid="3994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940">
                                            <p:txEl>
                                              <p:pRg st="4" end="4"/>
                                            </p:txEl>
                                          </p:spTgt>
                                        </p:tgtEl>
                                        <p:attrNameLst>
                                          <p:attrName>style.visibility</p:attrName>
                                        </p:attrNameLst>
                                      </p:cBhvr>
                                      <p:to>
                                        <p:strVal val="visible"/>
                                      </p:to>
                                    </p:set>
                                    <p:animEffect transition="in" filter="wipe(left)">
                                      <p:cBhvr>
                                        <p:cTn id="27" dur="500"/>
                                        <p:tgtEl>
                                          <p:spTgt spid="3994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9940">
                                            <p:txEl>
                                              <p:pRg st="5" end="5"/>
                                            </p:txEl>
                                          </p:spTgt>
                                        </p:tgtEl>
                                        <p:attrNameLst>
                                          <p:attrName>style.visibility</p:attrName>
                                        </p:attrNameLst>
                                      </p:cBhvr>
                                      <p:to>
                                        <p:strVal val="visible"/>
                                      </p:to>
                                    </p:set>
                                    <p:animEffect transition="in" filter="wipe(left)">
                                      <p:cBhvr>
                                        <p:cTn id="32" dur="500"/>
                                        <p:tgtEl>
                                          <p:spTgt spid="3994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9940">
                                            <p:txEl>
                                              <p:pRg st="6" end="6"/>
                                            </p:txEl>
                                          </p:spTgt>
                                        </p:tgtEl>
                                        <p:attrNameLst>
                                          <p:attrName>style.visibility</p:attrName>
                                        </p:attrNameLst>
                                      </p:cBhvr>
                                      <p:to>
                                        <p:strVal val="visible"/>
                                      </p:to>
                                    </p:set>
                                    <p:animEffect transition="in" filter="wipe(left)">
                                      <p:cBhvr>
                                        <p:cTn id="37" dur="500"/>
                                        <p:tgtEl>
                                          <p:spTgt spid="3994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9940">
                                            <p:txEl>
                                              <p:pRg st="7" end="7"/>
                                            </p:txEl>
                                          </p:spTgt>
                                        </p:tgtEl>
                                        <p:attrNameLst>
                                          <p:attrName>style.visibility</p:attrName>
                                        </p:attrNameLst>
                                      </p:cBhvr>
                                      <p:to>
                                        <p:strVal val="visible"/>
                                      </p:to>
                                    </p:set>
                                    <p:animEffect transition="in" filter="wipe(left)">
                                      <p:cBhvr>
                                        <p:cTn id="42" dur="500"/>
                                        <p:tgtEl>
                                          <p:spTgt spid="39940">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9940">
                                            <p:txEl>
                                              <p:pRg st="8" end="8"/>
                                            </p:txEl>
                                          </p:spTgt>
                                        </p:tgtEl>
                                        <p:attrNameLst>
                                          <p:attrName>style.visibility</p:attrName>
                                        </p:attrNameLst>
                                      </p:cBhvr>
                                      <p:to>
                                        <p:strVal val="visible"/>
                                      </p:to>
                                    </p:set>
                                    <p:animEffect transition="in" filter="wipe(left)">
                                      <p:cBhvr>
                                        <p:cTn id="47" dur="500"/>
                                        <p:tgtEl>
                                          <p:spTgt spid="39940">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9940">
                                            <p:txEl>
                                              <p:pRg st="9" end="9"/>
                                            </p:txEl>
                                          </p:spTgt>
                                        </p:tgtEl>
                                        <p:attrNameLst>
                                          <p:attrName>style.visibility</p:attrName>
                                        </p:attrNameLst>
                                      </p:cBhvr>
                                      <p:to>
                                        <p:strVal val="visible"/>
                                      </p:to>
                                    </p:set>
                                    <p:animEffect transition="in" filter="wipe(left)">
                                      <p:cBhvr>
                                        <p:cTn id="52" dur="500"/>
                                        <p:tgtEl>
                                          <p:spTgt spid="39940">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9940">
                                            <p:txEl>
                                              <p:pRg st="10" end="10"/>
                                            </p:txEl>
                                          </p:spTgt>
                                        </p:tgtEl>
                                        <p:attrNameLst>
                                          <p:attrName>style.visibility</p:attrName>
                                        </p:attrNameLst>
                                      </p:cBhvr>
                                      <p:to>
                                        <p:strVal val="visible"/>
                                      </p:to>
                                    </p:set>
                                    <p:animEffect transition="in" filter="wipe(left)">
                                      <p:cBhvr>
                                        <p:cTn id="57" dur="500"/>
                                        <p:tgtEl>
                                          <p:spTgt spid="39940">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9940">
                                            <p:txEl>
                                              <p:pRg st="11" end="11"/>
                                            </p:txEl>
                                          </p:spTgt>
                                        </p:tgtEl>
                                        <p:attrNameLst>
                                          <p:attrName>style.visibility</p:attrName>
                                        </p:attrNameLst>
                                      </p:cBhvr>
                                      <p:to>
                                        <p:strVal val="visible"/>
                                      </p:to>
                                    </p:set>
                                    <p:animEffect transition="in" filter="wipe(left)">
                                      <p:cBhvr>
                                        <p:cTn id="62" dur="500"/>
                                        <p:tgtEl>
                                          <p:spTgt spid="39940">
                                            <p:txEl>
                                              <p:pRg st="11" end="11"/>
                                            </p:txEl>
                                          </p:spTgt>
                                        </p:tgtEl>
                                      </p:cBhvr>
                                    </p:animEffect>
                                  </p:childTnLst>
                                </p:cTn>
                              </p:par>
                            </p:childTnLst>
                          </p:cTn>
                        </p:par>
                        <p:par>
                          <p:cTn id="63" fill="hold">
                            <p:stCondLst>
                              <p:cond delay="500"/>
                            </p:stCondLst>
                            <p:childTnLst>
                              <p:par>
                                <p:cTn id="64" presetID="1" presetClass="entr" presetSubtype="0" fill="hold" grpId="0" nodeType="afterEffect">
                                  <p:stCondLst>
                                    <p:cond delay="0"/>
                                  </p:stCondLst>
                                  <p:childTnLst>
                                    <p:set>
                                      <p:cBhvr>
                                        <p:cTn id="65" dur="1" fill="hold">
                                          <p:stCondLst>
                                            <p:cond delay="0"/>
                                          </p:stCondLst>
                                        </p:cTn>
                                        <p:tgtEl>
                                          <p:spTgt spid="39942"/>
                                        </p:tgtEl>
                                        <p:attrNameLst>
                                          <p:attrName>style.visibility</p:attrName>
                                        </p:attrNameLst>
                                      </p:cBhvr>
                                      <p:to>
                                        <p:strVal val="visible"/>
                                      </p:to>
                                    </p:set>
                                  </p:childTnLst>
                                </p:cTn>
                              </p:par>
                            </p:childTnLst>
                          </p:cTn>
                        </p:par>
                        <p:par>
                          <p:cTn id="66" fill="hold">
                            <p:stCondLst>
                              <p:cond delay="500"/>
                            </p:stCondLst>
                            <p:childTnLst>
                              <p:par>
                                <p:cTn id="67" presetID="1" presetClass="entr" presetSubtype="0" fill="hold" nodeType="afterEffect">
                                  <p:stCondLst>
                                    <p:cond delay="0"/>
                                  </p:stCondLst>
                                  <p:childTnLst>
                                    <p:set>
                                      <p:cBhvr>
                                        <p:cTn id="68" dur="1" fill="hold">
                                          <p:stCondLst>
                                            <p:cond delay="499"/>
                                          </p:stCondLst>
                                        </p:cTn>
                                        <p:tgtEl>
                                          <p:spTgt spid="399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uild="p" autoUpdateAnimBg="0"/>
      <p:bldP spid="3994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4" descr="slide prep 1"/>
          <p:cNvPicPr>
            <a:picLocks noChangeAspect="1" noChangeArrowheads="1"/>
          </p:cNvPicPr>
          <p:nvPr/>
        </p:nvPicPr>
        <p:blipFill>
          <a:blip r:embed="rId2" cstate="print"/>
          <a:srcRect/>
          <a:stretch>
            <a:fillRect/>
          </a:stretch>
        </p:blipFill>
        <p:spPr bwMode="auto">
          <a:xfrm>
            <a:off x="4794250" y="762000"/>
            <a:ext cx="3948113" cy="5791200"/>
          </a:xfrm>
          <a:prstGeom prst="rect">
            <a:avLst/>
          </a:prstGeom>
          <a:noFill/>
          <a:ln w="9525">
            <a:noFill/>
            <a:miter lim="800000"/>
            <a:headEnd/>
            <a:tailEnd/>
          </a:ln>
        </p:spPr>
      </p:pic>
      <p:sp>
        <p:nvSpPr>
          <p:cNvPr id="15363"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5364"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5365"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
        <p:nvSpPr>
          <p:cNvPr id="5128" name="Rectangle 8"/>
          <p:cNvSpPr>
            <a:spLocks noChangeArrowheads="1"/>
          </p:cNvSpPr>
          <p:nvPr/>
        </p:nvSpPr>
        <p:spPr bwMode="auto">
          <a:xfrm>
            <a:off x="457200" y="838200"/>
            <a:ext cx="4038600" cy="4525963"/>
          </a:xfrm>
          <a:prstGeom prst="rect">
            <a:avLst/>
          </a:prstGeom>
          <a:noFill/>
          <a:ln w="9525">
            <a:noFill/>
            <a:miter lim="800000"/>
            <a:headEnd/>
            <a:tailEnd/>
          </a:ln>
        </p:spPr>
        <p:txBody>
          <a:bodyPr/>
          <a:lstStyle/>
          <a:p>
            <a:pPr marL="342900" indent="-342900">
              <a:spcBef>
                <a:spcPct val="20000"/>
              </a:spcBef>
              <a:buFontTx/>
              <a:buChar char="•"/>
            </a:pPr>
            <a:r>
              <a:rPr lang="en-US" dirty="0"/>
              <a:t>For practice, Prepare a slide of epithelial cells of onion and stain it with </a:t>
            </a:r>
            <a:r>
              <a:rPr lang="en-US" dirty="0" err="1">
                <a:solidFill>
                  <a:srgbClr val="FF0000"/>
                </a:solidFill>
              </a:rPr>
              <a:t>Lugols</a:t>
            </a:r>
            <a:r>
              <a:rPr lang="en-US" dirty="0">
                <a:solidFill>
                  <a:srgbClr val="FF0000"/>
                </a:solidFill>
              </a:rPr>
              <a:t> iodine</a:t>
            </a:r>
          </a:p>
          <a:p>
            <a:pPr marL="342900" indent="-342900">
              <a:spcBef>
                <a:spcPct val="20000"/>
              </a:spcBef>
              <a:buFontTx/>
              <a:buChar char="•"/>
            </a:pPr>
            <a:r>
              <a:rPr lang="en-US" dirty="0"/>
              <a:t>Observe the cells under different magnification </a:t>
            </a:r>
          </a:p>
          <a:p>
            <a:pPr marL="342900" indent="-342900">
              <a:spcBef>
                <a:spcPct val="20000"/>
              </a:spcBef>
              <a:buFontTx/>
              <a:buChar char="•"/>
            </a:pPr>
            <a:r>
              <a:rPr lang="en-US" dirty="0"/>
              <a:t>Draw sketches and compare those with the figure shown below </a:t>
            </a:r>
          </a:p>
          <a:p>
            <a:pPr marL="742950" lvl="1" indent="-285750">
              <a:lnSpc>
                <a:spcPct val="80000"/>
              </a:lnSpc>
              <a:spcBef>
                <a:spcPct val="20000"/>
              </a:spcBef>
            </a:pPr>
            <a:endParaRPr lang="en-US" sz="1600" dirty="0"/>
          </a:p>
          <a:p>
            <a:pPr marL="742950" lvl="1" indent="-285750">
              <a:lnSpc>
                <a:spcPct val="80000"/>
              </a:lnSpc>
              <a:spcBef>
                <a:spcPct val="20000"/>
              </a:spcBef>
              <a:buFontTx/>
              <a:buChar char="–"/>
            </a:pPr>
            <a:endParaRPr lang="en-US" sz="1600" dirty="0"/>
          </a:p>
        </p:txBody>
      </p:sp>
      <p:pic>
        <p:nvPicPr>
          <p:cNvPr id="15367" name="Picture 12" descr="Onion cells"/>
          <p:cNvPicPr>
            <a:picLocks noChangeAspect="1" noChangeArrowheads="1"/>
          </p:cNvPicPr>
          <p:nvPr/>
        </p:nvPicPr>
        <p:blipFill>
          <a:blip r:embed="rId3" cstate="print"/>
          <a:srcRect/>
          <a:stretch>
            <a:fillRect/>
          </a:stretch>
        </p:blipFill>
        <p:spPr bwMode="auto">
          <a:xfrm>
            <a:off x="457200" y="3200400"/>
            <a:ext cx="4310063" cy="2754313"/>
          </a:xfrm>
          <a:prstGeom prst="rect">
            <a:avLst/>
          </a:prstGeom>
          <a:noFill/>
          <a:ln w="9525">
            <a:noFill/>
            <a:miter lim="800000"/>
            <a:headEnd/>
            <a:tailEnd/>
          </a:ln>
        </p:spPr>
      </p:pic>
      <p:sp>
        <p:nvSpPr>
          <p:cNvPr id="15368" name="Text Box 13"/>
          <p:cNvSpPr txBox="1">
            <a:spLocks noChangeArrowheads="1"/>
          </p:cNvSpPr>
          <p:nvPr/>
        </p:nvSpPr>
        <p:spPr bwMode="auto">
          <a:xfrm>
            <a:off x="304800" y="6019800"/>
            <a:ext cx="4419600" cy="642938"/>
          </a:xfrm>
          <a:prstGeom prst="rect">
            <a:avLst/>
          </a:prstGeom>
          <a:noFill/>
          <a:ln w="9525">
            <a:noFill/>
            <a:miter lim="800000"/>
            <a:headEnd/>
            <a:tailEnd/>
          </a:ln>
        </p:spPr>
        <p:txBody>
          <a:bodyPr>
            <a:spAutoFit/>
          </a:bodyPr>
          <a:lstStyle/>
          <a:p>
            <a:pPr algn="ctr">
              <a:lnSpc>
                <a:spcPct val="75000"/>
              </a:lnSpc>
              <a:spcBef>
                <a:spcPct val="50000"/>
              </a:spcBef>
            </a:pPr>
            <a:r>
              <a:rPr lang="en-US"/>
              <a:t>Simple Columnar Epithelium</a:t>
            </a:r>
          </a:p>
          <a:p>
            <a:pPr algn="ctr">
              <a:lnSpc>
                <a:spcPct val="75000"/>
              </a:lnSpc>
              <a:spcBef>
                <a:spcPct val="50000"/>
              </a:spcBef>
            </a:pPr>
            <a:r>
              <a:rPr lang="en-US"/>
              <a:t>(Onion Cells)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128">
                                            <p:txEl>
                                              <p:pRg st="0" end="0"/>
                                            </p:txEl>
                                          </p:spTgt>
                                        </p:tgtEl>
                                        <p:attrNameLst>
                                          <p:attrName>style.visibility</p:attrName>
                                        </p:attrNameLst>
                                      </p:cBhvr>
                                      <p:to>
                                        <p:strVal val="visible"/>
                                      </p:to>
                                    </p:set>
                                    <p:anim calcmode="lin" valueType="num">
                                      <p:cBhvr additive="base">
                                        <p:cTn id="7" dur="500" fill="hold"/>
                                        <p:tgtEl>
                                          <p:spTgt spid="51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128">
                                            <p:txEl>
                                              <p:pRg st="1" end="1"/>
                                            </p:txEl>
                                          </p:spTgt>
                                        </p:tgtEl>
                                        <p:attrNameLst>
                                          <p:attrName>style.visibility</p:attrName>
                                        </p:attrNameLst>
                                      </p:cBhvr>
                                      <p:to>
                                        <p:strVal val="visible"/>
                                      </p:to>
                                    </p:set>
                                    <p:anim calcmode="lin" valueType="num">
                                      <p:cBhvr additive="base">
                                        <p:cTn id="11" dur="500" fill="hold"/>
                                        <p:tgtEl>
                                          <p:spTgt spid="512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28">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128">
                                            <p:txEl>
                                              <p:pRg st="2" end="2"/>
                                            </p:txEl>
                                          </p:spTgt>
                                        </p:tgtEl>
                                        <p:attrNameLst>
                                          <p:attrName>style.visibility</p:attrName>
                                        </p:attrNameLst>
                                      </p:cBhvr>
                                      <p:to>
                                        <p:strVal val="visible"/>
                                      </p:to>
                                    </p:set>
                                    <p:anim calcmode="lin" valueType="num">
                                      <p:cBhvr additive="base">
                                        <p:cTn id="15" dur="500" fill="hold"/>
                                        <p:tgtEl>
                                          <p:spTgt spid="5128">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12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4" descr="slide prep 2"/>
          <p:cNvPicPr>
            <a:picLocks noChangeAspect="1" noChangeArrowheads="1"/>
          </p:cNvPicPr>
          <p:nvPr/>
        </p:nvPicPr>
        <p:blipFill>
          <a:blip r:embed="rId2" cstate="print"/>
          <a:srcRect/>
          <a:stretch>
            <a:fillRect/>
          </a:stretch>
        </p:blipFill>
        <p:spPr bwMode="auto">
          <a:xfrm>
            <a:off x="5224463" y="685800"/>
            <a:ext cx="3690937" cy="5867400"/>
          </a:xfrm>
          <a:prstGeom prst="rect">
            <a:avLst/>
          </a:prstGeom>
          <a:noFill/>
          <a:ln w="9525">
            <a:noFill/>
            <a:miter lim="800000"/>
            <a:headEnd/>
            <a:tailEnd/>
          </a:ln>
        </p:spPr>
      </p:pic>
      <p:sp>
        <p:nvSpPr>
          <p:cNvPr id="16387"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6388"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6389"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
        <p:nvSpPr>
          <p:cNvPr id="6152" name="Rectangle 8"/>
          <p:cNvSpPr>
            <a:spLocks noChangeArrowheads="1"/>
          </p:cNvSpPr>
          <p:nvPr/>
        </p:nvSpPr>
        <p:spPr bwMode="auto">
          <a:xfrm>
            <a:off x="457200" y="838200"/>
            <a:ext cx="4038600" cy="4525963"/>
          </a:xfrm>
          <a:prstGeom prst="rect">
            <a:avLst/>
          </a:prstGeom>
          <a:noFill/>
          <a:ln w="9525">
            <a:noFill/>
            <a:miter lim="800000"/>
            <a:headEnd/>
            <a:tailEnd/>
          </a:ln>
        </p:spPr>
        <p:txBody>
          <a:bodyPr/>
          <a:lstStyle/>
          <a:p>
            <a:pPr marL="342900" indent="-342900">
              <a:spcBef>
                <a:spcPct val="20000"/>
              </a:spcBef>
              <a:buFontTx/>
              <a:buChar char="•"/>
            </a:pPr>
            <a:r>
              <a:rPr lang="en-US" dirty="0"/>
              <a:t>For practice, Prepare a slide of Human Cheek cells and stain it with </a:t>
            </a:r>
            <a:r>
              <a:rPr lang="en-US" dirty="0" err="1">
                <a:solidFill>
                  <a:srgbClr val="FF0000"/>
                </a:solidFill>
              </a:rPr>
              <a:t>methylene</a:t>
            </a:r>
            <a:r>
              <a:rPr lang="en-US" dirty="0">
                <a:solidFill>
                  <a:srgbClr val="FF0000"/>
                </a:solidFill>
              </a:rPr>
              <a:t> blue</a:t>
            </a:r>
          </a:p>
          <a:p>
            <a:pPr marL="342900" indent="-342900">
              <a:spcBef>
                <a:spcPct val="20000"/>
              </a:spcBef>
              <a:buFontTx/>
              <a:buChar char="•"/>
            </a:pPr>
            <a:r>
              <a:rPr lang="en-US" dirty="0"/>
              <a:t>Observe the cells under different magnification </a:t>
            </a:r>
          </a:p>
          <a:p>
            <a:pPr marL="342900" indent="-342900">
              <a:spcBef>
                <a:spcPct val="20000"/>
              </a:spcBef>
              <a:buFontTx/>
              <a:buChar char="•"/>
            </a:pPr>
            <a:r>
              <a:rPr lang="en-US" dirty="0"/>
              <a:t>Draw sketches and compare those with the figure shown below </a:t>
            </a:r>
          </a:p>
          <a:p>
            <a:pPr marL="742950" lvl="1" indent="-285750">
              <a:lnSpc>
                <a:spcPct val="80000"/>
              </a:lnSpc>
              <a:spcBef>
                <a:spcPct val="20000"/>
              </a:spcBef>
            </a:pPr>
            <a:endParaRPr lang="en-US" sz="1600" dirty="0"/>
          </a:p>
          <a:p>
            <a:pPr marL="742950" lvl="1" indent="-285750">
              <a:lnSpc>
                <a:spcPct val="80000"/>
              </a:lnSpc>
              <a:spcBef>
                <a:spcPct val="20000"/>
              </a:spcBef>
              <a:buFontTx/>
              <a:buChar char="–"/>
            </a:pPr>
            <a:endParaRPr lang="en-US" sz="1600" dirty="0"/>
          </a:p>
        </p:txBody>
      </p:sp>
      <p:sp>
        <p:nvSpPr>
          <p:cNvPr id="16391" name="Text Box 9"/>
          <p:cNvSpPr txBox="1">
            <a:spLocks noChangeArrowheads="1"/>
          </p:cNvSpPr>
          <p:nvPr/>
        </p:nvSpPr>
        <p:spPr bwMode="auto">
          <a:xfrm>
            <a:off x="304800" y="5867400"/>
            <a:ext cx="4419600" cy="642938"/>
          </a:xfrm>
          <a:prstGeom prst="rect">
            <a:avLst/>
          </a:prstGeom>
          <a:noFill/>
          <a:ln w="9525">
            <a:noFill/>
            <a:miter lim="800000"/>
            <a:headEnd/>
            <a:tailEnd/>
          </a:ln>
        </p:spPr>
        <p:txBody>
          <a:bodyPr>
            <a:spAutoFit/>
          </a:bodyPr>
          <a:lstStyle/>
          <a:p>
            <a:pPr algn="ctr">
              <a:lnSpc>
                <a:spcPct val="75000"/>
              </a:lnSpc>
              <a:spcBef>
                <a:spcPct val="50000"/>
              </a:spcBef>
            </a:pPr>
            <a:r>
              <a:rPr lang="en-US"/>
              <a:t>Simple Squamous Epithelium</a:t>
            </a:r>
          </a:p>
          <a:p>
            <a:pPr algn="ctr">
              <a:lnSpc>
                <a:spcPct val="75000"/>
              </a:lnSpc>
              <a:spcBef>
                <a:spcPct val="50000"/>
              </a:spcBef>
            </a:pPr>
            <a:r>
              <a:rPr lang="en-US"/>
              <a:t>(Human Cheek Cells)</a:t>
            </a:r>
          </a:p>
        </p:txBody>
      </p:sp>
      <p:grpSp>
        <p:nvGrpSpPr>
          <p:cNvPr id="16392" name="Group 10"/>
          <p:cNvGrpSpPr>
            <a:grpSpLocks/>
          </p:cNvGrpSpPr>
          <p:nvPr/>
        </p:nvGrpSpPr>
        <p:grpSpPr bwMode="auto">
          <a:xfrm>
            <a:off x="609600" y="3200400"/>
            <a:ext cx="3886200" cy="2438400"/>
            <a:chOff x="1584" y="1536"/>
            <a:chExt cx="2448" cy="1536"/>
          </a:xfrm>
        </p:grpSpPr>
        <p:pic>
          <p:nvPicPr>
            <p:cNvPr id="16393" name="Picture 11"/>
            <p:cNvPicPr>
              <a:picLocks noChangeAspect="1" noChangeArrowheads="1"/>
            </p:cNvPicPr>
            <p:nvPr/>
          </p:nvPicPr>
          <p:blipFill>
            <a:blip r:embed="rId3" cstate="print"/>
            <a:srcRect/>
            <a:stretch>
              <a:fillRect/>
            </a:stretch>
          </p:blipFill>
          <p:spPr bwMode="auto">
            <a:xfrm>
              <a:off x="1584" y="1536"/>
              <a:ext cx="2446" cy="1462"/>
            </a:xfrm>
            <a:prstGeom prst="rect">
              <a:avLst/>
            </a:prstGeom>
            <a:noFill/>
            <a:ln w="9525">
              <a:noFill/>
              <a:miter lim="800000"/>
              <a:headEnd/>
              <a:tailEnd/>
            </a:ln>
          </p:spPr>
        </p:pic>
        <p:sp>
          <p:nvSpPr>
            <p:cNvPr id="16394" name="Rectangle 12"/>
            <p:cNvSpPr>
              <a:spLocks noChangeArrowheads="1"/>
            </p:cNvSpPr>
            <p:nvPr/>
          </p:nvSpPr>
          <p:spPr bwMode="auto">
            <a:xfrm>
              <a:off x="1584" y="2928"/>
              <a:ext cx="2448" cy="144"/>
            </a:xfrm>
            <a:prstGeom prst="rect">
              <a:avLst/>
            </a:prstGeom>
            <a:solidFill>
              <a:schemeClr val="bg1"/>
            </a:solidFill>
            <a:ln w="9525">
              <a:noFill/>
              <a:miter lim="800000"/>
              <a:headEnd/>
              <a:tailEnd/>
            </a:ln>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 calcmode="lin" valueType="num">
                                      <p:cBhvr additive="base">
                                        <p:cTn id="7" dur="500" fill="hold"/>
                                        <p:tgtEl>
                                          <p:spTgt spid="615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5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152">
                                            <p:txEl>
                                              <p:pRg st="1" end="1"/>
                                            </p:txEl>
                                          </p:spTgt>
                                        </p:tgtEl>
                                        <p:attrNameLst>
                                          <p:attrName>style.visibility</p:attrName>
                                        </p:attrNameLst>
                                      </p:cBhvr>
                                      <p:to>
                                        <p:strVal val="visible"/>
                                      </p:to>
                                    </p:set>
                                    <p:anim calcmode="lin" valueType="num">
                                      <p:cBhvr additive="base">
                                        <p:cTn id="11" dur="500" fill="hold"/>
                                        <p:tgtEl>
                                          <p:spTgt spid="615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15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152">
                                            <p:txEl>
                                              <p:pRg st="2" end="2"/>
                                            </p:txEl>
                                          </p:spTgt>
                                        </p:tgtEl>
                                        <p:attrNameLst>
                                          <p:attrName>style.visibility</p:attrName>
                                        </p:attrNameLst>
                                      </p:cBhvr>
                                      <p:to>
                                        <p:strVal val="visible"/>
                                      </p:to>
                                    </p:set>
                                    <p:anim calcmode="lin" valueType="num">
                                      <p:cBhvr additive="base">
                                        <p:cTn id="15" dur="500" fill="hold"/>
                                        <p:tgtEl>
                                          <p:spTgt spid="615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15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WordArt 4"/>
          <p:cNvSpPr>
            <a:spLocks noChangeArrowheads="1" noChangeShapeType="1" noTextEdit="1"/>
          </p:cNvSpPr>
          <p:nvPr/>
        </p:nvSpPr>
        <p:spPr bwMode="auto">
          <a:xfrm>
            <a:off x="2667000" y="2286000"/>
            <a:ext cx="3733800" cy="1470025"/>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Thank 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198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202" y="1146586"/>
            <a:ext cx="5955181" cy="5701641"/>
          </a:xfrm>
          <a:prstGeom prst="rect">
            <a:avLst/>
          </a:prstGeom>
          <a:noFill/>
        </p:spPr>
        <p:txBody>
          <a:bodyPr>
            <a:spAutoFit/>
          </a:bodyPr>
          <a:lstStyle/>
          <a:p>
            <a:pPr algn="just" fontAlgn="auto">
              <a:spcBef>
                <a:spcPts val="0"/>
              </a:spcBef>
              <a:spcAft>
                <a:spcPts val="0"/>
              </a:spcAft>
              <a:defRPr/>
            </a:pP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The Microscope (Micron = small, scope= application) is an instrument that is generally used to study the very small organisms or particles which are not visible by naked eyes.</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In 1674, Anton Van </a:t>
            </a:r>
            <a:r>
              <a:rPr lang="en-US" sz="2200" b="1" dirty="0" err="1">
                <a:ln w="1905"/>
                <a:solidFill>
                  <a:srgbClr val="FF0000"/>
                </a:solidFill>
                <a:effectLst>
                  <a:innerShdw blurRad="69850" dist="43180" dir="5400000">
                    <a:srgbClr val="000000">
                      <a:alpha val="65000"/>
                    </a:srgbClr>
                  </a:innerShdw>
                </a:effectLst>
                <a:latin typeface="Arial" pitchFamily="34" charset="0"/>
                <a:cs typeface="Arial" pitchFamily="34" charset="0"/>
              </a:rPr>
              <a:t>Leeuwenhoeck</a:t>
            </a: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 made the microscope for the first time.</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This microscope has practically been made with the combination of two lenses so it is also termed as Compound Microscope.</a:t>
            </a:r>
          </a:p>
          <a:p>
            <a:pPr algn="just" fontAlgn="auto">
              <a:spcBef>
                <a:spcPts val="0"/>
              </a:spcBef>
              <a:spcAft>
                <a:spcPts val="0"/>
              </a:spcAft>
              <a:defRPr/>
            </a:pPr>
            <a:endParaRPr lang="en-US" sz="2000" b="1" dirty="0">
              <a:ln w="1905"/>
              <a:solidFill>
                <a:srgbClr val="FF0000"/>
              </a:solidFill>
              <a:effectLst>
                <a:innerShdw blurRad="69850" dist="43180" dir="5400000">
                  <a:srgbClr val="000000">
                    <a:alpha val="65000"/>
                  </a:srgbClr>
                </a:innerShdw>
              </a:effectLst>
              <a:latin typeface="Arial Black" pitchFamily="34" charset="0"/>
            </a:endParaRPr>
          </a:p>
          <a:p>
            <a:pPr algn="just" fontAlgn="auto">
              <a:spcBef>
                <a:spcPts val="0"/>
              </a:spcBef>
              <a:spcAft>
                <a:spcPts val="0"/>
              </a:spcAft>
              <a:defRPr/>
            </a:pPr>
            <a:endParaRPr lang="en-US" sz="2000" b="1" dirty="0">
              <a:ln w="1905"/>
              <a:solidFill>
                <a:srgbClr val="FF0000"/>
              </a:solidFill>
              <a:effectLst>
                <a:innerShdw blurRad="69850" dist="43180" dir="5400000">
                  <a:srgbClr val="000000">
                    <a:alpha val="65000"/>
                  </a:srgbClr>
                </a:innerShdw>
              </a:effectLst>
              <a:latin typeface="Arial Black" pitchFamily="34" charset="0"/>
            </a:endParaRPr>
          </a:p>
          <a:p>
            <a:pPr algn="just" fontAlgn="auto">
              <a:spcBef>
                <a:spcPts val="0"/>
              </a:spcBef>
              <a:spcAft>
                <a:spcPts val="0"/>
              </a:spcAft>
              <a:defRPr/>
            </a:pPr>
            <a:r>
              <a:rPr lang="en-US" sz="2000" b="1" dirty="0">
                <a:ln w="1905"/>
                <a:solidFill>
                  <a:srgbClr val="FF0000"/>
                </a:solidFill>
                <a:effectLst>
                  <a:innerShdw blurRad="69850" dist="43180" dir="5400000">
                    <a:srgbClr val="000000">
                      <a:alpha val="65000"/>
                    </a:srgbClr>
                  </a:innerShdw>
                </a:effectLst>
                <a:latin typeface="Arial Black" pitchFamily="34" charset="0"/>
              </a:rPr>
              <a:t> </a:t>
            </a:r>
          </a:p>
        </p:txBody>
      </p:sp>
      <p:sp>
        <p:nvSpPr>
          <p:cNvPr id="5123" name="Text Box 4"/>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5124" name="Text Box 5"/>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5125" name="Line 6"/>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pic>
        <p:nvPicPr>
          <p:cNvPr id="5126" name="Picture 7" descr="An ancient microscope"/>
          <p:cNvPicPr>
            <a:picLocks noChangeAspect="1" noChangeArrowheads="1"/>
          </p:cNvPicPr>
          <p:nvPr/>
        </p:nvPicPr>
        <p:blipFill>
          <a:blip r:embed="rId3" cstate="print"/>
          <a:srcRect/>
          <a:stretch>
            <a:fillRect/>
          </a:stretch>
        </p:blipFill>
        <p:spPr bwMode="auto">
          <a:xfrm>
            <a:off x="7086600" y="1905000"/>
            <a:ext cx="1930400" cy="3200400"/>
          </a:xfrm>
          <a:prstGeom prst="rect">
            <a:avLst/>
          </a:prstGeom>
          <a:noFill/>
          <a:ln w="9525">
            <a:noFill/>
            <a:miter lim="800000"/>
            <a:headEnd/>
            <a:tailEnd/>
          </a:ln>
        </p:spPr>
      </p:pic>
      <p:sp>
        <p:nvSpPr>
          <p:cNvPr id="5127" name="Text Box 8"/>
          <p:cNvSpPr txBox="1">
            <a:spLocks noChangeArrowheads="1"/>
          </p:cNvSpPr>
          <p:nvPr/>
        </p:nvSpPr>
        <p:spPr bwMode="auto">
          <a:xfrm>
            <a:off x="2362200" y="838200"/>
            <a:ext cx="2743200" cy="457200"/>
          </a:xfrm>
          <a:prstGeom prst="rect">
            <a:avLst/>
          </a:prstGeom>
          <a:noFill/>
          <a:ln w="9525">
            <a:noFill/>
            <a:miter lim="800000"/>
            <a:headEnd/>
            <a:tailEnd/>
          </a:ln>
        </p:spPr>
        <p:txBody>
          <a:bodyPr>
            <a:spAutoFit/>
          </a:bodyPr>
          <a:lstStyle/>
          <a:p>
            <a:pPr>
              <a:spcBef>
                <a:spcPct val="50000"/>
              </a:spcBef>
            </a:pPr>
            <a:r>
              <a:rPr lang="en-US" sz="2400" b="1"/>
              <a:t>INTRODUCTION</a:t>
            </a:r>
          </a:p>
        </p:txBody>
      </p:sp>
    </p:spTree>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7562" y="838200"/>
            <a:ext cx="7315200" cy="5170646"/>
          </a:xfrm>
          <a:prstGeom prst="rect">
            <a:avLst/>
          </a:prstGeom>
          <a:noFill/>
        </p:spPr>
        <p:txBody>
          <a:bodyPr>
            <a:spAutoFit/>
          </a:bodyPr>
          <a:lstStyle/>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It has a provision of using the source of light thus sometimes it is also named as Light Microscope</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mn-lt"/>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The naked human eyes have an ability to see smallest object of 0.1 mm only, while the invention of microscope made it possible to see much smaller object </a:t>
            </a:r>
            <a:r>
              <a:rPr lang="en-US" sz="2200" b="1" dirty="0" err="1">
                <a:ln w="1905"/>
                <a:solidFill>
                  <a:srgbClr val="FF0000"/>
                </a:solidFill>
                <a:effectLst>
                  <a:innerShdw blurRad="69850" dist="43180" dir="5400000">
                    <a:srgbClr val="000000">
                      <a:alpha val="65000"/>
                    </a:srgbClr>
                  </a:innerShdw>
                </a:effectLst>
                <a:latin typeface="+mn-lt"/>
              </a:rPr>
              <a:t>i.e</a:t>
            </a:r>
            <a:r>
              <a:rPr lang="en-US" sz="2200" b="1" dirty="0">
                <a:ln w="1905"/>
                <a:solidFill>
                  <a:srgbClr val="FF0000"/>
                </a:solidFill>
                <a:effectLst>
                  <a:innerShdw blurRad="69850" dist="43180" dir="5400000">
                    <a:srgbClr val="000000">
                      <a:alpha val="65000"/>
                    </a:srgbClr>
                  </a:innerShdw>
                </a:effectLst>
                <a:latin typeface="+mn-lt"/>
              </a:rPr>
              <a:t> 0.2 µm or 200 nm.</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mn-lt"/>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This characteristic of seeing the minimum distance of 200 nm between the two particles is called as Resolution Power.</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mn-lt"/>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The microscope enlarges the view image of an object up to 1000 times of its original size and the times of enlargement is called as Magnification Power. </a:t>
            </a:r>
          </a:p>
        </p:txBody>
      </p:sp>
      <p:sp>
        <p:nvSpPr>
          <p:cNvPr id="6147" name="Text Box 3"/>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6148" name="Text Box 4"/>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6149" name="Line 5"/>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76400" y="838200"/>
            <a:ext cx="4953000" cy="685800"/>
          </a:xfrm>
        </p:spPr>
        <p:txBody>
          <a:bodyPr>
            <a:normAutofit fontScale="90000"/>
          </a:bodyPr>
          <a:lstStyle/>
          <a:p>
            <a:pPr eaLnBrk="1" hangingPunct="1">
              <a:defRPr/>
            </a:pPr>
            <a:r>
              <a:rPr lang="en-US" sz="4000" smtClean="0"/>
              <a:t>  </a:t>
            </a:r>
            <a:r>
              <a:rPr lang="en-US" sz="2800" b="1" smtClean="0"/>
              <a:t>Types of Microscope</a:t>
            </a:r>
          </a:p>
        </p:txBody>
      </p:sp>
      <p:sp>
        <p:nvSpPr>
          <p:cNvPr id="7171" name="TextBox 3"/>
          <p:cNvSpPr txBox="1">
            <a:spLocks noChangeArrowheads="1"/>
          </p:cNvSpPr>
          <p:nvPr/>
        </p:nvSpPr>
        <p:spPr bwMode="auto">
          <a:xfrm>
            <a:off x="762000" y="2438400"/>
            <a:ext cx="2286000" cy="396875"/>
          </a:xfrm>
          <a:prstGeom prst="rect">
            <a:avLst/>
          </a:prstGeom>
          <a:noFill/>
          <a:ln w="9525">
            <a:noFill/>
            <a:miter lim="800000"/>
            <a:headEnd/>
            <a:tailEnd/>
          </a:ln>
        </p:spPr>
        <p:txBody>
          <a:bodyPr>
            <a:spAutoFit/>
          </a:bodyPr>
          <a:lstStyle/>
          <a:p>
            <a:r>
              <a:rPr lang="en-US" sz="2000" b="1">
                <a:solidFill>
                  <a:srgbClr val="FF0000"/>
                </a:solidFill>
                <a:latin typeface="Calibri" pitchFamily="34" charset="0"/>
              </a:rPr>
              <a:t>Light Microscope</a:t>
            </a:r>
          </a:p>
        </p:txBody>
      </p:sp>
      <p:cxnSp>
        <p:nvCxnSpPr>
          <p:cNvPr id="8" name="Straight Arrow Connector 7"/>
          <p:cNvCxnSpPr/>
          <p:nvPr/>
        </p:nvCxnSpPr>
        <p:spPr>
          <a:xfrm rot="5400000">
            <a:off x="1219994" y="2132806"/>
            <a:ext cx="457200"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7173" name="TextBox 8"/>
          <p:cNvSpPr txBox="1">
            <a:spLocks noChangeArrowheads="1"/>
          </p:cNvSpPr>
          <p:nvPr/>
        </p:nvSpPr>
        <p:spPr bwMode="auto">
          <a:xfrm>
            <a:off x="3657600" y="2438400"/>
            <a:ext cx="4800600" cy="396875"/>
          </a:xfrm>
          <a:prstGeom prst="rect">
            <a:avLst/>
          </a:prstGeom>
          <a:noFill/>
          <a:ln w="9525">
            <a:noFill/>
            <a:miter lim="800000"/>
            <a:headEnd/>
            <a:tailEnd/>
          </a:ln>
        </p:spPr>
        <p:txBody>
          <a:bodyPr>
            <a:spAutoFit/>
          </a:bodyPr>
          <a:lstStyle/>
          <a:p>
            <a:r>
              <a:rPr lang="en-US" b="1">
                <a:solidFill>
                  <a:srgbClr val="FF0000"/>
                </a:solidFill>
                <a:latin typeface="Calibri" pitchFamily="34" charset="0"/>
              </a:rPr>
              <a:t>  </a:t>
            </a:r>
            <a:r>
              <a:rPr lang="en-US" sz="2000" b="1">
                <a:solidFill>
                  <a:srgbClr val="FF0000"/>
                </a:solidFill>
                <a:latin typeface="Calibri" pitchFamily="34" charset="0"/>
              </a:rPr>
              <a:t>                                         Electron Microscope</a:t>
            </a:r>
          </a:p>
        </p:txBody>
      </p:sp>
      <p:cxnSp>
        <p:nvCxnSpPr>
          <p:cNvPr id="17" name="Straight Arrow Connector 16"/>
          <p:cNvCxnSpPr/>
          <p:nvPr/>
        </p:nvCxnSpPr>
        <p:spPr>
          <a:xfrm rot="5400000">
            <a:off x="7163594" y="21328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447800" y="1905000"/>
            <a:ext cx="5943600" cy="158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7176" name="TextBox 19"/>
          <p:cNvSpPr txBox="1">
            <a:spLocks noChangeArrowheads="1"/>
          </p:cNvSpPr>
          <p:nvPr/>
        </p:nvSpPr>
        <p:spPr bwMode="auto">
          <a:xfrm>
            <a:off x="762000" y="3505200"/>
            <a:ext cx="4724400" cy="1739900"/>
          </a:xfrm>
          <a:prstGeom prst="rect">
            <a:avLst/>
          </a:prstGeom>
          <a:noFill/>
          <a:ln w="9525">
            <a:noFill/>
            <a:miter lim="800000"/>
            <a:headEnd/>
            <a:tailEnd/>
          </a:ln>
        </p:spPr>
        <p:txBody>
          <a:bodyPr>
            <a:spAutoFit/>
          </a:bodyPr>
          <a:lstStyle/>
          <a:p>
            <a:endParaRPr lang="en-US" b="1">
              <a:latin typeface="Calibri" pitchFamily="34" charset="0"/>
            </a:endParaRPr>
          </a:p>
          <a:p>
            <a:endParaRPr lang="en-US" b="1">
              <a:latin typeface="Calibri" pitchFamily="34" charset="0"/>
            </a:endParaRPr>
          </a:p>
          <a:p>
            <a:r>
              <a:rPr lang="en-US" b="1">
                <a:solidFill>
                  <a:srgbClr val="3366FF"/>
                </a:solidFill>
                <a:latin typeface="Calibri" pitchFamily="34" charset="0"/>
              </a:rPr>
              <a:t>Simple Microscope</a:t>
            </a:r>
            <a:r>
              <a:rPr lang="en-US" b="1">
                <a:solidFill>
                  <a:srgbClr val="C00000"/>
                </a:solidFill>
                <a:latin typeface="Calibri" pitchFamily="34" charset="0"/>
              </a:rPr>
              <a:t>          </a:t>
            </a:r>
            <a:r>
              <a:rPr lang="en-US" b="1">
                <a:solidFill>
                  <a:srgbClr val="3366FF"/>
                </a:solidFill>
                <a:latin typeface="Calibri" pitchFamily="34" charset="0"/>
              </a:rPr>
              <a:t>Compound Microscope</a:t>
            </a:r>
          </a:p>
          <a:p>
            <a:r>
              <a:rPr lang="en-US" b="1">
                <a:latin typeface="Calibri" pitchFamily="34" charset="0"/>
              </a:rPr>
              <a:t>(single lens)	             (2 sets of lenses)</a:t>
            </a:r>
          </a:p>
          <a:p>
            <a:endParaRPr lang="en-US">
              <a:latin typeface="Calibri" pitchFamily="34" charset="0"/>
            </a:endParaRPr>
          </a:p>
          <a:p>
            <a:endParaRPr lang="en-US">
              <a:latin typeface="Calibri" pitchFamily="34" charset="0"/>
            </a:endParaRPr>
          </a:p>
        </p:txBody>
      </p:sp>
      <p:cxnSp>
        <p:nvCxnSpPr>
          <p:cNvPr id="24" name="Straight Connector 23"/>
          <p:cNvCxnSpPr/>
          <p:nvPr/>
        </p:nvCxnSpPr>
        <p:spPr>
          <a:xfrm>
            <a:off x="1447800" y="3810000"/>
            <a:ext cx="2667000" cy="1588"/>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915988" y="3276600"/>
            <a:ext cx="1065212" cy="158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1296194" y="3961606"/>
            <a:ext cx="304800" cy="1588"/>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80" name="TextBox 31"/>
          <p:cNvSpPr txBox="1">
            <a:spLocks noChangeArrowheads="1"/>
          </p:cNvSpPr>
          <p:nvPr/>
        </p:nvSpPr>
        <p:spPr bwMode="auto">
          <a:xfrm>
            <a:off x="5486400" y="2819400"/>
            <a:ext cx="3124200" cy="641350"/>
          </a:xfrm>
          <a:prstGeom prst="rect">
            <a:avLst/>
          </a:prstGeom>
          <a:noFill/>
          <a:ln w="9525">
            <a:noFill/>
            <a:miter lim="800000"/>
            <a:headEnd/>
            <a:tailEnd/>
          </a:ln>
        </p:spPr>
        <p:txBody>
          <a:bodyPr>
            <a:spAutoFit/>
          </a:bodyPr>
          <a:lstStyle/>
          <a:p>
            <a:pPr algn="justLow"/>
            <a:r>
              <a:rPr lang="en-US">
                <a:latin typeface="Calibri" pitchFamily="34" charset="0"/>
              </a:rPr>
              <a:t>(</a:t>
            </a:r>
            <a:r>
              <a:rPr lang="en-US" b="1">
                <a:latin typeface="Calibri" pitchFamily="34" charset="0"/>
              </a:rPr>
              <a:t>Electron beam is used in place of lens to magnify the image)</a:t>
            </a:r>
          </a:p>
        </p:txBody>
      </p:sp>
      <p:sp>
        <p:nvSpPr>
          <p:cNvPr id="7181" name="TextBox 33"/>
          <p:cNvSpPr txBox="1">
            <a:spLocks noChangeArrowheads="1"/>
          </p:cNvSpPr>
          <p:nvPr/>
        </p:nvSpPr>
        <p:spPr bwMode="auto">
          <a:xfrm>
            <a:off x="1524000" y="5103813"/>
            <a:ext cx="6019800" cy="915987"/>
          </a:xfrm>
          <a:prstGeom prst="rect">
            <a:avLst/>
          </a:prstGeom>
          <a:noFill/>
          <a:ln w="9525">
            <a:noFill/>
            <a:miter lim="800000"/>
            <a:headEnd/>
            <a:tailEnd/>
          </a:ln>
        </p:spPr>
        <p:txBody>
          <a:bodyPr>
            <a:spAutoFit/>
          </a:bodyPr>
          <a:lstStyle/>
          <a:p>
            <a:r>
              <a:rPr lang="en-US" dirty="0">
                <a:latin typeface="Calibri" pitchFamily="34" charset="0"/>
              </a:rPr>
              <a:t>           </a:t>
            </a:r>
            <a:r>
              <a:rPr lang="en-US" b="1" dirty="0">
                <a:latin typeface="Calibri" pitchFamily="34" charset="0"/>
              </a:rPr>
              <a:t>Monocular		                 Binocular</a:t>
            </a:r>
          </a:p>
          <a:p>
            <a:r>
              <a:rPr lang="en-US" b="1" dirty="0">
                <a:latin typeface="Calibri" pitchFamily="34" charset="0"/>
              </a:rPr>
              <a:t>(With one eye piece)                    (With two eye pieces</a:t>
            </a:r>
            <a:r>
              <a:rPr lang="en-US" dirty="0">
                <a:latin typeface="Calibri" pitchFamily="34" charset="0"/>
              </a:rPr>
              <a:t>)</a:t>
            </a:r>
          </a:p>
          <a:p>
            <a:endParaRPr lang="en-US" dirty="0">
              <a:latin typeface="Calibri" pitchFamily="34" charset="0"/>
            </a:endParaRPr>
          </a:p>
        </p:txBody>
      </p:sp>
      <p:cxnSp>
        <p:nvCxnSpPr>
          <p:cNvPr id="36" name="Straight Connector 35"/>
          <p:cNvCxnSpPr/>
          <p:nvPr/>
        </p:nvCxnSpPr>
        <p:spPr>
          <a:xfrm rot="5400000">
            <a:off x="3999707" y="4763294"/>
            <a:ext cx="228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590800" y="4876800"/>
            <a:ext cx="2971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a:off x="2438401" y="5029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5400000">
            <a:off x="5410201" y="5029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4000501" y="1714500"/>
            <a:ext cx="381000" cy="317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4000501" y="3924300"/>
            <a:ext cx="228600" cy="3175"/>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88" name="Text Box 21"/>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7189" name="Text Box 22"/>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7190" name="Line 23"/>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cxnSp>
        <p:nvCxnSpPr>
          <p:cNvPr id="23" name="Straight Arrow Connector 22"/>
          <p:cNvCxnSpPr/>
          <p:nvPr/>
        </p:nvCxnSpPr>
        <p:spPr>
          <a:xfrm rot="5400000">
            <a:off x="7163594" y="2132806"/>
            <a:ext cx="457200"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2400" b="1" smtClean="0"/>
              <a:t>The Light Microscope</a:t>
            </a:r>
          </a:p>
        </p:txBody>
      </p:sp>
      <p:sp>
        <p:nvSpPr>
          <p:cNvPr id="8195" name="Rectangle 3"/>
          <p:cNvSpPr>
            <a:spLocks noGrp="1" noChangeArrowheads="1"/>
          </p:cNvSpPr>
          <p:nvPr>
            <p:ph type="body" idx="1"/>
          </p:nvPr>
        </p:nvSpPr>
        <p:spPr>
          <a:xfrm>
            <a:off x="304800" y="1524000"/>
            <a:ext cx="5181600" cy="4611688"/>
          </a:xfrm>
        </p:spPr>
        <p:txBody>
          <a:bodyPr/>
          <a:lstStyle/>
          <a:p>
            <a:pPr algn="just" eaLnBrk="1" hangingPunct="1"/>
            <a:r>
              <a:rPr lang="en-US" sz="2000" smtClean="0"/>
              <a:t>In the basic light microscope, the object to be magnified is placed under the lower lens (objective lens) and the magnified image is viewed through the upper lens (eyepiece lens).</a:t>
            </a:r>
          </a:p>
          <a:p>
            <a:pPr algn="just" eaLnBrk="1" hangingPunct="1"/>
            <a:endParaRPr lang="en-US" sz="2000" smtClean="0"/>
          </a:p>
          <a:p>
            <a:pPr algn="just" eaLnBrk="1" hangingPunct="1"/>
            <a:endParaRPr lang="en-US" sz="2000" smtClean="0"/>
          </a:p>
          <a:p>
            <a:pPr algn="just" eaLnBrk="1" hangingPunct="1"/>
            <a:r>
              <a:rPr lang="en-US" sz="2000" smtClean="0"/>
              <a:t>The microscope is composed of a mechanical system which supports the microscope, and an optical system which illuminates the object under investigation and passes light through a series of lens to form an image of the specimen.</a:t>
            </a:r>
          </a:p>
        </p:txBody>
      </p:sp>
      <p:sp>
        <p:nvSpPr>
          <p:cNvPr id="8197"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8198"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8199"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pic>
        <p:nvPicPr>
          <p:cNvPr id="7170" name="Picture 2" descr="Image result for binocular microscope"/>
          <p:cNvPicPr>
            <a:picLocks noChangeAspect="1" noChangeArrowheads="1"/>
          </p:cNvPicPr>
          <p:nvPr/>
        </p:nvPicPr>
        <p:blipFill>
          <a:blip r:embed="rId2" cstate="print"/>
          <a:srcRect/>
          <a:stretch>
            <a:fillRect/>
          </a:stretch>
        </p:blipFill>
        <p:spPr bwMode="auto">
          <a:xfrm>
            <a:off x="5562600" y="1524000"/>
            <a:ext cx="3429000" cy="4267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04800" y="1828800"/>
            <a:ext cx="8650288" cy="4611688"/>
          </a:xfrm>
        </p:spPr>
        <p:txBody>
          <a:bodyPr/>
          <a:lstStyle/>
          <a:p>
            <a:pPr eaLnBrk="1" hangingPunct="1">
              <a:lnSpc>
                <a:spcPct val="115000"/>
              </a:lnSpc>
            </a:pPr>
            <a:r>
              <a:rPr lang="en-US" sz="2000" smtClean="0"/>
              <a:t>The Mechanical System</a:t>
            </a:r>
          </a:p>
          <a:p>
            <a:pPr lvl="1" eaLnBrk="1" hangingPunct="1">
              <a:lnSpc>
                <a:spcPct val="115000"/>
              </a:lnSpc>
            </a:pPr>
            <a:r>
              <a:rPr lang="en-US" sz="2000" smtClean="0"/>
              <a:t>Base: the support.</a:t>
            </a:r>
          </a:p>
          <a:p>
            <a:pPr lvl="1" eaLnBrk="1" hangingPunct="1">
              <a:lnSpc>
                <a:spcPct val="115000"/>
              </a:lnSpc>
            </a:pPr>
            <a:r>
              <a:rPr lang="en-US" sz="2000" smtClean="0"/>
              <a:t>Arm: the C-shaped upright structure.</a:t>
            </a:r>
          </a:p>
          <a:p>
            <a:pPr lvl="1" eaLnBrk="1" hangingPunct="1">
              <a:lnSpc>
                <a:spcPct val="115000"/>
              </a:lnSpc>
            </a:pPr>
            <a:r>
              <a:rPr lang="en-US" sz="2000" smtClean="0"/>
              <a:t>Stage: the plate on which the specimens are placed.</a:t>
            </a:r>
          </a:p>
          <a:p>
            <a:pPr lvl="1" eaLnBrk="1" hangingPunct="1">
              <a:lnSpc>
                <a:spcPct val="115000"/>
              </a:lnSpc>
            </a:pPr>
            <a:r>
              <a:rPr lang="en-US" sz="2000" smtClean="0"/>
              <a:t>Body Tube: the hollow tube on which the objectives and eyepiece lenses are mounted.</a:t>
            </a:r>
          </a:p>
          <a:p>
            <a:pPr lvl="1" eaLnBrk="1" hangingPunct="1">
              <a:lnSpc>
                <a:spcPct val="115000"/>
              </a:lnSpc>
            </a:pPr>
            <a:r>
              <a:rPr lang="en-US" sz="2000" smtClean="0"/>
              <a:t>Coarse Adjustment: the knob used to focus the microscope lenses by moving the body tube.</a:t>
            </a:r>
          </a:p>
          <a:p>
            <a:pPr lvl="1" eaLnBrk="1" hangingPunct="1">
              <a:lnSpc>
                <a:spcPct val="115000"/>
              </a:lnSpc>
            </a:pPr>
            <a:r>
              <a:rPr lang="en-US" sz="2000" smtClean="0"/>
              <a:t>Fine Adjustment: the knob also used to focus the lenses by moving the body tube, but by a much smaller magnitude.</a:t>
            </a:r>
          </a:p>
        </p:txBody>
      </p:sp>
      <p:sp>
        <p:nvSpPr>
          <p:cNvPr id="9219" name="Rectangle 7"/>
          <p:cNvSpPr>
            <a:spLocks noGrp="1" noChangeArrowheads="1"/>
          </p:cNvSpPr>
          <p:nvPr>
            <p:ph type="title"/>
          </p:nvPr>
        </p:nvSpPr>
        <p:spPr>
          <a:noFill/>
        </p:spPr>
        <p:txBody>
          <a:bodyPr/>
          <a:lstStyle/>
          <a:p>
            <a:pPr eaLnBrk="1" hangingPunct="1"/>
            <a:r>
              <a:rPr lang="en-US" sz="2400" b="1" dirty="0" smtClean="0"/>
              <a:t>The Light Microscope</a:t>
            </a:r>
          </a:p>
        </p:txBody>
      </p:sp>
      <p:sp>
        <p:nvSpPr>
          <p:cNvPr id="9220" name="Text Box 8"/>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9221" name="Text Box 9"/>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9222" name="Line 10"/>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400" b="1" smtClean="0"/>
              <a:t>The Light Microscope</a:t>
            </a:r>
          </a:p>
        </p:txBody>
      </p:sp>
      <p:sp>
        <p:nvSpPr>
          <p:cNvPr id="10243" name="Rectangle 3"/>
          <p:cNvSpPr>
            <a:spLocks noGrp="1" noChangeArrowheads="1"/>
          </p:cNvSpPr>
          <p:nvPr>
            <p:ph type="body" idx="1"/>
          </p:nvPr>
        </p:nvSpPr>
        <p:spPr>
          <a:xfrm>
            <a:off x="381000" y="1712913"/>
            <a:ext cx="8574088" cy="4535487"/>
          </a:xfrm>
        </p:spPr>
        <p:txBody>
          <a:bodyPr/>
          <a:lstStyle/>
          <a:p>
            <a:pPr eaLnBrk="1" hangingPunct="1">
              <a:lnSpc>
                <a:spcPct val="115000"/>
              </a:lnSpc>
            </a:pPr>
            <a:r>
              <a:rPr lang="en-US" sz="2000" smtClean="0"/>
              <a:t>The Optical System</a:t>
            </a:r>
          </a:p>
          <a:p>
            <a:pPr lvl="1" eaLnBrk="1" hangingPunct="1">
              <a:lnSpc>
                <a:spcPct val="115000"/>
              </a:lnSpc>
            </a:pPr>
            <a:r>
              <a:rPr lang="en-US" sz="2000" smtClean="0"/>
              <a:t>Illuminator: artificial light, usually supplied by a light bulb, to illuminate the specimen.</a:t>
            </a:r>
          </a:p>
          <a:p>
            <a:pPr lvl="1" eaLnBrk="1" hangingPunct="1">
              <a:lnSpc>
                <a:spcPct val="115000"/>
              </a:lnSpc>
            </a:pPr>
            <a:r>
              <a:rPr lang="en-US" sz="2000" smtClean="0"/>
              <a:t>Condenser: lens system under the microscope stage that focuses light onto the specimen.</a:t>
            </a:r>
          </a:p>
          <a:p>
            <a:pPr lvl="1" eaLnBrk="1" hangingPunct="1">
              <a:lnSpc>
                <a:spcPct val="115000"/>
              </a:lnSpc>
            </a:pPr>
            <a:r>
              <a:rPr lang="en-US" sz="2000" smtClean="0"/>
              <a:t>Objective Lens: the lens closest to the specimen; usually several objectives are mounted on a revolving nosepiece.</a:t>
            </a:r>
          </a:p>
          <a:p>
            <a:pPr lvl="1" eaLnBrk="1" hangingPunct="1">
              <a:lnSpc>
                <a:spcPct val="115000"/>
              </a:lnSpc>
            </a:pPr>
            <a:r>
              <a:rPr lang="en-US" sz="2000" smtClean="0"/>
              <a:t>Eyepiece or Ocular Lens: the lens closest to the eye.</a:t>
            </a:r>
          </a:p>
          <a:p>
            <a:pPr lvl="2" eaLnBrk="1" hangingPunct="1">
              <a:lnSpc>
                <a:spcPct val="115000"/>
              </a:lnSpc>
            </a:pPr>
            <a:r>
              <a:rPr lang="en-US" sz="2000" smtClean="0"/>
              <a:t>Monocular: a microscope having only one eyepiece</a:t>
            </a:r>
          </a:p>
          <a:p>
            <a:pPr lvl="2" eaLnBrk="1" hangingPunct="1">
              <a:lnSpc>
                <a:spcPct val="115000"/>
              </a:lnSpc>
            </a:pPr>
            <a:r>
              <a:rPr lang="en-US" sz="2000" smtClean="0"/>
              <a:t>Binocular: a microscope having two eyepieces. </a:t>
            </a:r>
          </a:p>
          <a:p>
            <a:pPr lvl="1" eaLnBrk="1" hangingPunct="1">
              <a:lnSpc>
                <a:spcPct val="115000"/>
              </a:lnSpc>
            </a:pPr>
            <a:endParaRPr lang="en-US" sz="2000" smtClean="0"/>
          </a:p>
        </p:txBody>
      </p:sp>
      <p:sp>
        <p:nvSpPr>
          <p:cNvPr id="10244" name="Text Box 4"/>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0245" name="Text Box 5"/>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0246" name="Line 6"/>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2400" smtClean="0"/>
              <a:t>How Light Microscopes Work</a:t>
            </a:r>
          </a:p>
        </p:txBody>
      </p:sp>
      <p:sp>
        <p:nvSpPr>
          <p:cNvPr id="11267" name="Rectangle 3"/>
          <p:cNvSpPr>
            <a:spLocks noGrp="1" noChangeArrowheads="1"/>
          </p:cNvSpPr>
          <p:nvPr>
            <p:ph type="body" idx="1"/>
          </p:nvPr>
        </p:nvSpPr>
        <p:spPr>
          <a:xfrm>
            <a:off x="228600" y="1295400"/>
            <a:ext cx="4114800" cy="5562600"/>
          </a:xfrm>
        </p:spPr>
        <p:txBody>
          <a:bodyPr/>
          <a:lstStyle/>
          <a:p>
            <a:pPr eaLnBrk="1" hangingPunct="1">
              <a:lnSpc>
                <a:spcPct val="80000"/>
              </a:lnSpc>
            </a:pPr>
            <a:r>
              <a:rPr lang="en-US" sz="2000" smtClean="0"/>
              <a:t>First, the objective lens gathers light from the specimen and magnifies the image</a:t>
            </a:r>
          </a:p>
          <a:p>
            <a:pPr lvl="1" eaLnBrk="1" hangingPunct="1">
              <a:lnSpc>
                <a:spcPct val="80000"/>
              </a:lnSpc>
            </a:pPr>
            <a:r>
              <a:rPr lang="en-US" sz="1800" smtClean="0"/>
              <a:t>Most microscopes have several objective lenses that can be rotated into position to  provide different levels of magnification (4X, 10X, 40X, 60X and 100X)</a:t>
            </a:r>
          </a:p>
          <a:p>
            <a:pPr eaLnBrk="1" hangingPunct="1">
              <a:lnSpc>
                <a:spcPct val="80000"/>
              </a:lnSpc>
            </a:pPr>
            <a:r>
              <a:rPr lang="en-US" sz="2000" smtClean="0"/>
              <a:t>The ocular lens in the eyepiece magnifies and transmits the image to your eye</a:t>
            </a:r>
          </a:p>
          <a:p>
            <a:pPr lvl="1" eaLnBrk="1" hangingPunct="1">
              <a:lnSpc>
                <a:spcPct val="80000"/>
              </a:lnSpc>
            </a:pPr>
            <a:r>
              <a:rPr lang="en-US" sz="1800" smtClean="0"/>
              <a:t>The magnification of the ocular lens is 10X</a:t>
            </a:r>
          </a:p>
          <a:p>
            <a:pPr>
              <a:spcBef>
                <a:spcPct val="50000"/>
              </a:spcBef>
            </a:pPr>
            <a:r>
              <a:rPr lang="en-US" sz="2000" smtClean="0"/>
              <a:t>The passage of light through two lenses forms the virtual image of the object seen by the eye.</a:t>
            </a:r>
          </a:p>
          <a:p>
            <a:pPr lvl="1" eaLnBrk="1" hangingPunct="1">
              <a:lnSpc>
                <a:spcPct val="80000"/>
              </a:lnSpc>
            </a:pPr>
            <a:endParaRPr lang="en-US" sz="1800" smtClean="0"/>
          </a:p>
          <a:p>
            <a:pPr lvl="1" eaLnBrk="1" hangingPunct="1">
              <a:lnSpc>
                <a:spcPct val="80000"/>
              </a:lnSpc>
            </a:pPr>
            <a:endParaRPr lang="en-US" sz="1800" smtClean="0"/>
          </a:p>
          <a:p>
            <a:pPr lvl="1" eaLnBrk="1" hangingPunct="1">
              <a:lnSpc>
                <a:spcPct val="80000"/>
              </a:lnSpc>
            </a:pPr>
            <a:endParaRPr lang="en-US" sz="1800" smtClean="0"/>
          </a:p>
          <a:p>
            <a:pPr eaLnBrk="1" hangingPunct="1">
              <a:lnSpc>
                <a:spcPct val="80000"/>
              </a:lnSpc>
            </a:pPr>
            <a:endParaRPr lang="en-US" sz="2000" smtClean="0"/>
          </a:p>
        </p:txBody>
      </p:sp>
      <p:pic>
        <p:nvPicPr>
          <p:cNvPr id="11268" name="Picture 4" descr="light-microscope-diagram-3"/>
          <p:cNvPicPr>
            <a:picLocks noChangeAspect="1" noChangeArrowheads="1"/>
          </p:cNvPicPr>
          <p:nvPr/>
        </p:nvPicPr>
        <p:blipFill>
          <a:blip r:embed="rId2" cstate="print"/>
          <a:srcRect/>
          <a:stretch>
            <a:fillRect/>
          </a:stretch>
        </p:blipFill>
        <p:spPr bwMode="auto">
          <a:xfrm>
            <a:off x="5943600" y="1219200"/>
            <a:ext cx="2667000" cy="2484438"/>
          </a:xfrm>
          <a:prstGeom prst="rect">
            <a:avLst/>
          </a:prstGeom>
          <a:noFill/>
          <a:ln w="9525">
            <a:noFill/>
            <a:miter lim="800000"/>
            <a:headEnd/>
            <a:tailEnd/>
          </a:ln>
        </p:spPr>
      </p:pic>
      <p:sp>
        <p:nvSpPr>
          <p:cNvPr id="11269"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1270"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1271"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pic>
        <p:nvPicPr>
          <p:cNvPr id="11272" name="Picture 8"/>
          <p:cNvPicPr>
            <a:picLocks noChangeAspect="1" noChangeArrowheads="1"/>
          </p:cNvPicPr>
          <p:nvPr/>
        </p:nvPicPr>
        <p:blipFill>
          <a:blip r:embed="rId3" cstate="print"/>
          <a:srcRect/>
          <a:stretch>
            <a:fillRect/>
          </a:stretch>
        </p:blipFill>
        <p:spPr bwMode="auto">
          <a:xfrm>
            <a:off x="4724400" y="3792538"/>
            <a:ext cx="4191000" cy="2947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609600" y="998538"/>
            <a:ext cx="8077200" cy="4640262"/>
          </a:xfrm>
          <a:prstGeom prst="rect">
            <a:avLst/>
          </a:prstGeom>
          <a:noFill/>
          <a:ln w="9525">
            <a:noFill/>
            <a:miter lim="800000"/>
            <a:headEnd/>
            <a:tailEnd/>
          </a:ln>
        </p:spPr>
        <p:txBody>
          <a:bodyPr anchor="ctr">
            <a:spAutoFit/>
          </a:bodyPr>
          <a:lstStyle/>
          <a:p>
            <a:pPr algn="ctr"/>
            <a:r>
              <a:rPr lang="en-US" sz="2400">
                <a:latin typeface="Calibri" pitchFamily="34" charset="0"/>
                <a:ea typeface="Calibri" pitchFamily="34" charset="0"/>
                <a:cs typeface="Times New Roman" pitchFamily="18" charset="0"/>
              </a:rPr>
              <a:t>Magnification Power</a:t>
            </a:r>
            <a:endParaRPr lang="en-US" sz="2400">
              <a:ea typeface="Calibri" pitchFamily="34" charset="0"/>
              <a:cs typeface="Arial" charset="0"/>
            </a:endParaRPr>
          </a:p>
          <a:p>
            <a:pPr algn="just" eaLnBrk="0" hangingPunct="0"/>
            <a:endParaRPr lang="en-US" sz="2400">
              <a:latin typeface="Calibri" pitchFamily="34" charset="0"/>
              <a:ea typeface="Calibri" pitchFamily="34" charset="0"/>
              <a:cs typeface="Times New Roman" pitchFamily="18" charset="0"/>
            </a:endParaRPr>
          </a:p>
          <a:p>
            <a:pPr algn="just" eaLnBrk="0" hangingPunct="0">
              <a:buFontTx/>
              <a:buChar char="•"/>
            </a:pPr>
            <a:r>
              <a:rPr lang="en-US" sz="2400">
                <a:latin typeface="Calibri" pitchFamily="34" charset="0"/>
                <a:ea typeface="Calibri" pitchFamily="34" charset="0"/>
                <a:cs typeface="Times New Roman" pitchFamily="18" charset="0"/>
              </a:rPr>
              <a:t> Magnification of the Microscope is the product of the power of eye Pieces and the Power of objective</a:t>
            </a:r>
            <a:endParaRPr lang="en-US" sz="2400">
              <a:cs typeface="Arial" charset="0"/>
            </a:endParaRPr>
          </a:p>
          <a:p>
            <a:pPr algn="just">
              <a:spcBef>
                <a:spcPct val="20000"/>
              </a:spcBef>
              <a:buFontTx/>
              <a:buChar char="•"/>
            </a:pPr>
            <a:r>
              <a:rPr lang="en-US" sz="2400">
                <a:latin typeface="Calibri" pitchFamily="34" charset="0"/>
              </a:rPr>
              <a:t> To find the total magnification of the microscope you are using, multiply the magnification of the objective lens by the magnification of the ocular lens.</a:t>
            </a:r>
          </a:p>
          <a:p>
            <a:pPr algn="just" eaLnBrk="0" hangingPunct="0"/>
            <a:endParaRPr lang="en-US" sz="2400">
              <a:latin typeface="Calibri" pitchFamily="34" charset="0"/>
            </a:endParaRPr>
          </a:p>
          <a:p>
            <a:pPr algn="just" eaLnBrk="0" hangingPunct="0"/>
            <a:r>
              <a:rPr lang="en-US" sz="2400">
                <a:latin typeface="Calibri" pitchFamily="34" charset="0"/>
              </a:rPr>
              <a:t>Magnification	= Power of the eye piece X Power of objective</a:t>
            </a:r>
          </a:p>
          <a:p>
            <a:pPr algn="ctr"/>
            <a:endParaRPr lang="en-US"/>
          </a:p>
          <a:p>
            <a:pPr marL="742950" lvl="1" indent="-285750" algn="ctr"/>
            <a:r>
              <a:rPr lang="en-US"/>
              <a:t>For example: 40X (objective lens) x 10X (ocular lens) = 400X magnification</a:t>
            </a:r>
          </a:p>
          <a:p>
            <a:pPr marL="742950" lvl="1" indent="-285750" algn="ctr"/>
            <a:endParaRPr lang="en-US"/>
          </a:p>
          <a:p>
            <a:pPr algn="just" eaLnBrk="0" hangingPunct="0"/>
            <a:endParaRPr lang="en-US" sz="2400">
              <a:latin typeface="Calibri" pitchFamily="34" charset="0"/>
            </a:endParaRPr>
          </a:p>
        </p:txBody>
      </p:sp>
      <p:sp>
        <p:nvSpPr>
          <p:cNvPr id="13315" name="Text Box 3"/>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3316" name="Text Box 4"/>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3317" name="Line 5"/>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TotalTime>
  <Words>1065</Words>
  <Application>Microsoft Office PowerPoint</Application>
  <PresentationFormat>On-screen Show (4:3)</PresentationFormat>
  <Paragraphs>159</Paragraphs>
  <Slides>16</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4" baseType="lpstr">
      <vt:lpstr>Arial</vt:lpstr>
      <vt:lpstr>Arial Black</vt:lpstr>
      <vt:lpstr>Calibri</vt:lpstr>
      <vt:lpstr>Garamond</vt:lpstr>
      <vt:lpstr>Monotype Corsiva</vt:lpstr>
      <vt:lpstr>Times New Roman</vt:lpstr>
      <vt:lpstr>Default Design</vt:lpstr>
      <vt:lpstr>Bitmap Image</vt:lpstr>
      <vt:lpstr>Microscopy</vt:lpstr>
      <vt:lpstr>PowerPoint Presentation</vt:lpstr>
      <vt:lpstr>PowerPoint Presentation</vt:lpstr>
      <vt:lpstr>  Types of Microscope</vt:lpstr>
      <vt:lpstr>The Light Microscope</vt:lpstr>
      <vt:lpstr>The Light Microscope</vt:lpstr>
      <vt:lpstr>The Light Microscope</vt:lpstr>
      <vt:lpstr>How Light Microscopes Work</vt:lpstr>
      <vt:lpstr>PowerPoint Presentation</vt:lpstr>
      <vt:lpstr>PowerPoint Presentation</vt:lpstr>
      <vt:lpstr>The Parts of a Light Microscope</vt:lpstr>
      <vt:lpstr>Can you name the parts? </vt:lpstr>
      <vt:lpstr>PowerPoint Presentation</vt:lpstr>
      <vt:lpstr>PowerPoint Presentation</vt:lpstr>
      <vt:lpstr>PowerPoint Presentation</vt:lpstr>
      <vt:lpstr>PowerPoint Presentation</vt:lpstr>
    </vt:vector>
  </TitlesOfParts>
  <Company>personal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Abul Farah</dc:creator>
  <cp:lastModifiedBy>Windows User</cp:lastModifiedBy>
  <cp:revision>25</cp:revision>
  <dcterms:created xsi:type="dcterms:W3CDTF">2011-02-16T18:22:15Z</dcterms:created>
  <dcterms:modified xsi:type="dcterms:W3CDTF">2017-02-18T18:03:39Z</dcterms:modified>
</cp:coreProperties>
</file>