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3" r:id="rId3"/>
    <p:sldId id="291" r:id="rId4"/>
    <p:sldId id="260" r:id="rId5"/>
    <p:sldId id="257" r:id="rId6"/>
    <p:sldId id="258" r:id="rId7"/>
    <p:sldId id="292" r:id="rId8"/>
    <p:sldId id="293" r:id="rId9"/>
    <p:sldId id="294" r:id="rId10"/>
    <p:sldId id="295" r:id="rId11"/>
    <p:sldId id="296" r:id="rId12"/>
    <p:sldId id="259" r:id="rId13"/>
    <p:sldId id="278" r:id="rId14"/>
    <p:sldId id="261" r:id="rId15"/>
    <p:sldId id="274" r:id="rId16"/>
    <p:sldId id="290" r:id="rId17"/>
    <p:sldId id="282" r:id="rId18"/>
    <p:sldId id="280" r:id="rId19"/>
    <p:sldId id="276" r:id="rId20"/>
    <p:sldId id="262" r:id="rId21"/>
    <p:sldId id="263" r:id="rId22"/>
    <p:sldId id="264" r:id="rId23"/>
    <p:sldId id="298" r:id="rId24"/>
    <p:sldId id="265" r:id="rId25"/>
    <p:sldId id="287" r:id="rId26"/>
    <p:sldId id="297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58"/>
    <a:srgbClr val="FFD03B"/>
    <a:srgbClr val="FFFF3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794FE1-8016-4927-B028-A4A9CAB90CA8}" type="datetimeFigureOut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8ED4FB-E5F0-4B1C-A09A-B6445E69E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0587AE-13DA-42A9-91F4-F74E9256175A}" type="datetimeFigureOut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803F8C-1A5D-47FE-BBF9-85AC3EF74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34080F-4FAD-4E46-AC0E-52884E4F8EC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radiopharmaceuticals  page 79 def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A3344B-3628-4C39-A5A1-C7BFD44C0D2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Diagnostic</a:t>
            </a:r>
          </a:p>
          <a:p>
            <a:pPr lvl="1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Barium swallow</a:t>
            </a:r>
            <a:r>
              <a:rPr lang="en-GB" sz="1600" dirty="0" smtClean="0"/>
              <a:t> – examination of upper GI tract</a:t>
            </a:r>
          </a:p>
          <a:p>
            <a:pPr lvl="1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Non-imaging diagnostics</a:t>
            </a:r>
          </a:p>
          <a:p>
            <a:pPr lvl="2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Radioactive Isotope labelling for tracing</a:t>
            </a:r>
          </a:p>
          <a:p>
            <a:pPr lvl="3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i.e. More specific tests for thyroid function, renal function and vitamin adsorption.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Research</a:t>
            </a:r>
          </a:p>
          <a:p>
            <a:pPr lvl="1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 Pharmacological</a:t>
            </a:r>
          </a:p>
          <a:p>
            <a:pPr lvl="2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Drug delivery – i.e. brain perfusions and examining whether or not drugs cross blood brain barrier.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Curative &amp; Palliative</a:t>
            </a:r>
          </a:p>
          <a:p>
            <a:pPr lvl="1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Radiotherapy</a:t>
            </a:r>
          </a:p>
          <a:p>
            <a:pPr lvl="2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err="1" smtClean="0"/>
              <a:t>Brachytherapy</a:t>
            </a:r>
            <a:r>
              <a:rPr lang="en-GB" sz="1600" dirty="0" smtClean="0"/>
              <a:t> – The introduction of a Radionuclide into a localised area of tissue, i.e. a tumour. The radiation destroys cells within the vicinity.</a:t>
            </a:r>
          </a:p>
          <a:p>
            <a:pPr lvl="2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Iodine-131 – A radioactive isotope used to treat Hyperthyroidism. Once injected the isotope concentrates within certain tissues. Has the advantage of not requiring invasive surgery or anaesthesia.</a:t>
            </a:r>
            <a:r>
              <a:rPr lang="en-GB" sz="1600" b="1" i="1" dirty="0" smtClean="0"/>
              <a:t> – Who makes the drug?</a:t>
            </a:r>
          </a:p>
          <a:p>
            <a:pPr lvl="1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Palliative treatment - </a:t>
            </a:r>
            <a:r>
              <a:rPr lang="en-GB" sz="1600" dirty="0" smtClean="0"/>
              <a:t>refers to the management of symptoms when the underlying disease is untreatable or terminal. Radiotherapy may aid in prolonging the life of dying patients.</a:t>
            </a:r>
            <a:endParaRPr lang="en-US" sz="16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9694FD-B257-4ECC-8250-8532033B984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Aseptic techniques</a:t>
            </a:r>
          </a:p>
          <a:p>
            <a:r>
              <a:rPr lang="en-US" smtClean="0"/>
              <a:t>Personnel should appropriately apply aseptic techniques throughout the handling of</a:t>
            </a:r>
          </a:p>
          <a:p>
            <a:r>
              <a:rPr lang="en-US" smtClean="0"/>
              <a:t>radiopharmaceuticals for injection, including the radiolabelling of kits. This implies the use of</a:t>
            </a:r>
          </a:p>
          <a:p>
            <a:r>
              <a:rPr lang="en-US" smtClean="0"/>
              <a:t>special clothing, sterile gloves, sterile vials, sterile syringes, sterile needles and sterile</a:t>
            </a:r>
          </a:p>
          <a:p>
            <a:r>
              <a:rPr lang="en-US" smtClean="0"/>
              <a:t>diluents, and that the work is done in a well-planned and expedient 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85D4D1-BD70-4297-B6CE-129D19F51AC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13109962-09CB-4AFF-A4E6-A60FC3B7EF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5DD22-1E56-4241-B777-026DF63D091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63495B-FEB6-4AE8-9251-D79A9EA68D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894412F5-F29B-4E8F-A961-ED1ABDE1A5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4545D4-AE35-4985-AE73-A2249C8A8D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C1237C-863E-477D-8751-51297A6CE0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CF8EEC79-E390-488F-A9E2-8673E50CA9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AE278-2577-464D-9BE9-3D1F0E6B9F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2E71370A-2B06-49E1-91E4-3472BAFA12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8495822B-6563-4843-95A0-2CE886BCAE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chemeClr val="tx2"/>
                </a:solidFill>
              </a:rPr>
              <a:t>433 PHT lab-1 / Bushra alQuadeib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34CBCD-1C33-4C0F-B98D-3A855E72BC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21B12F7-0A18-430D-984B-59B4B4DA02B4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457200" y="42672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762000" y="2590800"/>
            <a:ext cx="79248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600" b="1" dirty="0">
                <a:latin typeface="+mn-lt"/>
                <a:cs typeface="+mn-cs"/>
              </a:rPr>
              <a:t>Nuclear Pharmacy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6600" b="1" dirty="0">
                <a:latin typeface="+mj-lt"/>
                <a:ea typeface="+mj-ea"/>
                <a:cs typeface="+mj-cs"/>
              </a:rPr>
              <a:t>Lab #1</a:t>
            </a:r>
            <a:endParaRPr lang="en-US" sz="66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6858000" y="5410200"/>
            <a:ext cx="28956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>
                <a:latin typeface="+mj-lt"/>
                <a:ea typeface="+mj-ea"/>
                <a:cs typeface="+mj-cs"/>
              </a:rPr>
              <a:t>DANGER</a:t>
            </a:r>
            <a:r>
              <a:rPr lang="en-US" sz="2400">
                <a:latin typeface="+mj-lt"/>
                <a:ea typeface="+mj-ea"/>
                <a:cs typeface="+mj-cs"/>
              </a:rPr>
              <a:t/>
            </a:r>
            <a:br>
              <a:rPr lang="en-US" sz="2400">
                <a:latin typeface="+mj-lt"/>
                <a:ea typeface="+mj-ea"/>
                <a:cs typeface="+mj-cs"/>
              </a:rPr>
            </a:br>
            <a:r>
              <a:rPr lang="en-US" sz="2400">
                <a:latin typeface="+mj-lt"/>
                <a:ea typeface="+mj-ea"/>
                <a:cs typeface="+mj-cs"/>
              </a:rPr>
              <a:t>Radiation </a:t>
            </a:r>
            <a:br>
              <a:rPr lang="en-US" sz="2400">
                <a:latin typeface="+mj-lt"/>
                <a:ea typeface="+mj-ea"/>
                <a:cs typeface="+mj-cs"/>
              </a:rPr>
            </a:br>
            <a:r>
              <a:rPr lang="en-US" sz="2400">
                <a:latin typeface="+mj-lt"/>
                <a:ea typeface="+mj-ea"/>
                <a:cs typeface="+mj-cs"/>
              </a:rPr>
              <a:t>risk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13319" name="Content Placeholder 7" descr="hazard-ilmonly_1845_19082806_0_0_7019756_30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4114800"/>
            <a:ext cx="16002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itle 3"/>
          <p:cNvSpPr txBox="1">
            <a:spLocks/>
          </p:cNvSpPr>
          <p:nvPr/>
        </p:nvSpPr>
        <p:spPr>
          <a:xfrm>
            <a:off x="-533400" y="5410200"/>
            <a:ext cx="28956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DANGER</a:t>
            </a:r>
            <a:r>
              <a:rPr lang="en-US" sz="2400" dirty="0">
                <a:latin typeface="+mj-lt"/>
                <a:ea typeface="+mj-ea"/>
                <a:cs typeface="+mj-cs"/>
              </a:rPr>
              <a:t/>
            </a:r>
            <a:br>
              <a:rPr lang="en-US" sz="2400" dirty="0">
                <a:latin typeface="+mj-lt"/>
                <a:ea typeface="+mj-ea"/>
                <a:cs typeface="+mj-cs"/>
              </a:rPr>
            </a:br>
            <a:r>
              <a:rPr lang="en-US" sz="2400" dirty="0">
                <a:latin typeface="+mj-lt"/>
                <a:ea typeface="+mj-ea"/>
                <a:cs typeface="+mj-cs"/>
              </a:rPr>
              <a:t>Radiation </a:t>
            </a:r>
            <a:br>
              <a:rPr lang="en-US" sz="2400" dirty="0">
                <a:latin typeface="+mj-lt"/>
                <a:ea typeface="+mj-ea"/>
                <a:cs typeface="+mj-cs"/>
              </a:rPr>
            </a:br>
            <a:r>
              <a:rPr lang="en-US" sz="2400" dirty="0">
                <a:latin typeface="+mj-lt"/>
                <a:ea typeface="+mj-ea"/>
                <a:cs typeface="+mj-cs"/>
              </a:rPr>
              <a:t>risk</a:t>
            </a:r>
          </a:p>
        </p:txBody>
      </p:sp>
      <p:pic>
        <p:nvPicPr>
          <p:cNvPr id="13321" name="Content Placeholder 7" descr="hazard-ilmonly_1845_19082806_0_0_7019756_30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4114800"/>
            <a:ext cx="16002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9" descr="NBC-def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675" r="57143" b="20409"/>
          <a:stretch>
            <a:fillRect/>
          </a:stretch>
        </p:blipFill>
        <p:spPr bwMode="auto">
          <a:xfrm>
            <a:off x="3962400" y="495300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3"/>
          <p:cNvSpPr txBox="1">
            <a:spLocks/>
          </p:cNvSpPr>
          <p:nvPr/>
        </p:nvSpPr>
        <p:spPr>
          <a:xfrm>
            <a:off x="6858000" y="1447800"/>
            <a:ext cx="28956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>
                <a:latin typeface="+mj-lt"/>
                <a:ea typeface="+mj-ea"/>
                <a:cs typeface="+mj-cs"/>
              </a:rPr>
              <a:t>DANGER</a:t>
            </a:r>
            <a:r>
              <a:rPr lang="en-US" sz="2400">
                <a:latin typeface="+mj-lt"/>
                <a:ea typeface="+mj-ea"/>
                <a:cs typeface="+mj-cs"/>
              </a:rPr>
              <a:t/>
            </a:r>
            <a:br>
              <a:rPr lang="en-US" sz="2400">
                <a:latin typeface="+mj-lt"/>
                <a:ea typeface="+mj-ea"/>
                <a:cs typeface="+mj-cs"/>
              </a:rPr>
            </a:br>
            <a:r>
              <a:rPr lang="en-US" sz="2400">
                <a:latin typeface="+mj-lt"/>
                <a:ea typeface="+mj-ea"/>
                <a:cs typeface="+mj-cs"/>
              </a:rPr>
              <a:t>Radiation </a:t>
            </a:r>
            <a:br>
              <a:rPr lang="en-US" sz="2400">
                <a:latin typeface="+mj-lt"/>
                <a:ea typeface="+mj-ea"/>
                <a:cs typeface="+mj-cs"/>
              </a:rPr>
            </a:br>
            <a:r>
              <a:rPr lang="en-US" sz="2400">
                <a:latin typeface="+mj-lt"/>
                <a:ea typeface="+mj-ea"/>
                <a:cs typeface="+mj-cs"/>
              </a:rPr>
              <a:t>risk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13324" name="Content Placeholder 7" descr="hazard-ilmonly_1845_19082806_0_0_7019756_30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52400"/>
            <a:ext cx="16002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-533400" y="1447800"/>
            <a:ext cx="28956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DANGER</a:t>
            </a:r>
            <a:r>
              <a:rPr lang="en-US" sz="2400" dirty="0">
                <a:latin typeface="+mj-lt"/>
                <a:ea typeface="+mj-ea"/>
                <a:cs typeface="+mj-cs"/>
              </a:rPr>
              <a:t/>
            </a:r>
            <a:br>
              <a:rPr lang="en-US" sz="2400" dirty="0">
                <a:latin typeface="+mj-lt"/>
                <a:ea typeface="+mj-ea"/>
                <a:cs typeface="+mj-cs"/>
              </a:rPr>
            </a:br>
            <a:r>
              <a:rPr lang="en-US" sz="2400" dirty="0">
                <a:latin typeface="+mj-lt"/>
                <a:ea typeface="+mj-ea"/>
                <a:cs typeface="+mj-cs"/>
              </a:rPr>
              <a:t>Radiation </a:t>
            </a:r>
            <a:br>
              <a:rPr lang="en-US" sz="2400" dirty="0">
                <a:latin typeface="+mj-lt"/>
                <a:ea typeface="+mj-ea"/>
                <a:cs typeface="+mj-cs"/>
              </a:rPr>
            </a:br>
            <a:r>
              <a:rPr lang="en-US" sz="2400" dirty="0">
                <a:latin typeface="+mj-lt"/>
                <a:ea typeface="+mj-ea"/>
                <a:cs typeface="+mj-cs"/>
              </a:rPr>
              <a:t>risk</a:t>
            </a:r>
          </a:p>
        </p:txBody>
      </p:sp>
      <p:pic>
        <p:nvPicPr>
          <p:cNvPr id="13326" name="Content Placeholder 7" descr="hazard-ilmonly_1845_19082806_0_0_7019756_30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152400"/>
            <a:ext cx="16002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Training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sz="2400" smtClean="0">
                <a:latin typeface="Arial" charset="0"/>
                <a:cs typeface="Arial" charset="0"/>
              </a:rPr>
              <a:t>Nuclear pharmacists can receive training by attending a nuclear pharmacy program in various schools of pharmacy and practice experience through a nuclear pharmacy. The colleges listed below offer nuclear pharmacy programs</a:t>
            </a:r>
          </a:p>
          <a:p>
            <a:endParaRPr lang="en-US" sz="24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E126B2D-8CC1-4509-9BCF-407DCAC216C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3276600"/>
          <a:ext cx="82296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895600"/>
                <a:gridCol w="2819400"/>
              </a:tblGrid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University of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Arkansas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Mercer University </a:t>
                      </a:r>
                    </a:p>
                    <a:p>
                      <a:endParaRPr lang="en-US" sz="16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University of Oklahoma </a:t>
                      </a:r>
                    </a:p>
                    <a:p>
                      <a:endParaRPr lang="en-US" sz="16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Butler University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University of New Mexico </a:t>
                      </a:r>
                    </a:p>
                    <a:p>
                      <a:endParaRPr lang="en-US" sz="16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Purdue University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Duquesne University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State University of New York at Buffalo </a:t>
                      </a:r>
                    </a:p>
                    <a:p>
                      <a:endParaRPr lang="en-US" sz="16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Medical University of South Carolina </a:t>
                      </a:r>
                    </a:p>
                    <a:p>
                      <a:endParaRPr lang="en-US" sz="16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Massachusetts College of Pharmacy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Ohio State University </a:t>
                      </a:r>
                    </a:p>
                    <a:p>
                      <a:endParaRPr lang="en-US" sz="16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Temple University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University of Utah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Certification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Upon successful completion of a nuclear pharmacist training program, nuclear pharmacists can be certified through an examination offered by the Board of Pharmaceutical Specialties (BPS). </a:t>
            </a:r>
          </a:p>
          <a:p>
            <a:r>
              <a:rPr lang="en-US" smtClean="0">
                <a:latin typeface="Arial" charset="0"/>
                <a:cs typeface="Arial" charset="0"/>
              </a:rPr>
              <a:t>Such nuclear pharmacists are then designated as Board Certified Nuclear Pharmacists (BCNP). For more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E5AFC2F-9D68-49E4-9647-C32A9C4DC10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3558" name="Picture 2" descr="http://www.santarosalead.com/nuclear-pharmacy/vinyl-lead-nuc-phar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5029200"/>
            <a:ext cx="16002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Design of a Nuclear Pharmacy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6934200" cy="4038600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Protection of personnel from radiation hazard.</a:t>
            </a:r>
          </a:p>
          <a:p>
            <a:pPr lvl="1"/>
            <a:r>
              <a:rPr lang="en-US" sz="2400" smtClean="0">
                <a:latin typeface="Arial" charset="0"/>
                <a:cs typeface="Arial" charset="0"/>
              </a:rPr>
              <a:t>Control of personnel radiation exposure is performed with approved personal dosimeters, which are regularly checked and their readings recorded.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Avoidance of contamination of work area.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Radiation detection instruments. 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Clean air.</a:t>
            </a:r>
          </a:p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>Disposal of radioactive waste.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King Saud University 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B957CB0-DA19-4240-975C-2735DAB74B6C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2" name="Picture 26" descr="fd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3429000"/>
            <a:ext cx="2209800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8"/>
          <p:cNvSpPr txBox="1">
            <a:spLocks noChangeArrowheads="1"/>
          </p:cNvSpPr>
          <p:nvPr/>
        </p:nvSpPr>
        <p:spPr bwMode="auto">
          <a:xfrm>
            <a:off x="457200" y="3733800"/>
            <a:ext cx="3494088" cy="5238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Dispensing Area </a:t>
            </a:r>
          </a:p>
        </p:txBody>
      </p:sp>
      <p:sp>
        <p:nvSpPr>
          <p:cNvPr id="25603" name="TextBox 19"/>
          <p:cNvSpPr txBox="1">
            <a:spLocks noChangeArrowheads="1"/>
          </p:cNvSpPr>
          <p:nvPr/>
        </p:nvSpPr>
        <p:spPr bwMode="auto">
          <a:xfrm>
            <a:off x="6022975" y="2149475"/>
            <a:ext cx="2740025" cy="5238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Counting Lab </a:t>
            </a:r>
          </a:p>
        </p:txBody>
      </p:sp>
      <p:sp>
        <p:nvSpPr>
          <p:cNvPr id="25604" name="TextBox 20"/>
          <p:cNvSpPr txBox="1">
            <a:spLocks noChangeArrowheads="1"/>
          </p:cNvSpPr>
          <p:nvPr/>
        </p:nvSpPr>
        <p:spPr bwMode="auto">
          <a:xfrm>
            <a:off x="5268913" y="3770313"/>
            <a:ext cx="3494087" cy="5238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Compounding Area </a:t>
            </a:r>
          </a:p>
        </p:txBody>
      </p:sp>
      <p:sp>
        <p:nvSpPr>
          <p:cNvPr id="25605" name="TextBox 21"/>
          <p:cNvSpPr txBox="1">
            <a:spLocks noChangeArrowheads="1"/>
          </p:cNvSpPr>
          <p:nvPr/>
        </p:nvSpPr>
        <p:spPr bwMode="auto">
          <a:xfrm>
            <a:off x="457200" y="2149475"/>
            <a:ext cx="2740025" cy="5238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Offices</a:t>
            </a:r>
          </a:p>
        </p:txBody>
      </p:sp>
      <p:sp>
        <p:nvSpPr>
          <p:cNvPr id="25606" name="TextBox 23"/>
          <p:cNvSpPr txBox="1">
            <a:spLocks noChangeArrowheads="1"/>
          </p:cNvSpPr>
          <p:nvPr/>
        </p:nvSpPr>
        <p:spPr bwMode="auto">
          <a:xfrm>
            <a:off x="3059113" y="2905125"/>
            <a:ext cx="2738437" cy="5238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Corridor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4800" y="1981200"/>
            <a:ext cx="8610600" cy="2438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/>
          </a:p>
        </p:txBody>
      </p:sp>
      <p:sp>
        <p:nvSpPr>
          <p:cNvPr id="25608" name="TextBox 25"/>
          <p:cNvSpPr txBox="1">
            <a:spLocks noChangeArrowheads="1"/>
          </p:cNvSpPr>
          <p:nvPr/>
        </p:nvSpPr>
        <p:spPr bwMode="auto">
          <a:xfrm>
            <a:off x="152400" y="1096963"/>
            <a:ext cx="8839200" cy="46196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/>
              <a:t>Conceptual design of a nuclear pharmacy unit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0"/>
            <a:ext cx="8229600" cy="2057400"/>
          </a:xfrm>
          <a:solidFill>
            <a:schemeClr val="tx1"/>
          </a:solidFill>
        </p:spPr>
        <p:txBody>
          <a:bodyPr/>
          <a:lstStyle/>
          <a:p>
            <a:r>
              <a:rPr lang="en-U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Should be equipped with workbenches made of stainless steel  or wood covered with laminated plastic</a:t>
            </a:r>
          </a:p>
          <a:p>
            <a:r>
              <a:rPr lang="en-U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The floor should be made of removable tiles or covered with rubber matting so it can be replaced with new ones in case of spillage </a:t>
            </a:r>
          </a:p>
          <a:p>
            <a:endParaRPr lang="en-US" sz="240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endParaRPr lang="en-US" sz="2400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latin typeface="Arial" charset="0"/>
                <a:cs typeface="Arial" charset="0"/>
              </a:rPr>
              <a:t>Operation of a Nuclear Pharmacy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Receiving of radioactive materials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Preparation of radiopharmaceuticals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Quality control tests of radiopharmaceuticals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Storage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Dispensing 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Radioactive waste disposal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Infectious waste disposal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AA0D85F-067A-4A87-A0B1-F7BADEC3A6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6630" name="Picture 7" descr="http://www.nuclearpharmacy.org/images/radiobannerS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11906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http://www.nuclearpharmacy.org/images/radiobannerS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304800"/>
            <a:ext cx="11906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/>
            <a:r>
              <a:rPr lang="en-GB" sz="4000" smtClean="0">
                <a:latin typeface="Arial" charset="0"/>
                <a:cs typeface="Arial" charset="0"/>
              </a:rPr>
              <a:t>Receiving radioactive materials</a:t>
            </a:r>
          </a:p>
        </p:txBody>
      </p:sp>
      <p:sp>
        <p:nvSpPr>
          <p:cNvPr id="27651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800" smtClean="0">
                <a:latin typeface="Arial" charset="0"/>
                <a:cs typeface="Arial" charset="0"/>
              </a:rPr>
              <a:t>Delivered directly to nuclear medicine department or nuclear pharmacy (short half-lives)</a:t>
            </a:r>
          </a:p>
          <a:p>
            <a:r>
              <a:rPr lang="en-GB" sz="2800" smtClean="0">
                <a:latin typeface="Arial" charset="0"/>
                <a:cs typeface="Arial" charset="0"/>
              </a:rPr>
              <a:t>Packages should be monitored within </a:t>
            </a:r>
            <a:r>
              <a:rPr lang="en-GB" sz="2800" smtClean="0">
                <a:solidFill>
                  <a:srgbClr val="FF0000"/>
                </a:solidFill>
                <a:latin typeface="Arial" charset="0"/>
                <a:cs typeface="Arial" charset="0"/>
              </a:rPr>
              <a:t>3 hr </a:t>
            </a:r>
            <a:r>
              <a:rPr lang="en-GB" sz="2800" smtClean="0">
                <a:latin typeface="Arial" charset="0"/>
                <a:cs typeface="Arial" charset="0"/>
              </a:rPr>
              <a:t>if delivered </a:t>
            </a:r>
            <a:r>
              <a:rPr lang="en-GB" sz="2800" smtClean="0">
                <a:solidFill>
                  <a:srgbClr val="FF0000"/>
                </a:solidFill>
                <a:latin typeface="Arial" charset="0"/>
                <a:cs typeface="Arial" charset="0"/>
              </a:rPr>
              <a:t>during</a:t>
            </a:r>
            <a:r>
              <a:rPr lang="en-GB" sz="2800" smtClean="0">
                <a:latin typeface="Arial" charset="0"/>
                <a:cs typeface="Arial" charset="0"/>
              </a:rPr>
              <a:t> normal hours</a:t>
            </a:r>
          </a:p>
          <a:p>
            <a:r>
              <a:rPr lang="en-GB" sz="2800" smtClean="0">
                <a:latin typeface="Arial" charset="0"/>
                <a:cs typeface="Arial" charset="0"/>
              </a:rPr>
              <a:t>Packages should be monitored within </a:t>
            </a:r>
            <a:r>
              <a:rPr lang="en-GB" sz="2800" smtClean="0">
                <a:solidFill>
                  <a:srgbClr val="FF0000"/>
                </a:solidFill>
                <a:latin typeface="Arial" charset="0"/>
                <a:cs typeface="Arial" charset="0"/>
              </a:rPr>
              <a:t>3 hr </a:t>
            </a:r>
            <a:r>
              <a:rPr lang="en-GB" sz="2800" smtClean="0">
                <a:latin typeface="Arial" charset="0"/>
                <a:cs typeface="Arial" charset="0"/>
              </a:rPr>
              <a:t>from the beginning of the next working day if delivered </a:t>
            </a:r>
            <a:r>
              <a:rPr lang="en-GB" sz="2800" smtClean="0">
                <a:solidFill>
                  <a:srgbClr val="FF0000"/>
                </a:solidFill>
                <a:latin typeface="Arial" charset="0"/>
                <a:cs typeface="Arial" charset="0"/>
              </a:rPr>
              <a:t>after</a:t>
            </a:r>
            <a:r>
              <a:rPr lang="en-GB" sz="2800" smtClean="0">
                <a:latin typeface="Arial" charset="0"/>
                <a:cs typeface="Arial" charset="0"/>
              </a:rPr>
              <a:t> working hours</a:t>
            </a:r>
          </a:p>
          <a:p>
            <a:endParaRPr lang="en-GB" sz="28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marL="838200" indent="-838200"/>
            <a:r>
              <a:rPr lang="en-GB" sz="3600" smtClean="0"/>
              <a:t>Preparation of </a:t>
            </a:r>
            <a:r>
              <a:rPr lang="en-GB" sz="3200" smtClean="0"/>
              <a:t>radiopharmaceuticals</a:t>
            </a:r>
          </a:p>
        </p:txBody>
      </p:sp>
      <p:sp>
        <p:nvSpPr>
          <p:cNvPr id="28675" name="Rectangle 3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6019800" cy="3733800"/>
          </a:xfrm>
        </p:spPr>
        <p:txBody>
          <a:bodyPr>
            <a:normAutofit lnSpcReduction="10000"/>
          </a:bodyPr>
          <a:lstStyle/>
          <a:p>
            <a:r>
              <a:rPr lang="en-US" sz="2400" smtClean="0"/>
              <a:t>Only trained people should be responsible for and participate in the preparation</a:t>
            </a:r>
            <a:endParaRPr lang="en-GB" sz="2400" smtClean="0"/>
          </a:p>
          <a:p>
            <a:r>
              <a:rPr lang="en-GB" sz="2400" smtClean="0"/>
              <a:t>Aseptic technique </a:t>
            </a:r>
          </a:p>
          <a:p>
            <a:r>
              <a:rPr lang="en-GB" sz="2400" smtClean="0"/>
              <a:t>Lead barrier shields</a:t>
            </a:r>
          </a:p>
          <a:p>
            <a:r>
              <a:rPr lang="en-GB" sz="2400" smtClean="0"/>
              <a:t>Syringe shields</a:t>
            </a:r>
          </a:p>
          <a:p>
            <a:r>
              <a:rPr lang="en-GB" sz="2400" smtClean="0"/>
              <a:t>Leaded gloves, aprons, and eye glasses  should be worn</a:t>
            </a:r>
          </a:p>
          <a:p>
            <a:r>
              <a:rPr lang="en-GB" sz="2400" smtClean="0"/>
              <a:t>Quantity </a:t>
            </a:r>
          </a:p>
        </p:txBody>
      </p:sp>
      <p:pic>
        <p:nvPicPr>
          <p:cNvPr id="28676" name="Picture 2" descr="http://www.nuclearonline.org/nuclear_education/images/NPT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743200"/>
            <a:ext cx="2809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7543800" cy="1295400"/>
          </a:xfrm>
        </p:spPr>
        <p:txBody>
          <a:bodyPr/>
          <a:lstStyle/>
          <a:p>
            <a:r>
              <a:rPr lang="en-US" sz="3600" smtClean="0">
                <a:latin typeface="Arial" charset="0"/>
                <a:cs typeface="Arial" charset="0"/>
              </a:rPr>
              <a:t>Radiation shielding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8401050" cy="1938337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  <a:latin typeface="Arial" charset="0"/>
                <a:cs typeface="Arial" charset="0"/>
              </a:rPr>
              <a:t>Alpha  and beta </a:t>
            </a:r>
            <a:r>
              <a:rPr lang="en-US" sz="2400" smtClean="0">
                <a:latin typeface="Arial" charset="0"/>
                <a:cs typeface="Arial" charset="0"/>
              </a:rPr>
              <a:t>radiations are readily shielded because of their limited range of penetration.</a:t>
            </a:r>
          </a:p>
          <a:p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819400"/>
          <a:ext cx="7162800" cy="300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41794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Radiation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Protection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536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Alpha particles 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Piece of paper 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Mono-energetic and have a range of a few centimeters in air</a:t>
                      </a:r>
                    </a:p>
                  </a:txBody>
                  <a:tcPr/>
                </a:tc>
              </a:tr>
              <a:tr h="721379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Beta radiation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Aluminum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Glass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Transparent plastic materials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1379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Gamma radiation 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Lead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Tungsten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syringe-p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33375"/>
            <a:ext cx="1584325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syringe-lo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9038" y="1773238"/>
            <a:ext cx="1604962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syringe-pro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3276600"/>
            <a:ext cx="16065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shield-colo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4648200"/>
            <a:ext cx="1674813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2" descr="shieldvia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35563" y="381000"/>
            <a:ext cx="18002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4" descr="pi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07000" y="1905000"/>
            <a:ext cx="1603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6" descr="shield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35563" y="3284538"/>
            <a:ext cx="18716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8" descr="sharps"/>
          <p:cNvPicPr>
            <a:picLocks noChangeAspect="1" noChangeArrowheads="1"/>
          </p:cNvPicPr>
          <p:nvPr/>
        </p:nvPicPr>
        <p:blipFill>
          <a:blip r:embed="rId9">
            <a:lum bright="-6000"/>
          </a:blip>
          <a:srcRect/>
          <a:stretch>
            <a:fillRect/>
          </a:stretch>
        </p:blipFill>
        <p:spPr bwMode="auto">
          <a:xfrm>
            <a:off x="5135563" y="4800600"/>
            <a:ext cx="187483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152400" y="457200"/>
            <a:ext cx="9067800" cy="1143000"/>
          </a:xfrm>
        </p:spPr>
        <p:txBody>
          <a:bodyPr/>
          <a:lstStyle/>
          <a:p>
            <a:pPr marL="838200" indent="-838200"/>
            <a:r>
              <a:rPr lang="en-GB" sz="3200" smtClean="0"/>
              <a:t>Quality Control Tests of Radiopharmaceuticals</a:t>
            </a:r>
          </a:p>
        </p:txBody>
      </p:sp>
      <p:sp>
        <p:nvSpPr>
          <p:cNvPr id="31747" name="Rectangle 3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229600" cy="3581400"/>
          </a:xfrm>
        </p:spPr>
        <p:txBody>
          <a:bodyPr/>
          <a:lstStyle/>
          <a:p>
            <a:r>
              <a:rPr lang="en-GB" smtClean="0"/>
              <a:t>Before despising for humans</a:t>
            </a:r>
          </a:p>
          <a:p>
            <a:r>
              <a:rPr lang="en-GB" smtClean="0"/>
              <a:t>Colloidal and macro-aggregated preparation should be checked for particle size.</a:t>
            </a:r>
          </a:p>
          <a:p>
            <a:r>
              <a:rPr lang="en-US" smtClean="0"/>
              <a:t>Workstations and their environment should regularly be monitored with respect to microbiological quality.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Content Placeholder 5" descr="isb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52400"/>
            <a:ext cx="6629400" cy="6477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B922E4F-827D-4755-9EE1-F72232ECB1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Storage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Should be properly stored to prevent degradation by light or temperature</a:t>
            </a:r>
          </a:p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Must be stored in lead containers or behind lead shields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B308AD7-3198-4A91-AEB5-5992BD743D0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32774" name="Picture 9" descr="http://www.psi.ch/ImageBoard/igp_1024x640%3E_s25_bi2003m03_0009_00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219200"/>
            <a:ext cx="32131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Dispensing 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Starts with a prescription</a:t>
            </a:r>
          </a:p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Prescription should contain 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Patients name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Identification no. 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Age 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Date time 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Arial" charset="0"/>
                <a:cs typeface="Arial" charset="0"/>
              </a:rPr>
              <a:t>Physician signature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ED4AB0D-5BBD-41C3-B7EF-288BA29614A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33798" name="Picture 9" descr="http://www.scriptpro.com/include/safety/silvers_verif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971800"/>
            <a:ext cx="28860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 eaLnBrk="1" hangingPunct="1"/>
            <a:r>
              <a:rPr lang="en-US" smtClean="0">
                <a:latin typeface="Arial" charset="0"/>
                <a:cs typeface="Arial" charset="0"/>
              </a:rPr>
              <a:t>Radioactive waste disposal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Syringes, vials containing residual activities, needles, contaminated papers, liquid waste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According to guideline 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Decay in storage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Release into a sewerage system 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Transfer to an authorized recipient (disposable facility)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Others (incineration and atmospheric release of radioactive gases) </a:t>
            </a: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7B571F9-E939-4BDC-A945-817D6BC3DA5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34822" name="Picture 6" descr="C:\Users\alanoud\Pictures\Nuclear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533400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6" descr="C:\Users\alanoud\Pictures\Nuclear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 eaLnBrk="1" hangingPunct="1"/>
            <a:r>
              <a:rPr lang="en-US" smtClean="0">
                <a:latin typeface="Arial" charset="0"/>
                <a:cs typeface="Arial" charset="0"/>
              </a:rPr>
              <a:t>Radioactive waste disposal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7B571F9-E939-4BDC-A945-817D6BC3DA5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4822" name="Picture 6" descr="C:\Users\alanoud\Pictures\Nuclear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533400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6" descr="C:\Users\alanoud\Pictures\Nuclear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04800" y="1905000"/>
            <a:ext cx="8229600" cy="1371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err="1">
                <a:latin typeface="+mn-lt"/>
                <a:cs typeface="+mn-cs"/>
              </a:rPr>
              <a:t>Radionuclides</a:t>
            </a:r>
            <a:r>
              <a:rPr lang="en-US" sz="2000" dirty="0">
                <a:latin typeface="+mn-lt"/>
                <a:cs typeface="+mn-cs"/>
              </a:rPr>
              <a:t> with have lives less than 120 days usually are disposed  of by this method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latin typeface="+mn-lt"/>
                <a:cs typeface="+mn-cs"/>
              </a:rPr>
              <a:t>Radio active should be stored separately according the similar half lives 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81000" y="3352800"/>
            <a:ext cx="8229600" cy="18288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latin typeface="+mn-lt"/>
                <a:cs typeface="+mn-cs"/>
              </a:rPr>
              <a:t>For soluble radioactive materials  in water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latin typeface="+mn-lt"/>
                <a:cs typeface="+mn-cs"/>
              </a:rPr>
              <a:t>Disposed quantity should not exceed the limits of the maximum permitted concentrations (MPCs)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latin typeface="+mn-lt"/>
                <a:cs typeface="+mn-cs"/>
              </a:rPr>
              <a:t>Flow rate of water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latin typeface="+mn-lt"/>
                <a:cs typeface="+mn-cs"/>
              </a:rPr>
              <a:t>Number of radionuclide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81000" y="5181600"/>
            <a:ext cx="7239000" cy="838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latin typeface="+mn-lt"/>
                <a:cs typeface="+mn-cs"/>
              </a:rPr>
              <a:t>For long-lived radionuclide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latin typeface="+mn-lt"/>
                <a:cs typeface="+mn-cs"/>
              </a:rPr>
              <a:t>They bury or incinerate at approved sites and facilities 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Infectious waste disposal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0198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Body fluids tissue </a:t>
            </a:r>
          </a:p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Incinerated or chemically treated, steamed or dry sterilized </a:t>
            </a:r>
          </a:p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Should be stored in puncture resistant, leak resistant bags or containers </a:t>
            </a:r>
          </a:p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Should be labeled with international biohazard symbol</a:t>
            </a:r>
          </a:p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Storage period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King Saud University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5A277A1-7CBC-4597-BBD8-9FD505FC314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35846" name="Picture 6" descr="C:\Users\alanoud\Pictures\Nuclear\AutoclavableBag-SOLO-yellow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2057400"/>
            <a:ext cx="28575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433 PHT lab-1 / </a:t>
            </a:r>
            <a:r>
              <a:rPr lang="en-US" dirty="0" err="1" smtClean="0"/>
              <a:t>Bushra</a:t>
            </a:r>
            <a:r>
              <a:rPr lang="en-US" dirty="0" smtClean="0"/>
              <a:t> </a:t>
            </a:r>
            <a:r>
              <a:rPr lang="en-US" dirty="0" err="1" smtClean="0"/>
              <a:t>alQuadeib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smtClean="0">
                <a:latin typeface="Arial" charset="0"/>
                <a:cs typeface="Arial" charset="0"/>
              </a:rPr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6241B7F-552E-42F1-9B20-E2A6D5E97D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36869" name="Picture 1" descr="C:\Users\alanoud\Pictures\Nuclear\iaea-radiation-symbol-yell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05000"/>
            <a:ext cx="57785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-304800" y="304800"/>
            <a:ext cx="9601200" cy="1143000"/>
          </a:xfrm>
        </p:spPr>
        <p:txBody>
          <a:bodyPr>
            <a:normAutofit fontScale="90000"/>
          </a:bodyPr>
          <a:lstStyle/>
          <a:p>
            <a:r>
              <a:rPr lang="en-US" sz="3600" smtClean="0">
                <a:latin typeface="Arial" charset="0"/>
                <a:cs typeface="Arial" charset="0"/>
              </a:rPr>
              <a:t>Quality control tests of radiopharmaceuticals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63" y="1676400"/>
            <a:ext cx="8429625" cy="5029200"/>
          </a:xfrm>
        </p:spPr>
        <p:txBody>
          <a:bodyPr/>
          <a:lstStyle/>
          <a:p>
            <a:pPr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Visual Inspection of Product</a:t>
            </a:r>
          </a:p>
          <a:p>
            <a:pPr>
              <a:buFontTx/>
              <a:buChar char="-"/>
              <a:defRPr/>
            </a:pPr>
            <a:r>
              <a:rPr lang="en-US" sz="2400" dirty="0" smtClean="0"/>
              <a:t>Visual inspection of the compounded radiopharmaceutical shall be conducted to ensure the absence of foreign matter and also to establish product identity by confirming that</a:t>
            </a:r>
          </a:p>
          <a:p>
            <a:pPr marL="514350" indent="-514350">
              <a:buFont typeface="Wingdings" pitchFamily="2" charset="2"/>
              <a:buAutoNum type="arabicParenBoth"/>
              <a:defRPr/>
            </a:pPr>
            <a:r>
              <a:rPr lang="en-US" sz="2400" dirty="0" smtClean="0"/>
              <a:t>a liquid product is a solution, a colloid, or a suspension</a:t>
            </a:r>
          </a:p>
          <a:p>
            <a:pPr marL="514350" indent="-514350">
              <a:buFont typeface="Wingdings" pitchFamily="2" charset="2"/>
              <a:buAutoNum type="arabicParenBoth"/>
              <a:defRPr/>
            </a:pPr>
            <a:r>
              <a:rPr lang="en-US" sz="2400" dirty="0" smtClean="0"/>
              <a:t> a solid product has defined properties that identify it.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Assessment of Radioactivity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/>
              <a:t>-The amount of radioactivity in each compounded radiopharmaceutical should be verified and documented prior to dispensing, using a proper standardized </a:t>
            </a:r>
            <a:r>
              <a:rPr lang="en-US" sz="2400" b="1" dirty="0" smtClean="0">
                <a:solidFill>
                  <a:srgbClr val="FF3300"/>
                </a:solidFill>
              </a:rPr>
              <a:t>radionuclide (dose) calibrator.</a:t>
            </a:r>
          </a:p>
          <a:p>
            <a:pPr marL="514350" indent="-514350">
              <a:buFont typeface="Wingdings" pitchFamily="2" charset="2"/>
              <a:buNone/>
              <a:defRPr/>
            </a:pPr>
            <a:endParaRPr lang="en-US" sz="2400" dirty="0" smtClean="0"/>
          </a:p>
          <a:p>
            <a:pPr marL="514350" indent="-514350">
              <a:buFont typeface="Wingdings" pitchFamily="2" charset="2"/>
              <a:buAutoNum type="arabicParenBoth"/>
              <a:defRPr/>
            </a:pPr>
            <a:endParaRPr lang="en-US" sz="24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B681E76-ACB1-4661-8DDF-87D563F66A9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What is Nuclear Pharmacy?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The development of nuclear pharmacy as a specialty area followed the development of nuclear medicine as a recognized specialty by the American Medical Association in the early 1970's.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King Saud University 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3D2BF06-F21E-4D49-8C25-A61AD91EA685}" type="slidenum">
              <a:rPr lang="en-US" smtClean="0">
                <a:latin typeface="Arial" pitchFamily="34" charset="0"/>
                <a:cs typeface="Arial" pitchFamily="34" charset="0"/>
              </a:rPr>
              <a:pPr>
                <a:defRPr/>
              </a:pPr>
              <a:t>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What is Nuclear Pharmacy?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5334000" cy="4114800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Arial" charset="0"/>
                <a:cs typeface="Arial" charset="0"/>
              </a:rPr>
              <a:t>Nuclear Medicine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	A specialty of medicine and medical imaging that uses radiopharmaceuticals in the diagnosis and treatment of diseases.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King Saud University 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4E76B32-2074-4C66-83D7-137A5BD76AF9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4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swedishamerican.org/images/heart_hospital/services/nuclear_medicin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89" b="5882"/>
          <a:stretch>
            <a:fillRect/>
          </a:stretch>
        </p:blipFill>
        <p:spPr bwMode="auto">
          <a:xfrm>
            <a:off x="5562600" y="2362200"/>
            <a:ext cx="3058695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What is Nuclear Pharmacy?</a:t>
            </a:r>
          </a:p>
        </p:txBody>
      </p:sp>
      <p:sp>
        <p:nvSpPr>
          <p:cNvPr id="17410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874838"/>
            <a:ext cx="5562600" cy="4525962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Arial" charset="0"/>
                <a:cs typeface="Arial" charset="0"/>
              </a:rPr>
              <a:t>Nuclear Pharmacy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  <a:cs typeface="Arial" charset="0"/>
              </a:rPr>
              <a:t>	A specialty area of pharmacy practice dedicated to the compounding and dispensing  radiopharmaceuticals for use in nuclear medicine procedures.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3A276DB-0AC4-4869-80E5-B9E1CFECF098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7413" name="Picture 4" descr="http://www.nuh.nhs.uk/qmc/Divisions/Diagnostics/MedicalPhysics/Radiopharmacy_files/image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1828" y="2362200"/>
            <a:ext cx="268877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7162800" cy="11430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Arial" charset="0"/>
                <a:cs typeface="Arial" charset="0"/>
              </a:rPr>
              <a:t>What are the applications of </a:t>
            </a:r>
            <a:br>
              <a:rPr lang="en-US" sz="3200" smtClean="0">
                <a:latin typeface="Arial" charset="0"/>
                <a:cs typeface="Arial" charset="0"/>
              </a:rPr>
            </a:br>
            <a:r>
              <a:rPr lang="en-US" sz="3200" smtClean="0">
                <a:latin typeface="Arial" charset="0"/>
                <a:cs typeface="Arial" charset="0"/>
              </a:rPr>
              <a:t>Radiopharmacy?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31925"/>
            <a:ext cx="6781800" cy="5486400"/>
          </a:xfrm>
        </p:spPr>
        <p:txBody>
          <a:bodyPr/>
          <a:lstStyle/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2000" b="1" dirty="0" smtClean="0"/>
              <a:t>Diagnostic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000" dirty="0" smtClean="0"/>
              <a:t>The radiopharmaceutical accumulated in an organ of interest emit gamma radiation which are used for imaging of the organs with the help of an external imaging device called gamma camera. </a:t>
            </a:r>
            <a:endParaRPr lang="en-GB" sz="2000" dirty="0" smtClean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2000" b="1" dirty="0" smtClean="0"/>
              <a:t>Treatment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000" dirty="0" smtClean="0"/>
              <a:t>They are </a:t>
            </a:r>
            <a:r>
              <a:rPr lang="en-US" sz="2000" dirty="0" err="1" smtClean="0"/>
              <a:t>radiolabeled</a:t>
            </a:r>
            <a:r>
              <a:rPr lang="en-US" sz="2000" dirty="0" smtClean="0"/>
              <a:t> molecules designed to deliver therapeutic doses of ionizing radiation to specific diseased sites. </a:t>
            </a:r>
            <a:endParaRPr lang="en-GB" sz="2000" dirty="0" smtClean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2000" b="1" dirty="0" smtClean="0"/>
              <a:t>Research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pPr>
              <a:defRPr/>
            </a:pPr>
            <a:fld id="{0C73D038-2FC1-4DCF-8D98-A0507266D8D4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16394" name="Picture 10" descr="http://static.howstuffworks.com/gif/nuclear-medicine-c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7CF"/>
              </a:clrFrom>
              <a:clrTo>
                <a:srgbClr val="F6F7CF">
                  <a:alpha val="0"/>
                </a:srgbClr>
              </a:clrTo>
            </a:clrChange>
          </a:blip>
          <a:srcRect l="4652" t="3774" r="4651" b="3774"/>
          <a:stretch>
            <a:fillRect/>
          </a:stretch>
        </p:blipFill>
        <p:spPr bwMode="auto">
          <a:xfrm>
            <a:off x="7315200" y="1371600"/>
            <a:ext cx="1600200" cy="18812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9" name="Picture 8" descr="http://www.pharmj.com/students/tp2007/pictures/p19radi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3429000"/>
            <a:ext cx="1471613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http://www.greenexpander.com/wp-content/uploads/2007/11/mic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5105400"/>
            <a:ext cx="14716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The Nuclear Pharmacist Role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sz="2400" smtClean="0">
                <a:latin typeface="Arial" charset="0"/>
                <a:cs typeface="Arial" charset="0"/>
              </a:rPr>
              <a:t>Order, receipt, storage and inventory control of radioactive drugs (radiopharmaceuticals)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400" smtClean="0">
                <a:latin typeface="Arial" charset="0"/>
                <a:cs typeface="Arial" charset="0"/>
              </a:rPr>
              <a:t>Preparation of radiopharmaceuticals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400" smtClean="0">
                <a:latin typeface="Arial" charset="0"/>
                <a:cs typeface="Arial" charset="0"/>
              </a:rPr>
              <a:t>Functional checks of instruments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400" smtClean="0">
                <a:latin typeface="Arial" charset="0"/>
                <a:cs typeface="Arial" charset="0"/>
              </a:rPr>
              <a:t>Determination of radiopharmaceutical quality and purity 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400" smtClean="0">
                <a:latin typeface="Arial" charset="0"/>
                <a:cs typeface="Arial" charset="0"/>
              </a:rPr>
              <a:t>Filling of prescription orders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FDE13BA-063C-4DE4-86E5-601A0BF0666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The Nuclear Pharmacist Role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457200" indent="-457200">
              <a:buFont typeface="Calibri" pitchFamily="34" charset="0"/>
              <a:buAutoNum type="arabicPeriod" startAt="6"/>
            </a:pPr>
            <a:r>
              <a:rPr lang="en-US" sz="2400" smtClean="0">
                <a:latin typeface="Arial" charset="0"/>
                <a:cs typeface="Arial" charset="0"/>
              </a:rPr>
              <a:t>Packaging, labeling of radiopharmaceuticals </a:t>
            </a:r>
          </a:p>
          <a:p>
            <a:pPr marL="457200" indent="-457200">
              <a:buFont typeface="Calibri" pitchFamily="34" charset="0"/>
              <a:buAutoNum type="arabicPeriod" startAt="6"/>
            </a:pPr>
            <a:r>
              <a:rPr lang="en-US" sz="2400" smtClean="0">
                <a:latin typeface="Arial" charset="0"/>
                <a:cs typeface="Arial" charset="0"/>
              </a:rPr>
              <a:t>Communicating radiopharmaceutical-related information to others </a:t>
            </a:r>
          </a:p>
          <a:p>
            <a:pPr marL="457200" indent="-457200">
              <a:buFont typeface="Calibri" pitchFamily="34" charset="0"/>
              <a:buAutoNum type="arabicPeriod" startAt="6"/>
            </a:pPr>
            <a:r>
              <a:rPr lang="en-US" sz="2400" smtClean="0">
                <a:latin typeface="Arial" charset="0"/>
                <a:cs typeface="Arial" charset="0"/>
              </a:rPr>
              <a:t>Assuring that patients receive proper preparation</a:t>
            </a:r>
          </a:p>
          <a:p>
            <a:pPr marL="457200" indent="-457200">
              <a:buFont typeface="Calibri" pitchFamily="34" charset="0"/>
              <a:buAutoNum type="arabicPeriod" startAt="6"/>
            </a:pPr>
            <a:r>
              <a:rPr lang="en-US" sz="2400" smtClean="0">
                <a:latin typeface="Arial" charset="0"/>
                <a:cs typeface="Arial" charset="0"/>
              </a:rPr>
              <a:t>Participation in clinical trials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D8FEC77-9C80-4B4C-8487-95256B6454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Employment Opportunities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Nuclear Pharmacists work in a wide variety of settings: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Nuclear pharmacies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Hospitals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Academia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Industry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Government and private research institutes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King Saud University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244C857-A252-45D8-8A57-D4824CFDEF6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1510" name="Picture 2" descr="http://www.bluemoonelite.com/portals/0/WebPics/career_opportunities_pic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2133600"/>
            <a:ext cx="22637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433 PHT lab-1 / Bushra alQuadeib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</TotalTime>
  <Words>1366</Words>
  <Application>Microsoft Office PowerPoint</Application>
  <PresentationFormat>On-screen Show (4:3)</PresentationFormat>
  <Paragraphs>252</Paragraphs>
  <Slides>26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Oriel</vt:lpstr>
      <vt:lpstr>Slide 1</vt:lpstr>
      <vt:lpstr>Slide 2</vt:lpstr>
      <vt:lpstr>What is Nuclear Pharmacy?</vt:lpstr>
      <vt:lpstr>What is Nuclear Pharmacy?</vt:lpstr>
      <vt:lpstr>What is Nuclear Pharmacy?</vt:lpstr>
      <vt:lpstr>What are the applications of  Radiopharmacy?</vt:lpstr>
      <vt:lpstr>The Nuclear Pharmacist Role </vt:lpstr>
      <vt:lpstr>The Nuclear Pharmacist Role </vt:lpstr>
      <vt:lpstr>Employment Opportunities </vt:lpstr>
      <vt:lpstr>Training</vt:lpstr>
      <vt:lpstr>Certification</vt:lpstr>
      <vt:lpstr>Design of a Nuclear Pharmacy</vt:lpstr>
      <vt:lpstr>Slide 13</vt:lpstr>
      <vt:lpstr>Operation of a Nuclear Pharmacy</vt:lpstr>
      <vt:lpstr>Receiving radioactive materials</vt:lpstr>
      <vt:lpstr>Preparation of radiopharmaceuticals</vt:lpstr>
      <vt:lpstr>Radiation shielding</vt:lpstr>
      <vt:lpstr>Slide 18</vt:lpstr>
      <vt:lpstr>Quality Control Tests of Radiopharmaceuticals</vt:lpstr>
      <vt:lpstr>Storage </vt:lpstr>
      <vt:lpstr>Dispensing </vt:lpstr>
      <vt:lpstr>Radioactive waste disposal </vt:lpstr>
      <vt:lpstr>Radioactive waste disposal </vt:lpstr>
      <vt:lpstr>Infectious waste disposal</vt:lpstr>
      <vt:lpstr>Thank You</vt:lpstr>
      <vt:lpstr>Quality control tests of radiopharmaceuticals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alanoud</dc:creator>
  <cp:lastModifiedBy>bquadeib</cp:lastModifiedBy>
  <cp:revision>98</cp:revision>
  <dcterms:created xsi:type="dcterms:W3CDTF">2010-02-07T07:37:46Z</dcterms:created>
  <dcterms:modified xsi:type="dcterms:W3CDTF">2014-09-09T06:52:51Z</dcterms:modified>
</cp:coreProperties>
</file>