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7" r:id="rId7"/>
    <p:sldId id="268" r:id="rId8"/>
    <p:sldId id="278" r:id="rId9"/>
    <p:sldId id="277" r:id="rId10"/>
    <p:sldId id="280" r:id="rId11"/>
    <p:sldId id="281" r:id="rId12"/>
    <p:sldId id="282" r:id="rId13"/>
    <p:sldId id="284" r:id="rId14"/>
    <p:sldId id="286" r:id="rId15"/>
    <p:sldId id="288" r:id="rId16"/>
    <p:sldId id="264" r:id="rId17"/>
    <p:sldId id="266" r:id="rId18"/>
    <p:sldId id="265" r:id="rId19"/>
    <p:sldId id="263" r:id="rId20"/>
    <p:sldId id="260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47" autoAdjust="0"/>
    <p:restoredTop sz="94662" autoAdjust="0"/>
  </p:normalViewPr>
  <p:slideViewPr>
    <p:cSldViewPr>
      <p:cViewPr varScale="1">
        <p:scale>
          <a:sx n="67" d="100"/>
          <a:sy n="67" d="100"/>
        </p:scale>
        <p:origin x="-5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4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164283-C7BA-43E9-9B5B-781AB92162B6}" type="datetimeFigureOut">
              <a:rPr lang="ar-SA" smtClean="0"/>
              <a:t>25/12/37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6373F90-54F0-4BB5-84C5-9F108B3D724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yreimer.com/TEXTBOOK/iText/products/0-13-115516-4/ActiveArt/cbp-4123.htm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oundless.com/biology/textbooks/boundless-biology-textbook/dna-structure-and-function-14/dna-structure-and-sequencing-100/the-structure-and-sequence-of-dna-433-11661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501008"/>
            <a:ext cx="6400800" cy="1600200"/>
          </a:xfrm>
        </p:spPr>
        <p:txBody>
          <a:bodyPr/>
          <a:lstStyle/>
          <a:p>
            <a:pPr algn="l" rtl="0"/>
            <a:r>
              <a:rPr lang="en-US" dirty="0" smtClean="0"/>
              <a:t>Done by: </a:t>
            </a:r>
            <a:r>
              <a:rPr lang="en-US" dirty="0" err="1" smtClean="0"/>
              <a:t>Sahar</a:t>
            </a:r>
            <a:r>
              <a:rPr lang="en-US" dirty="0" smtClean="0"/>
              <a:t> </a:t>
            </a:r>
            <a:r>
              <a:rPr lang="en-US" dirty="0" err="1" smtClean="0"/>
              <a:t>ALSubaie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505930"/>
            <a:ext cx="8928992" cy="1470025"/>
          </a:xfrm>
        </p:spPr>
        <p:txBody>
          <a:bodyPr/>
          <a:lstStyle/>
          <a:p>
            <a:pPr algn="l" rtl="0"/>
            <a:r>
              <a:rPr lang="en-US" dirty="0"/>
              <a:t>General Introduction to the Nucleic Acid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98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DNA organization in the cells 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8712968" cy="1752600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linear chromosomes in eukaryotes, 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circular chromosomes in prokaryotes.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780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7772400" cy="1470025"/>
          </a:xfrm>
        </p:spPr>
        <p:txBody>
          <a:bodyPr/>
          <a:lstStyle/>
          <a:p>
            <a:pPr algn="l" rtl="0"/>
            <a:r>
              <a:rPr lang="ar-SA" dirty="0" smtClean="0"/>
              <a:t> </a:t>
            </a:r>
            <a:r>
              <a:rPr lang="en-US" dirty="0" smtClean="0"/>
              <a:t>Eukaryotic cells hold DNA in: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17032"/>
            <a:ext cx="6400800" cy="16002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cell nucleus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mitochondria 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chloroplasts.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65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55679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prokaryotes 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717032"/>
            <a:ext cx="7776864" cy="1600200"/>
          </a:xfrm>
        </p:spPr>
        <p:txBody>
          <a:bodyPr/>
          <a:lstStyle/>
          <a:p>
            <a:pPr algn="l" rtl="0"/>
            <a:r>
              <a:rPr lang="en-US" dirty="0" smtClean="0"/>
              <a:t>prokaryotes  store their DNA only in the cytoplasm.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3478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Prokaryotes vs. </a:t>
            </a:r>
            <a:r>
              <a:rPr lang="en-US" dirty="0"/>
              <a:t>Eukaryotic. 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8"/>
          <a:stretch/>
        </p:blipFill>
        <p:spPr bwMode="auto">
          <a:xfrm>
            <a:off x="1979712" y="3501008"/>
            <a:ext cx="5184576" cy="294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46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DNA packing: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573016"/>
            <a:ext cx="8064896" cy="1600200"/>
          </a:xfrm>
        </p:spPr>
        <p:txBody>
          <a:bodyPr/>
          <a:lstStyle/>
          <a:p>
            <a:r>
              <a:rPr lang="en-US" dirty="0" smtClean="0"/>
              <a:t>DNA is organized into long structures called chromosomes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83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474" y="1772816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/>
              <a:t>DNA packing: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1521"/>
            <a:ext cx="5516090" cy="367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6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70567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84897" y="3356992"/>
            <a:ext cx="6400800" cy="16002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Ribonucleic </a:t>
            </a:r>
            <a:r>
              <a:rPr lang="en-US" dirty="0" smtClean="0"/>
              <a:t>acid (RNA):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524328" y="6099699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1600" dirty="0"/>
              <a:t>(Webmaster, 2012)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52304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Protein Synthesis: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13" y="3068960"/>
            <a:ext cx="7848872" cy="355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0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501008"/>
            <a:ext cx="6400800" cy="1600200"/>
          </a:xfrm>
        </p:spPr>
        <p:txBody>
          <a:bodyPr/>
          <a:lstStyle/>
          <a:p>
            <a:pPr algn="l" rtl="0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www.jayreimer.com/TEXTBOOK/iText/products/0-13-115516-4/ActiveArt/cbp-4123.htm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Protein Synthesis: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8398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DNA </a:t>
            </a:r>
            <a:r>
              <a:rPr lang="en-US" dirty="0" err="1"/>
              <a:t>vs</a:t>
            </a:r>
            <a:r>
              <a:rPr lang="en-US" dirty="0"/>
              <a:t> RNA Structure: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063892"/>
              </p:ext>
            </p:extLst>
          </p:nvPr>
        </p:nvGraphicFramePr>
        <p:xfrm>
          <a:off x="1475654" y="3284984"/>
          <a:ext cx="6769820" cy="2664296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3384910"/>
                <a:gridCol w="3384910"/>
              </a:tblGrid>
              <a:tr h="6660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RNA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DNA</a:t>
                      </a:r>
                      <a:endParaRPr lang="ar-SA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Single </a:t>
                      </a:r>
                      <a:r>
                        <a:rPr lang="en-US" baseline="0" dirty="0" smtClean="0"/>
                        <a:t>stranded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mtClean="0"/>
                        <a:t>Double  stranded </a:t>
                      </a:r>
                      <a:endParaRPr lang="ar-SA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Nitrogenous basses are A ,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dirty="0" smtClean="0"/>
                        <a:t> G,C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Nitrogenous basses are A</a:t>
                      </a:r>
                      <a:r>
                        <a:rPr lang="en-US" baseline="0" dirty="0" smtClean="0"/>
                        <a:t> ,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baseline="0" dirty="0" smtClean="0"/>
                        <a:t>, G,C</a:t>
                      </a:r>
                      <a:endParaRPr lang="ar-SA" dirty="0"/>
                    </a:p>
                  </a:txBody>
                  <a:tcPr/>
                </a:tc>
              </a:tr>
              <a:tr h="6660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Ribose sugar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err="1" smtClean="0"/>
                        <a:t>Deoxyribose</a:t>
                      </a:r>
                      <a:r>
                        <a:rPr lang="en-US" dirty="0" smtClean="0"/>
                        <a:t> sugar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AutoShape 2" descr="data:image/png;base64,iVBORw0KGgoAAAANSUhEUgAAAVYAAACTCAMAAADiI8ECAAABMlBMVEX////d6vrK5MkAAAD1yeD19fV6enr8/Pz5+flw0Pa+vr7i4uLl5eXf39/y8vLO2+m91bzU1NTr6+tiYmLp2ePJycn98PaCgoKSkpJXV1exsbHS0tKampppaWm5ubmHh4cjIyNBQUH44OyV1fBDQ0OO2/dLS0vvy92enp6qqqpTU1PY8vwpKSkbGxszMzOosLiht6PY4+eWqpjCzty0k6JUm7zm8/9oweQPDw+3w9A3NzeQopJKiJ+vx7LF28eqtcCYfIticGOHj5nU6dPbtMWZo65WXWJmbHVOWU+BkII9SD/S8NIPCRJvfW5lbGSswK8pMSp2foYcJR+Da3djt9rIqLhdS1RAdowoICXeuss7MTZrWGENGRyTeYfh8eJURUzFz8STqZOXoZjx+e8RHBIfLiJrW4iUAAAWe0lEQVR4nO2di5+aWJbHqTrhMQiUwDLiA9Rdl4CDVnWqx1hmqtOdapNU7J4k/dp+7GaS1Oz//y/sfYAiDwFLyqpZf59PoqUgxy+Hc8+993hhmIMOOuigjWIb7L5N2Ebd2r4tyBIv8DzPeKDs25ByIlYbIO/bjiyZ/cHMZsbqvu0oJ2826HeYob1vOzKlG5LMtr19m1FSli3JimTu24xMsY6sPrDrH0s3VG3fNmySBrrea+/birJie441ur8RALVYKKh6w31bUVa8itorX9i3GdmSUIqi9vdtRVkpKAOQRvc4eKEcRWre39CfIQkMrWHt24pN8oZDky+9l9rVrdYeL0Kx6TTKO6vk6pZ7R00dXx4qw8GsYYG/z2R8C6s9mHIcwL1t6lxoof+1mf+gerwqcOh/wbq3XTNiH8PU4EH1IgY+eRD8exqUDQgS3WZzv4aUU+gE3d79TCFaEFz83EPKzGQQ6RMPpKqOIairACOXjTV2ONzFDcrtqN22xxm1uuzgkBS2VWWxsuqG7Vv0wzoYieQAUgf/zXP4KUpceXDJduE53aDwvPOzUlFKnOJDGehZnwQPwedy91HI9qi1QedDsfD+HE+/BpKFMryZTrab5n8UA0F6zs3KZBFyHx8KszGBvKA70bdtitWdKui8jQ2t1gEMZQieJnnQKI5VPWX8WfCRhlA8THlgqZqqY59xCAth1sjdiV1hZUdgY1PxFdKAjqSJgDrdfXpm/byPkq/RTsRYGeEtbrUKA0OTu7iRNnvkFWutQYlgbfYE+oqBfJiY3UJmF8OqeOdHggpNiRcQJ2ZyahS0TwvSBwu2xNoFEkFk1PKotPVpo6azGFbh89nxBxb8Ns8b0zF786Rw7jqgHuSirCwDK7HKnbLLvGikhx4tGGzYUG7GasyPkJh2D18ZDV44Ojr3isXLIAihrMwOsDL9IlhJ0iEj46dd+pLlM41glKWtFcP68dkx0o1GYp+uMVfH9c/FpmvUEAe6njOwcg0kZ8QaYchujJjR0hx+6uD3G5uwaqfnE4z1SGBUw9AY+kcxh+XGQV8XXYNDHx+JmxbBquNNLdDksMVxQdFXQ26DMbV6w0dpyFWJbhjZMGrMzRX+48wuEmHFsHVujlFsJYcax7A2daRZD2EN8iNzykA3fJ+fzvD7ejZWXnx+FGoyESaT8I9CDmsNgq+BgsFwZJFDFcE6xFsOQVMhOHuoIY/ky05Pz/moj5+OQ13dIF3R54v65wIZ0HKOzxohrNhqq5cRBNphNq/PmKAtF0QtEgT4Fucmh1Fq3slRlp7npw/mNDiZ6DjbBAEtDF2oQbaCxE6Uo0FA5MxkUyR9vjzO0ln+YNHyyh4P85osIchGWHQ5cj2e7i1HmqyG3rbiqZNgX2RCRc57Ms/LBduBt9mgbtdk9YMrv6ejOECOhuPCCqs3aHf7sUEK/u2nTKhI+Q6rBVkZPql5mYBLwpTQRLaqZDcFJZKrBEtAryvT9etaPc121dBhc2JVcyQTFM6WmYBIDeyi06KR3JDRR0IE6wz5tb/eEMnP6puookiQ67BdYgA7ACEda7Q7wEGzy/XIDh44DW7Uk6J5K7LNWBucUlqbXDXQyXxz4yrNwOpaMEbHH9DuwDg/h49gRVf/oNGYkVhgwIxDT9thd4AfcUyNZ+Q1Z7gJm6rNDru5t8brmNUUnUvcFGHpa1NUapcEHsPEp8fgmrpJTVDRUxe/ZdKLtIF8SjBH0dbdOM2HShx2c+MqeFbT8vDhvRax2M2PyEKDnCuJjFljUxv0spW6Ov0CLvkopoM/yhu1Iru281w10GVr8/CmiFkpBB35u7XtsF1tHB1511AHoJhQhN3jUKbiWJH4XshVAz2pZOY5Pj3AO1FXjWRVBXSxMVbxOxz2FuJXhhX1ItoBKKrLzxsN224csRaLiRr0RtMeDRHSPK+piulkviFWsUV7ugUkx1IPBaajUZAOac+ys6oMh91kWX6sSlMcKyMg0dPXKuWqgcOeZjpslVgjVr99UhJqjsPuCOvS8rKuSjTJdthKsYaqXRdrqoo77E6xCl6BrCrDYVM6aVh3gfXzFq6a47C7xNqebwsVa57auFaP9eN1fbEt1uPjT+n27Q4r655P8uFla5LqsFVjZZ8Vz6pSVf+c1urvDKtxK1clXI/mSYYVY/14fTuoSIs0h90RVs0t2gHY7LDzeKyqFOtN6awqVfXPiVHO3WAt1wHYpLjDVom1XAdggxZP4hh3gbW2VVaVrsn5fC1WVYdV2o2rUtU/r5+y7bBKkQ8R7Oe3aqoSWnPYXWKtRa3ePKxaXmdro5zbYY1I3aGrBjqfR2LVFmV+BfSx4FhVCa1NIW43EqPVavRSZU8vduuqVKeRU79N1We6lFqNnq+bJ7fMqtJ1Zq8yxDJWy5SlQstaeDKsWgVV7LDBqTesft+K9WyFckU/WnDtm6TCha3EVamWMzIy15/p8fCVaTWdDRCGYEtSC7qMeLsOwEbRAW4Xmq7bjE3ttqCUAweTLBx4kiROmwzzthqoWHRGRoRBx7VoadVSbUibbOYUxqblGh6d2vRA47OplOKdujF2WDpvhogszTCRt/WKNwimysh0Mt4gdcukIvRDdVgX9WfLeTMXlsG2g4gO3RT7Ooj1mMaAJp2Z4SUhBev5PPqQoxPa3J1ktHpfMJZP/FLjgutYxmbYxX8OIiI/1+nFF9ZySCwjJGjUaViofyoUHYLMLGPjj7jagx4yuOxruOBQTavpa1vo+1AnZqfL+gsmieIUiPu9gCLuegFkxOs5pHfRBCY20cqbVk9htMIhQHMckQnOSLReOYHiDAipZ1AolQXSjahD+sDXh9DvlkLxQGKUlAEPYcYuZyhZWHlLtVh5tteNGaL1ypS7OnIzjBd8UL+xEeuncljT04kPYTBfiffThyQtkVn+zD2cVGbttNi6BdZJtreOA29dnmmpDFbTZYbLMGwFLiTKDF8xVie4MJZJFttLxaqCZcEwnCLl/KCsRUpBdwonWO8LYn2ON55nYGXDy0kKi6lKYdVAt0aDcM9OWJQpMjcpWM/qSEWDwDXe+DITazfIVCCcLM/AyhpGG+xwcIk2z4LfTIkBCCvVqBjWQOlYJ4xNk45VJlAGq9A22n0z3D5onps9nrlKwRqoGNZA6Vivwlpad5lRZWAl6FffxwO/y8GITSN3ChdYRb11jjd+kY518qLNNMFTVW6Vt9ZSk79s9VfFviJMG10ANcVZEdYnl2dnl9dFvRVv/CQdKx7N4sBUVXPVBrGQWb0TbcjkRr/pSa/SWJSNrZPM2Dp5MeRxQRPyfCPdjAKKbq6ZA8dl06gGsXVROLbiWZr02Lp4gmumXOzMrXQzNlmLt+NepsbWcljxQyrWyfsxjVDabn8nq/5vJtYdNFmLZ8HlpGxTgFEjzddwWB3WyfsRieW7rGrRyDdu/POryrAuroOfcW7nCnQYm/edyrC+CqpNKhjG1v+Z6B4tuwOFelmZ3QFENTB3u98eB7MDGiS4npxHH/J0vvawRjXo+FUxOzBL+uvl2kOOLuvpG199v/wp9+0mXVRwKhnDerls+6vAqsAPlYwMfg/L0ZRbzmWJSX/dgYarVrSSuaxaJVy/ifTqbztF6MJg51T7kZHKaqYIjQq4fgORSvFbz7w2YPBFDMt6JfY8Nb89OvfpY2Iq/GQc/WlPRTOvHryLc11rgC4Tbwd6RyNqPTEU/hqiPxC4/YS2nvDX5VjrBW7oRy/i4ff84uRo8upl2jlAVH2IjDVVNqHdhXeX66VXIdbLy/pi8c3rBNDLt/XF8fUPtLWrx5OrN9CPJlW3xyrMoH+yRi7AejJ46TjIWeNUXw1e+ucn/kkq1vMRrP2cubI6AQt+WG/KA6zfvHntX9aTzno9ez06O+4F+8SwfvUG/LVe9ZZYowX/2ijGNcD64tVk4jxPjPxf+CitfXURJlVrWCfnUxivpdI7xRrtmQsDxDXqrxTr5fR48f03l2/jRYT1aX3x5N1lSHMd61fvILaay3ZY16drVUBck1jPEetZcr77Yj6ZzF8uf6cZxTq5mELs111b9lcKWK301v2VYq0j1H+/TlZm1q+PF2fvVn9GsdZ/AIgVBuzEahFgFuEaxtbJe+jHoeKXJ3NYlRdHsE6eQ/ysVykZYBThGgSBxadRahd2sTibrmq2oljrIyiwUMU28gDGK64BVuyPL98nuwsnfSfSrVphJVR3eM3nygCYrgiGWFEYfZOC9avX76IoV88vp1DZckldAH8ZXwOsr56Tqz1BdTyfRF5cYkU+fNfreCFvmC4zJYr1+vvFot5LwfrmerFYxYYl1sVbusDK7aWpJEbV1qo0dMx1Hevcf346TaSlk7k/n89XPnq6fD1Y3yQi1iAxStmFCytt8llaOxpgTeyviyjWS/h09ub7JNWz7549u04GgQWeV4jNCAptMigoGOUCbPB7dG4cNRClWUuuYWw9ffUqpZjw+QukBNbJC7w2RuxIQSGIDTtoAUQatb31z8JL5JwtokHg8u+v08peL6+x4lgXT9D+8TVXg9Uh1JIBzexRrP21hhWlWTA9X8N6NEkdh5lMkkGAUNXjR1J3ipWkV631z+L7S65hYebiOP0XGovoyxTr4hnaO7HoUC3EWq5ssJOKFadZMMX+OilT7zqhGdh7tLOTOFL1WHGaRbhefah9SE4dZunDzc3NhytCNbme226x4jQL4JxaXRDshGzMT17hs55kdwdYcZoF8Db4oxjYq+gXTk7+bYs1mM8dxL0fp1k1Uu+oyxuq3lZiGbWJXLyjDNBZT5lSVcOp451gzfgs9MaQZzzktQOjENcrRsMhuaEwZCI3oVp4pJJYp7aI1Ix7Kx7NqjEDcA2xCapQxFcNcETDBV3rpdmHJ9zxkbq7wUo+q5H8LA9dExZ0DcOCVrKOKCnk4L5ttEY+y/TTugE16OIjuaWDALEsEQTQ1WygE0gaXMcvEAcYnrZSKoh2ajdFpRVKOwoCZKAlEQTwYdCr5PgcCPlFmh+YMcmBtKyl3Gr0w+QdxVYsPlioSm4xykmOcNEKjUxihgF3EVuJgrVytJbC1/MkhOslGhk91h03WVjyqp8kQ47EcGXDTN0VVn41HcGO8swmQWOTtsRq0vLmoKR3XZEcmM2zrx2tsk5V0B1I97CSSu8OUCmr7p3Qz8Xq5tTYb9kd0GTysVLaWJMcTO4JMi/l2WcsvVXLOP2sSjuvu7gpj0I/K+h5xxR6qywI41ysrcBbtYx6NYHemoVVd1g5EqxA6OGj58gNYyvfy1/dqloNaFfEAFnJsxrkMLbe5XrUXUKKBYtp5tnnIy8hoxReanZ1l7LpBesM8p0BusyYLERt3OVwmzAAE+V0PVayuBxZKgp4Q9vgdjOwditZ0DDsPgq/nTyrOQ5FurFnmPGBq2olmGPodYvWy6k66uNUM7ReTl4fplxmcW9MEjeCwV2v9M8LZRruUhtXqJJW7+GuFKUi5b7D6pbagzOUCuX3IQIQlTJE2cNt2A5YK9EBayU6YK1EB6yV6IC1Eh2wVqID1kp0wFqJCmL9C9HFX5aq1qo8FcMq/Jnq3/6cpkoNLHgm//NP6/qPSo3KVTGr//3RBj2u2MRCumdYi+kBYtW0+3+30s1YWbaaReaQ2o3g7sNtOq1lZIVajPWnvz39E3nAWCVpf1hlU7fIXZFkjxiheumAKNbHX/7xy48/42dfkv8fff0teVmSqhrZ4sDh6N2Huz3ygp4sWaPCWP8KP2Gsf4On+8XagRm++7ARueNKOiCC9dsR/PHHDH5ET+F/CE/4kjxoVWE1yQyPNu7xTHdMXrHi9Z+h7hFWETrIOVl8J6AAq7sJ63e//4Y9Fr5+9Gj6NfHWirEqwU3KatB6SFiD26+x0Ainqzdh/RrIJf/ox2mItWpvNcJfqvSbTNevIWnxxbaWolj/+vSnn57+136xhtUNDOfjO1hKyOqscjqM9R+/0xbqZ/j50ejH375FqhjrsgAFGWgGM8BZ0+kUK9V/7xWrEc6oo4gazmiPsrF+9wfFimA+/jXYvFqsYojVGiNvlZGkPG/9CWnP3rq8w7c5xd6KrK5t8tZff1liRd6KnfXnirGG97nDd2V8OLFVC2uwmrMisfWPaRgEvr2jJosZ03Sqhc7/w8HK6LRaTUUxtkAmEPjmo99/f/T4bposdD01JYbHdx8OseoPAKsGMxWXDA0K5a2Pf4GvHz/69h+oxborb2WMES1UelBYmdoMW41vXF6kO/DoR7z1r7iDdVdY0aUkGrQSMWehLTIm8JSOBzzdd+eVkUWD2CvQ5WGFjNrQcEzg56DX+tujyEOlWIsqMdSyV6wFtXmo5V5i1Q5YdyCBFb5Y00PwVjwxkK37gJXBdeLruv9YmaTRa7oXWIWYKhsE3qW0DbofWB+k+E3at3EHHXTQQQcddMcyyO+vvOLr1rf6LmNb96b0ak0N8sMrT2EYceYy4h6t9IJZh8K1XiYe4b4Hv3BLER9OuGjoazWYTnwBqTtUC2Zq23BiS61syN8EjUVoO9kb7E/8CDy1LeIFZLGVnbTV2O4oM23hsV9Gwe4qDQHGeLIN34OBE/g+dJk2gOzjmRgdPBmaLqgu8lQTGk262JnRA+ijfVg9HKVFj/tijrDiiw7/7tJG1nWgM6RWij61UgitxOvVVHrBUazMEFzehyE6rIRXcNNH0Mcr2KgOupAsbAGARhZuUDvILhNdaH28NB9ef2aAF5KxwPJ6aNsGTLm9caVYFWwzvidgJ2GlDlYLW9lBVo4q5RpgRehEPNNiglkjq/f4ZL0AMp1twBj9G2DMNj7RGOsQP+kxY3ydddGOM/SW1jIYvK+E3tiL+GDpCw5/LeytfVJGxDi4jgBb2SNWigxep0lLWQJrd1p6a6sLvuPMQLfJ8nD4TjH8AMgURg8UF1mmAr6ZIcXq4ts1AfZhXAIzQF6KLjMXkx86TtrqUnchhLXvOD0YKwFWD4e3nkS+Bbaeo1YqMHWwlRUuikqxaugYXXAaXKPhrbAqY7pQVAPsPvJCFZ/9DKyMqPt4/SyYoiSn0Sh3n6FdCWHFAXQM4gorC74WYuUZsYmsbPIwQlZ2q7QSY2UVCxGzcRCQWyoKoQq2zUAnd0wyBBWGOBhEseo4NRsvg4DCmWShL5TioKa2dbfrjS4VNFlDZBTF2sRWDlAQ8EhiqDW6ZNVXBnPmbbvCUcAWwHQKuIYR+abewE8sdDLH4CBMI8khDadP1uOlQcCkTVaTw5EWkbRQC6eis2B1ULOFHHvc7d/tCggr8VOCtUmwkiYLW9laWsn3iJVNZL/fcJJLTe5Q9rjfD24cLDenMEOOxnd98DlWcMYeY4zHMslH8Ps+NsTzO4w7Npvgk9SlP50OUf5V03vQs1AbgPbtNfY0bMk7JD9sjBsopXKRpe4QfJyViANkZTu0kkW+gazk7mzIOlxsRyDTJwEcnqHxIb5tMMMSLiukBFMurFRhA1taSSupdcL+rWStXsmltg4qIKU3it+v9aDbi9/qDnIHHVRcrKwIqiYJrLq2aLukBstr0v/3k7c/YLW8lmZ7omiImtfqiKbREm3bVVqGaKqi3XJdQ/QMRjRa9n56mg9UhmnInm1LhqeIjOl2PdVsuapsG7brubbZcW1bNDTDMLySC+z/PxdPKg3C9JMPbzUj4BeDN3gcCQ41Bwcd9K+o/wOmWnbiUfeA3gAAAABJRU5ErkJggg=="/>
          <p:cNvSpPr>
            <a:spLocks noChangeAspect="1" noChangeArrowheads="1"/>
          </p:cNvSpPr>
          <p:nvPr/>
        </p:nvSpPr>
        <p:spPr bwMode="auto">
          <a:xfrm>
            <a:off x="8245475" y="-1608138"/>
            <a:ext cx="781050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53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Biology of the Nucleic Acid</a:t>
            </a:r>
            <a:endParaRPr lang="ar-SA" dirty="0"/>
          </a:p>
        </p:txBody>
      </p:sp>
      <p:pic>
        <p:nvPicPr>
          <p:cNvPr id="2050" name="Picture 2" descr="https://upload.wikimedia.org/wikipedia/commons/thumb/e/e2/Eukaryote_DNA-en.svg/2000px-Eukaryote_DNA-e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49" y="2940487"/>
            <a:ext cx="63531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7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DNA </a:t>
            </a:r>
            <a:r>
              <a:rPr lang="en-US" dirty="0" err="1" smtClean="0"/>
              <a:t>vs</a:t>
            </a:r>
            <a:r>
              <a:rPr lang="en-US" dirty="0" smtClean="0"/>
              <a:t> RNA Structure:</a:t>
            </a:r>
            <a:endParaRPr lang="ar-SA" dirty="0"/>
          </a:p>
        </p:txBody>
      </p:sp>
      <p:pic>
        <p:nvPicPr>
          <p:cNvPr id="3074" name="Picture 2" descr="http://www.livescience.com/images/i/000/053/587/i02/dna-rna-structure.jpg?1370549225?interpolation=lanczos-none&amp;downsize=640: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59"/>
            <a:ext cx="7992888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06" y="5572124"/>
            <a:ext cx="7416824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28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45024"/>
            <a:ext cx="6400800" cy="16002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 err="1" smtClean="0"/>
              <a:t>Nucleobases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Nucleosides.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Nucleotides and </a:t>
            </a:r>
            <a:r>
              <a:rPr lang="en-US" dirty="0" err="1"/>
              <a:t>deoxynucleotides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Nucleic Acid Components:</a:t>
            </a:r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8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4813" y="3689035"/>
            <a:ext cx="6400800" cy="1600200"/>
          </a:xfrm>
        </p:spPr>
        <p:txBody>
          <a:bodyPr/>
          <a:lstStyle/>
          <a:p>
            <a:pPr algn="l" rtl="0"/>
            <a:r>
              <a:rPr lang="en-US" dirty="0" err="1"/>
              <a:t>Nucleobases</a:t>
            </a:r>
            <a:r>
              <a:rPr lang="en-US" dirty="0"/>
              <a:t> are heterocyclic aromatic organic compounds containing nitrogen atoms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Nucleobases</a:t>
            </a:r>
            <a:r>
              <a:rPr lang="en-US" dirty="0" smtClean="0"/>
              <a:t>:</a:t>
            </a:r>
            <a:endParaRPr lang="ar-SA" dirty="0"/>
          </a:p>
        </p:txBody>
      </p:sp>
      <p:pic>
        <p:nvPicPr>
          <p:cNvPr id="1029" name="Picture 5" descr="http://biology-forums.com/gallery/42511_23_09_12_8_36_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3460651" cy="247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8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07504" y="3789040"/>
            <a:ext cx="9036496" cy="1600200"/>
          </a:xfrm>
        </p:spPr>
        <p:txBody>
          <a:bodyPr>
            <a:norm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Nucleosides are </a:t>
            </a:r>
            <a:r>
              <a:rPr lang="en-US" dirty="0" err="1"/>
              <a:t>glycosylamines</a:t>
            </a:r>
            <a:r>
              <a:rPr lang="en-US" dirty="0"/>
              <a:t> </a:t>
            </a:r>
            <a:r>
              <a:rPr lang="en-US" dirty="0" smtClean="0"/>
              <a:t> made </a:t>
            </a:r>
            <a:r>
              <a:rPr lang="en-US" dirty="0"/>
              <a:t>by attaching a </a:t>
            </a:r>
            <a:r>
              <a:rPr lang="en-US" dirty="0" err="1"/>
              <a:t>nucleobase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to a ribose or </a:t>
            </a:r>
            <a:r>
              <a:rPr lang="en-US" dirty="0" err="1"/>
              <a:t>deoxyribose</a:t>
            </a:r>
            <a:r>
              <a:rPr lang="en-US" dirty="0"/>
              <a:t> (sugar) ring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In short, a nucleoside is a base linked to sugar.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Nucleosides: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83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7848872" cy="1600200"/>
          </a:xfrm>
        </p:spPr>
        <p:txBody>
          <a:bodyPr/>
          <a:lstStyle/>
          <a:p>
            <a:pPr algn="l" rtl="0"/>
            <a:r>
              <a:rPr lang="en-US" dirty="0"/>
              <a:t>nucleotide consists of a nucleoside and one phosphate group.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Nucleotides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690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8208912" cy="1600200"/>
          </a:xfrm>
        </p:spPr>
        <p:txBody>
          <a:bodyPr/>
          <a:lstStyle/>
          <a:p>
            <a:pPr algn="l" rtl="0"/>
            <a:r>
              <a:rPr lang="en-US" dirty="0"/>
              <a:t>Molecular biology is the study of biology at a molecular </a:t>
            </a:r>
            <a:r>
              <a:rPr lang="en-US" dirty="0" smtClean="0"/>
              <a:t>level.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Molecular </a:t>
            </a:r>
            <a:r>
              <a:rPr lang="en-US" dirty="0" smtClean="0"/>
              <a:t>Biology: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434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45024"/>
            <a:ext cx="9073008" cy="1600200"/>
          </a:xfrm>
        </p:spPr>
        <p:txBody>
          <a:bodyPr/>
          <a:lstStyle/>
          <a:p>
            <a:pPr algn="l" rtl="0"/>
            <a:r>
              <a:rPr lang="en-US" dirty="0"/>
              <a:t>Genetics is the study of the effect of genetic differences on organisms.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Genetics: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00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717032"/>
            <a:ext cx="8064896" cy="1600200"/>
          </a:xfrm>
        </p:spPr>
        <p:txBody>
          <a:bodyPr/>
          <a:lstStyle/>
          <a:p>
            <a:pPr algn="l" rtl="0"/>
            <a:r>
              <a:rPr lang="en-US" dirty="0"/>
              <a:t>A </a:t>
            </a:r>
            <a:r>
              <a:rPr lang="en-US" dirty="0" smtClean="0"/>
              <a:t>change </a:t>
            </a:r>
            <a:r>
              <a:rPr lang="en-US" dirty="0"/>
              <a:t>in the nucleotide sequence in a gene or a chromosome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ar-SA" dirty="0" smtClean="0"/>
              <a:t> </a:t>
            </a:r>
            <a:r>
              <a:rPr lang="en-US" dirty="0" smtClean="0"/>
              <a:t>Mutations: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895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356992"/>
            <a:ext cx="6400800" cy="3108920"/>
          </a:xfrm>
        </p:spPr>
        <p:txBody>
          <a:bodyPr>
            <a:noAutofit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Thomas, P.S. (1980). "Hybridization of denatured RNA and small DNA fragments transferred to nitrocellulose" . PNAS 77 (9): 5201–5.doi:10.1073/pnas.77.9.5201. ISSN 1091-6490.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 Griffiths, Anthony J. F.; Miller, Jeffrey H.; Suzuki, David T. et al., </a:t>
            </a:r>
            <a:r>
              <a:rPr lang="en-US" sz="1200" dirty="0" err="1"/>
              <a:t>eds</a:t>
            </a:r>
            <a:r>
              <a:rPr lang="en-US" sz="1200" dirty="0"/>
              <a:t> (2000). "Spontaneous mutations". An Introduction to Genetic Analysis (7th ed.). New York: W. H. Freeman. ISBN 0-7167-3520-2.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 </a:t>
            </a:r>
            <a:r>
              <a:rPr lang="en-US" sz="1200" dirty="0" err="1"/>
              <a:t>Freisinger</a:t>
            </a:r>
            <a:r>
              <a:rPr lang="en-US" sz="1200" dirty="0"/>
              <a:t>, E; </a:t>
            </a:r>
            <a:r>
              <a:rPr lang="en-US" sz="1200" dirty="0" err="1"/>
              <a:t>Grollman</a:t>
            </a:r>
            <a:r>
              <a:rPr lang="en-US" sz="1200" dirty="0"/>
              <a:t>; Miller; </a:t>
            </a:r>
            <a:r>
              <a:rPr lang="en-US" sz="1200" dirty="0" err="1"/>
              <a:t>Kisker</a:t>
            </a:r>
            <a:r>
              <a:rPr lang="en-US" sz="1200" dirty="0"/>
              <a:t> (2004). "Lesion (in) tolerance reveals insights into DNA replication fidelity.". The EMBO journal 23 (7): 1494–505.doi:10.1038/sj.emboj.7600158. PMID 15057282.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 Griffiths, Anthony J. F.; Miller, Jeffrey H.; Suzuki, David T. et al., </a:t>
            </a:r>
            <a:r>
              <a:rPr lang="en-US" sz="1200" dirty="0" err="1"/>
              <a:t>eds</a:t>
            </a:r>
            <a:r>
              <a:rPr lang="en-US" sz="1200" dirty="0"/>
              <a:t> (2000). "Induced mutations". An Introduction to Genetic Analysis (7th ed.). New York: W. H. Freeman. ISBN 0-7167-3520-2</a:t>
            </a:r>
            <a:r>
              <a:rPr lang="en-US" sz="1200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Boundless. “The Structure and Sequence of DNA.” Boundless Biology. Boundless, 26 May. 2016. Retrieved 24 Aug. 2016 from </a:t>
            </a:r>
            <a:r>
              <a:rPr lang="en-US" sz="1200" dirty="0">
                <a:hlinkClick r:id="rId2"/>
              </a:rPr>
              <a:t>https://www.boundless.com/biology/textbooks/boundless-biology-textbook/dna-structure-and-function-14/dna-structure-and-sequencing-100/the-structure-and-sequence-of-dna-433-11661</a:t>
            </a:r>
            <a:r>
              <a:rPr lang="en-US" sz="1200" dirty="0" smtClean="0">
                <a:hlinkClick r:id="rId2"/>
              </a:rPr>
              <a:t>/</a:t>
            </a:r>
            <a:endParaRPr lang="en-US" sz="1200" dirty="0" smtClean="0"/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1200" dirty="0"/>
              <a:t>Webmaster, D.C. (2012) Mr. Cox’s Website. </a:t>
            </a:r>
            <a:r>
              <a:rPr lang="en-US" sz="1200"/>
              <a:t>Available at: http://coxclasses.com/biology/bioch13/bioch13.html (Accessed: 24 August 2016).</a:t>
            </a:r>
            <a:endParaRPr lang="en-US" sz="1200" dirty="0"/>
          </a:p>
          <a:p>
            <a:pPr marL="457200" indent="-457200" algn="l" rtl="0">
              <a:buFont typeface="Wingdings" pitchFamily="2" charset="2"/>
              <a:buChar char="q"/>
            </a:pPr>
            <a:endParaRPr lang="en-US" sz="1200" dirty="0" smtClean="0"/>
          </a:p>
          <a:p>
            <a:pPr marL="457200" indent="-457200" algn="l" rtl="0">
              <a:buFont typeface="Wingdings" pitchFamily="2" charset="2"/>
              <a:buChar char="q"/>
            </a:pPr>
            <a:endParaRPr lang="ar-SA" sz="1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References: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181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0" y="3645024"/>
            <a:ext cx="6400800" cy="1600200"/>
          </a:xfrm>
        </p:spPr>
        <p:txBody>
          <a:bodyPr/>
          <a:lstStyle/>
          <a:p>
            <a:pPr algn="l" rtl="0"/>
            <a:r>
              <a:rPr lang="en-US" dirty="0"/>
              <a:t>Nucleic Acid is a macromolecule composed of chains of monomeric nucleotides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 Nucleic Acid Definition:</a:t>
            </a:r>
            <a:endParaRPr lang="ar-SA" dirty="0"/>
          </a:p>
        </p:txBody>
      </p:sp>
      <p:sp>
        <p:nvSpPr>
          <p:cNvPr id="4" name="AutoShape 2" descr="data:image/jpeg;base64,/9j/4AAQSkZJRgABAQAAAQABAAD/2wCEAAkGBxIQEhIREhEWFRUVFhgTFxUVGBsgHxoYFxceGBgYFxgfHikgGB0lIB0bIjIiJSorLi4uGB8zODMtNyguMCsBCgoKDg0OGxAQGzgiICYvLS8tLzUyLS0zLS0tLS4tLS8rKy0tLS0tLS0tLS0tLS0tLS0vLS0tLS0tLS0tLS0tLf/AABEIALQBGAMBEQACEQEDEQH/xAAcAAEAAQUBAQAAAAAAAAAAAAAABQECAwQGBwj/xABCEAACAQIEBQEEBwcBBgcAAAABAgMAEQQSITEFBhMiUUEyYXGBBxQjQpGSsRUzUlNyodFiFmOCweHwJDVEVIOi0//EABoBAQADAQEBAAAAAAAAAAAAAAABAgQDBQb/xAA7EQACAQIDAwgIBgICAwAAAAAAAQIDEQQSIRMxUQUiQWFxgZHRFDJSobHB4fAVIzRTcpJi8TNCBoKi/9oADAMBAAIRAxEAPwD3GgFAKAUAoBQCgMLYlAxUuuYDMVzC4HkjxQFfrCfxr6eo+97P4+nmgMtAKAUAoBQCgFAKAUAoBQCgFAKAUAoBQCgFAKAUAoBQFKEigFAVoQKAUAoDHPOkYu7Ko2uxA18a0JSb0Rg/acH86P8AOv8Amly2znwNlHDAEEEHUEbH4GhRqxyPH+UHxU0r54lVyrhshMilYTFlDX0U3191x66ARC/Rm+RoPrhEJ6ZAC3ZejCUjUMd1V2Z1vqMqeKA7/ALIscaysGkCqHZRYMwGpA9ATragNigFAKAUAoBQCgFAKAUAoBQCgFAKAUAoBQCgFAKAUBShIoBQFaECgFAKA1OKcNixUTQzxiSNxYq39iPBG4I1FQ1ctGcoO8XZnj3H/oyxGCkM+DVcTEDmEcihmX3Mh0lHw191RCMYyu1dHswx+2pbKUskuP3uI7A8zY1R04zFEAfYERUA+t1BFj8q0ekUPYfiWXIFerz9snfpsS+HxXEJwyNj4oswKhhFIbXFrgiTtPvtT0ig9Mtu8y1+Ra9JXTzHWco8v4+CRGfHwyQAszJHG1yCNFBLkKL2O361XPDJa2p5koSjK0tCQ5j5axOJZjHi1jUsG6ZjJBsuWzkOCRfu0tqBWZ03mvc4unLM2mXLwDGgAfXxoLfuR/za9c3Rl7RzdGr7fuIHmyaTBIOpjepI3sQpHYt5LHN2p5Y/K5qHSa3yN3J/JlfEVlzuanrodpy1Kz4PCu7FmaCJmY7kmMEk+8mtK3EVLZ3biySqSgoBQCgFAKAUAoBQCgFAKAUAoBQCgFAKAUBShIoBQFaECgFAKAUAoCK4vy7hsVrLEC3o40Yf8Q1PwOlQ4pmrD42vh3+XK3V0eBy3EOS54gWwrJIRsk1x8iy/rpSnCCleW49GryvKtTcfVlxW7zIXFYPjZXJGuFw7XBziSYNob2GhFjoD7rj1rvN0P+tzzZQrT9aeYmIcbxNFJxBwqg6dsk3zsTrf3AVnryi7bPvMzwuKlK1OzIL/AGjxeGiWJ5suZiomZpXYkn0znSwtuPlXG83I9GjgNnJPFPsUdb9rNHh/LkuOxkgWR3jcATzOxJAstwNLBjZrAXtmBsANbrnHqYirLB3adk1aMV0df30ntEUYVQqiwAAAHoBoBXU+aL6AUAoBQCgFAKAUAoBQCgFAKAUAoBQCgFAKApQkUAoCtCBQCgFAKAUAoDWxmOjhF5GA8D1PwG5pcvCnKbtFHO8b5gmEMksUYCqpZc2rP7lUXA+Jv8KrmNccNGKvfM+C8zkOMYtMRD0nW88lgVBz2Ie4W6kXvYaKQNd653Vz1I4WpKl+Y1TiYcXwTECOL6wwRUUIiqULk5ba5dEJA9L/ACo1I0YfE4bMoU3drpfyJ7k7mVIMuFlAWO+WN9rMfuv5v/Edb7+atB2VmZ+UeTlUvWou73tb9OKPQhXQ+dFAKAxYrEJErO7BVUXJP/f9qArhp1kVXU3VhcXBH4g6g+40BkoC1HDAEG4NAXUBaHFyPUWP47fpU20uVU05OPSvn/ouqCwoBQCgFAKAUAoBQCgFAUoSKAUBWhAoBQCgFAYcTiUjGZ2CjbXz4Hk+4ULQhKbtFXInivEZejJJFaOyMVLjViFJUBfS5tvrrsKq2aIUUnb1nwXzf32nHR498Rh3gMHXnlVldo1JGVts2csAbaG5K/Cq39k9FYOezviZKEeH0JDhfJWIaJI8RiCiqLBI7FtST3MRb18H40cL7yv4hSw8cmHjd+0/IzTfR1GwCjFTAAk+xCb5lym4aMgmx3qFSt0njVZ1q0nKrNy+XZaxg4j9GgncSNxHF3BJH7s5bsrnLdNO5VP/AAitCm1FRXQUjBRVt5rcw8sTYWEzDHSzKhvJ1umDlOlwwUXt4Py2sb1cTNwyqyNHJXJmBljXUrQzSkrdLXevLvOv5diWXC4aR1BZ4YnYn1LICSfnVFVm1vMVXAYbO7U1vZIfUo/4BU7WfEp6BhvYQ+pR/wAAptZ8R6BhvYRqcX4WZYgkTBCHWQXBK3U31Csre8EEEEA+lUbbd2d6dKFOOWCsiLPLMo+rBcW1ozmkzdRi/wBuk9kZpCVF1KWbP2tb01g6GnguTJky58azlZOpfK4ub4c5m+0PcegxNtM076D1A2/9lpcyOMY4ZY1izAG+kc6FhdrXJmRtQdYV30sBK8vcNbDQiJmDG5YlQwGpvoGdiPkbe6gNxP3j/wBKfq1XfqLtfyMsP1M/4x+MjPVDUKAUAoBQCgFAKAUAoBQFKEigFAVoQKAUAoCH5j4+mDQXsZGvkS9r23Yn0UVDlY2YPBzxEnbct7PN8PxqXiiOvRdpJUZADfRXUaqO3Indb0Jse46Gubvc9eOHprD5pflx697+bJyPkTGNBHEcZGpQEBTEWVQSTZVDqBa9vXbc711go3vPX3Hn+nqjDJh1b/J733F0fJHEVGVeJQAeBgl//TU+81pVakt0PeebUnUqSzTldmDD/R7jklaYcShzsCGP1RbkEgi56lza1gNhc1Xawu3lKNO2jJPG8nYqWSKVsZETH7ObCg21BzJ39jG1iw9DasWzlqrnJU6lms3uIvmUvgUZpserMoL9OOEliAL3t1QEGm5sK6KUowUbJ24oyR5BxFeUq21kl06tJW4a+5HLYnE4jGRRJaKRpJPsYXQuM/clzdrD1OcaWBOo1qVWktMq8D36f/j+Ghh9rGvU01bzNXfUvqexYLhQjjSMSOAiqllYgdotoPQe6u216l4HhvAJu+0n/Zmb6j/vJPzmm26l4Efh6/cn/Zj6j/vJPzmm26l4D8OX7k/7M0+NK6Q2QykF1EhTMZBGT35LdxNtO3UAkjUCqSlmdzXRpbKOW7fa7vxNWDFTK8eHijKo0RkDSlmdAtwVe7lixZoytzt1AbFRep1NbhmOx6rgElizM+HVsQxQg9Tp3YEqcsZVraWOYscoFjQFmC4rj5EznDhWbpL3RyAANPkkOQuCcqd1yFJ9QNqA2+DcTxksyLNAIkMKOwyPfOyKWtJfILMWXIRm7b7GgJtP3j/0p+rVd+ou1/Iyw/Uz/jH4yM9UNQoBQCgFAKAUAoBQCgFAUoSKAUBWhAoBQCgPJOZuB4viXFp1iYCOGNEYuWCi65goAB7iWv8AAfCqWTlqe3h8Q8HRhUTve/N49ZM8N5a4ph1yRSYNRubda5/qI3rVGVFL1WeTisTWxM89SXZ1DiPL/G5VyrjMPGbg5kae/ab23tY+vuvUTnTa5qscEnxJHB8M4qoYPPhiD6Az6f8AEST+Fca9pW2atxOclUvzWjRjjx2GQQnExSOLkjPO7ak2uSe0bDUjas041L6SOscLiajvGyXF3NSHjTyNIjYpkaLR1QuANStrknNqDtbzUqMlq2elgcJBTs7zkvDw8yC4RgMRiJMTHComSRz3uSVQEtmzswsLggZRmOnr6X37j1XKOGT9JlfhFfeiPSeXeWY8L9ox6k5FmlI87qg+6P7mwudrXUbHjYzHTxLs9IrcieqxiFAKAUBbkF81he1r+thsL/M/jQF1AKAUBgT94/8ASn6tV36i7X8jLD9TP+MfjIz1Q1CgFAKAUAoBQCgFAKAUBShIoBQFaECgFAKA8a5n5kk4VxXGXz2xAikWx7SojC7XtcMGF/8AFcKqm2srsdpYfEYiMdk1ppqTPLnFMbjnkxOGxEDAxovReaX7NwTmZoraEjKLjTtJG5vMM+l9TLVoYqlpNIqI+OriGZ5MMUZVTpRyTNkIN847Rqbm4LDTL4rXmpKT4HenQnNau3X97yRPGDHM0GIllBVAzMpOTUBspYsSDY7fGuM5XNuHpKUslKOZ8X5ETwIYyQzLApdHkLJI5OVVJP3iB7hZQdvXeudr7kblThh3fEzu+C1f0Oj4byTGDnxL9ViSxUaJmOpJG7fPQ+KsoIzVeVJWy0FkXv8AE6mGFUUKihVGgCiwHwAq55cm5O7MlCBQCgFAKAUAoBQCgMCH7R/6U/Vqu/UXa/kZYfqZ/wAY/GRmvVDTdC9CTTh4pE88mGVvtYlV3Wx0D3tY7HbW22Zb7igM2ExSSosiG6sLqfI3B/DWgLTjUzIl7l1ZwRtlSwYk+LsB86AzCZdDmFm21Gvw80Bgg4jFIXEbhyjBGCm9iwBH9iD+PigKnHJn6eYXys5IIsoUgHMfQ6/2PigLsVi0jjaVj2gZrjW/iwG5PoBvegMWC4ikqltUyt02VxYq1gcpHmxB03uKA2TIBe5Gmp12Hv8AFABINNRrtrv8PNAX0BQ0BWgFAKAUByP0jct4XG4ctO/SaIExzWuVJ+7lGrhjbtGvjWokro1YOdRVUqau30Hl3COGfs8xS5TLMWIyq5TIAjN7XoTbLr5rjo3qfQYl1MqhCOa5PcZ4wpxUUsD9PpqUAtdmHeCd7LfPfa/aNaZrKyK0eSJSmp1Hfq6PE63lvAYGYh2k68x1Im019yHQ/wD2q8VHeYcbWxdO8FHJH/HzOzUWFgLAV0PFK0AoBQCgFAKAUAoBQCgFAaphVpGzKD2ruPe1dczUFZ9L+RgdCnUxM88U+bHer9Mi/wCqR/y1/KKrtJ8Tr6Fh/wBteCL44VX2VA+AqHJy3s606FOn6kUuxWILGcus650lCYjPKxlC3ukxyvGRcXsgjAP8UMZN7EGp1NVOXJwoW8RCFgqXfK6vJnYObXUWCKAL6ArqDQGbiHL7uB0zGoul4lGVGVcxddAbXdg22vTX4gBFy1Z4wRF006bDKpurRt1CsdycoZ+4tfMdj6EAXPy43TCo6o320hZVIvNLezaWNlDuPOottQGpJyvIbuBAhZ0LRRgqhjjjIRWbLdyru77DddioNAb/ABTg7nD4fDQxxlEaPOmd4hljBZcjKGYfaBDa+wOvkDRTleRQiZonRbN3hiVbrNK2W9y2a6KXY5iE1uTegLV5WlEajNHfqZ3Uk9yBSFRpcueTKxLgsL3O+l6A3eF8u9KdZCIwiIFRVBOoUKGXMCYbDMLKxBzknXcDoqAoaArQCgFAWSxhlKnYgg+mh0Oo1FAeN88daeb9mxvLMI2Cxh7MxbR+46Zgq9oZjfcknWucpa2PpcFgqUcE6lSVs3TwSe4m4Po2xBjjBxqowAzDo59QPJcA/haulNQi7yVzFieVqjiqdHmpK1+l+Rs4D6P8Zh3llTieZpDnZTh0ClgMo2JyjKALAfdHipm000lv93YeLJSl/wBmuveRbcAxOGkkeVQBJIJXaKNMpYIFF2UXA0J1tqx81llTlpd7j1MHhKTqRmqzdv8Aq1a/bx7jtOD45wou2Yf6v8710Urby+JoQctFYmIseh37fj/muiaMEqElu1NoGpOJWgFAYGxkYJBdbjQi9XVObV7GWWNw8ZOLmrrfqU+ux/xr+NTsp8CPT8N7a8S3FcQjjied3AjRWdmvoAouao007M0U6sKkc0HdEK3N0QwiYkqc0iuViW790Zyvd0BAUHQue0XGuoqC5tyc04UdUdRj0myNljkPd36JZTnN43HbfVSKAubmPDghTIO58i5Q5v8AuxckLZReVNdu4a72A2eHcWhxBkETFum2VjlYC+vskgBhodRcaUBnT94/9Kfq1XfqLtfyMsP1M/4x+MjPVDUKAUAoBQCgFAKAUAoBQFKAUAoSVoQKAUAoDwnmrmyThvFsaFh73ZD1CxHYUUi1gdL328ethXWlsV6+821JVsRCFOD0it3WdfwzG8XxEayxLBIjbPHi7g+d4tD7jqK6p4d/6+pgnCpF2Zb0uP8AVzZF6fogxKWtktYnpZic12vcC1h5vT8rP1dhHOsSWCfjAJz4dLW/9wDr+UVyxOTL+Vv8DlLa9HxMHEMJxRmjMcCoATmCTRgsbrbMWjbttnBsATca6VlUaltfiXhVxFmn3am5Jh8ef/TqPhMD/Yiubp1TmqmL+2ar8UxGGF72YHVDqPgRpY/C1dISlFc4+jweE9IppVvW4oneB81Q4kFSenIouUJ3G10P3he3v1Gm1d4c/cYeUsHLAx2lR8zj8u19C6eglLNJvdE8fePxP3R/f4V25sN2r931+HaeLarifWvCHDdJ+Hqrq9b+O42Y0CgAAAD0Fc223dmunTjTiowVkuguqC5jngWQZXAIurWPlWDKfkQD8qA0cZwLDzCzxA9zPoWGr+3sRcMQCV2JANrigCcBw657RDvcykXa2dr5mVb2W+ZictrliTqaAr+wsNp9iuhuN9+w+f8Adx/kFAZsBw6KDN0lyhmLEXJFzr2gmyi9zYWGpoDIn7x/6U/Vqu/UXa/kZYfqZ/xj8ZGeqGoUAoBQCgFAKAUAoBQCgKUJFAKArQgUAoBQHDfSVyCvE1E0VkxMYspOzrv03Pprcg+lz5qslc04avsp3e48o5amxfD8X0mmfCN99WW4NtroTle/o3i9jXFyy7j1sfVp+jbVQz9nR4anrMHPkeUXZGNtSFcAn1IFzb4XNV9I6j5iVaXRB+D8imK56ICGKNXu4Vu2XQH72iHbxUxr33oLEcU13MvxfP0cQuyMR/pjlNvjZdK74d7Z23dohiFJ/wCyMH0pL1sn1aTp5M3V6U3t39jL077a3+IrTsedluds2lzHxLnjDYhcskEh8MMPiLj4HJVnhU97XijrRxVSjK8CA/aVihgMt4yHzHDyxga9uZ20a7H2dL3qleMoU0k0kuHT2no8l06GJxtSdZOUp3fOd1HRLmK3Ndla++3SeyYKfqRpIPvqr/mF64o82ccsnHgZ6FRQCgFAKAUAoDAn7x/6U/Vqu/UXa/kZYfqZ/wAY/GRnqhqFAKAUAoBQCgFAKAUAoClCRQCgK0IFAKAUAoCM45wDDY1MmIiVwNjsy/0sNRUNJ7zrSr1KUs0HY4LHfRk8JzYWTOv8uSwYfBxo3zArm6Z9FhOXoWy1426180Y8Is+FcA54m8ai/wDyb+9c9YmupKhiY6WkvvvR0OE58wyjLLiIrjQ96g3GhuL7/hW6OHqNJ2PksTKjCo4xK4L6S+HyySxCYDpsq5iyWe43Sza2Nx8vfUbOWvUZ5VIxV2zcfnXDibpDUFM4cOhG9sts173rjTlGbSTt2mavjadKm6msupas57nfnNZIDDh3iAe6ySyyIMq3AOVSdWuRr6V0dO6tdeKN2DxkKM4Vq1GpbeuZL78DseCzGPDwRsj3SKNDZTa6oAbGrKk7b14mGpyhGUm1Tnv9lm59dH8En5DU7LrXiU9Pj+3P+rH10fwSfkNNl1rxJ9Pj+3P+rKyyM8bGM5GscpkQkA+StwSPmK5yVnY00qqqRzJNdqs/A5jB80SouCadQ4ngSVzEuUIZJIkXRnJsOr6XJte1QdSSk5nS+VYpHcP0igy3EhLjIbsBsha97ZSp2YUBoQc9QuhlEUoURPNlITMyrHDKpBD2BKzpofW97W1A3oOaEeSOIQyZ3Z1Zez7PJIYyWOaxGZTqL/iQCBMJ+8f+lP1arv1F2v5GWH6mf8Y/GRnqhqFAKAUAoBQCgFAKAUAoClCRQCgK0IFAKAUAoBQGpxDicOHAM0qRg6DOwFz4Ubk+4UBGTcXE4yx4OadT6ugjX43lyk/EA0ZaMpQd4uxGRcuO8md8JhI0NywY9Vjp5MYt8y1LyW5nV1sz5yv1mricPhY75MLC7DS6Rpa/9drfhr7qpKUrWZvp4ZTV5Ky6/I5DiuLXFYaUhkj0ZUTpqtntdS+mYgXB1/AVyaS3o24XC0ZJyw8LS9p9HWTHJXLwxmR5nVoYWzBLAM7BiUzDdUGgF9WC6ki+bpFX1KcoYidCGyu23vk/kepCuh8+KAUAoDAcHHYDpp2gKO0aAEEAeACAbe4UBZh+Hohc2BLyGYsQL5yAoPyUBR7lFAVHD4QLdKO1stsi7WC222sqi3hR4oA2AiLK5iQspLK2UXUsbsQbaEnc0BmCC5b1IA/C9v1qbu1iihFSc+l2XhfzL6guKAUAoBQCgFAKAUAoBQFKEigFAVoQKAUAoDQ4pxaLDAGRtWNkRQWdz4RB3Mfht62FAR6JjMVq5+pxHZEKtMR/rfVIvUWXMfDCgN3h3BMPhiWjjGcjWRyWc/1SsSx+ZoBPxQG4iUyHyNFHxb1+V6q5GiOHe+bt8fA43mPjjxzxRT96OCWCkhVIva4GjbDcncbaXpJ6XN9Ck86jSjv6fvcc8J5BLNJEJLSm9yhKqlhooA12/vbTWqOfQdatTCYGTdaTnL2Vr4kdNiMHBA3Tw2JlnBuo6EiJmuAezIQLD17jpoa2ywto3vfvRljyzUzcyKUeH1JThnGVilSSAzZtyJIWjBXcqS2h8fGx9KpUw+zhnT7jbRxv4g3QnC2mj4Hr8EgdVYbMAw+BFxVTwZRcW0y+hAoBQCgFAKAUAoBQCgFAKAUAoBQCgFAKAUBShIoBQFaECgFAWygkEKQDY2JFwD6Ei4v8LigI3hPBUgLSMTLO4s87+03+keiIDsi2A+NyQGO4ykbdNB1JNsoOi/1tsvw1PuqHKxppYWc1mei4+Ry8PNsGIiZ5S1w2XoaD7ocEgMbqQw1bfcaWJpJrpNeFoSqN7JWS3yZB4W7zzzpJHh+se5mZbhcqAKqXF/YBufJsa4yrRJlXwGEk3Ke0l2/Mk8HiuHQTRo155GsTLLJDlW5IWytIL3IOihiPXerxnC1zLW5ZqVo6PLHgtPedBj+d8DArlpl7FLlVdCbBc1gua5NthWmnCVSGeK0MCqxluZgwH0g4KVS3UVCGKlWlhOq+9ZCCPnV40ZyV0izmlvIzmzn7h31d7nrnTKkTxswb0bR+23qfAOhqtSlKC5yNeDnUU1Up9G/vOq5UctgsGxNycPCSfeY1rmjjUlmm31slakoKAUAoBQCgFAKAUAoBQCgFAKAUAoBQCgFAUoSKAUBWhAoBQCgOF+kDnJcI6YRHKySC7MoN1U6AKbaMfJ2H9qSfA9bk3CU5yU6u5uyWur6+pe85XlvATSPJIsrRI53OYqovfsUalvLXFRGnKe5HoYqpQwk25vPJ7o9CO2wWB4bg4nZgGADPI8kZO3cxtlsPO1z766OlZao8PE42eI5r0jwW43sIOHTKrpDCysoZT0QLgi43WqShGKu0YMlNdC8DFhX4bK0irhkvE2Rs2FZbMQDZSYxfQg6ehHmqt00iHCmluXgZJsBw09z4WDQbth10HxKVMK0UrRdi0cl8sV7jl+PcV4bGUhw2BwzySEqjvh1EYOgP3btuPA99dNtLoZ6tHk/nLbvKn0Wu/p3nJcP5clxWIljyx5ZGymVUVVRBa7BQAg00Ci5JA21NUanUV3dnovF0sFGVOTitObG6zPra327T2/DKkaLGtgqKFUX2CiwH4V0yvgfNbWHtLxMnUXyPxplfAjaw9peI6i+R+NMr4Daw9peJqcU4h0UDhC5LxxhVIFzI4QanT1qC6knqjSXmSMypEUcFle5a3ZIjKnSfXRiWFjqDpY9y3ElIOZ4nGBIBvjEEiAkXVWjzgtr5KrYereAaAriOYlTGrgsl2ZEa+Zb9/UtaPdlHSa7DbMum5AG0OOYbu+2TtfpGx++b9vv2P5T4NAaZ5ohCCQ3A6zQMN8pDugJt5yE23swoDdfjeGBIM6XCq+/3WICm/rfMv5l8igEXG8OzxRrMhaVc8a31YWLae+ysbb9jeDQEhQCgFAKAUAoBQCgFAUoSKAUBWhAoBQCgPKDw3CY3jeMTFOPscjrGSRmORd3BFgtgbb639DVUryPZq4lU8HShBc7V34av3nQycpcFLBWEeZgSAcS9yFte32mtrj4XrUsRWWiZ4jSbu95jx3J/A41XrJEquQq58Q4DHcAXk1PuqjxNR6OQUYm/gOUuF4W7RRqmlj9qxFr3tYsRULES4mevgKOMShOObp+7ENJwvAGWSOCNWYd75pHFiQADlDhiPZ3G1ta4yjRl60bdnkX/AAicLWkpf4tu/wDZXt3p9qIlsOIZnORGjAuFUlnzWXbU5Vvm9+1V2CSvDXs8t56WCnChUyzhsU+mW59k9Yt9V0+okIOVZ8eyPNGIIlN1uO86giy+moBu+xA7ahQfSepiMbh6X/Hz5Lpe5eZ3GC4Hh4UVFiFlFhm7ifW5J3NaI1ZxWVPQ+YxOEw+JrSr1qcZSe92Wps/s+H+Un5R/ip21T2n4nH8Mwf7Uf6ryH7Ph/lJ+Uf4qdtU9p+I/DMH+1H+q8h+z4f5SflH+KjbVPafiPwzB/tR/qvIsxfDI5I+kVyrmDjISpDKQysCtiCCAapKTk7tmqlRp0o5acVFcErGGLgcC/cv2shLMxJDsHYsSbkkgG++gqDoWxcvYZFRVi9hYUU3NwuHOaJQ172U6++5ve9AXT8EgknGIZSZAEHtNl+zLFCUvYlS7EEj19woDDDy3h0N1Dqc4cESOLWuMo7tFsSMu34UBU8uYfKyqrIGkMpMbsp6hZmL3BvmJdtfFhsBYAOWsLmzCK2iLYFrAIUK2F7A/Zxgn1EaigMmD4DBDIssalWVcmjtYgXtmF7MRc7+7wLASdAKAUAoBQCgFAKAUBShIoBQFaECgFAKA8Y+lrhGMwmIfHYWR1hmy9bISMsigIC1vukAa+b+RV41pU1okasPRhXkoydmcvy7jo55ozi3xjSAkJLBILqDcG8ZXbU3IO3pR4luSbSN9Xka0b0n3PzPUouAwyoohxWIdY3DGR5hZXU31AF7jxpWer+ZJyPJWCjGd5yd+CZpQcbEc80Ri6oQ5InBLM5shuFubjVhfT2fW+kKMY6JHq4bCVbbtnDi9Pe95s4blXEYmdsTIThg4ylQQWI7fujQeyu5NtdBc3tlb3kvEYXDSvSWeXF7vqdZwrl/D4b2IwWtYu+rHzqdvgLCrpW3Hn4nF1cRpUenDo8Dc+qZdUYr7t1/L6fK1ddpf1lf74nlehqGtGWTq3x/r0d1ignZfbXT+JNR813H96ZYv1X4+ZG3q0/8Alhpxjqu9b13X7TNFMri6kEe6qSi46M00q1Oqs0HdGSoOgoC1nA3IGoGvk6AUBdQCgKX9KArQFk0qopZ2CqBcsxAAHkk7UBXqC9ri5F7X9PPwoAjggEEEHUEeo91AEcHUEHUjTyDYj5HSgLqAUBiOJQOIy65yMwS4zEDchd7e+gMtAW5xe19bXt7vNAXUAoBQFKEigFAVoQKAUAoCL5g4pFh4z1QHz3RYzbvJGoN9MvkmobsacLhqleeWHRvfA8r5YxuGVmaHCEMzmyKuhN7hY9SSo/tXJ6M+ggnVptN5YrS76essxfWwrPC6yxiR+plYWW5H3SAA/wAqSuzvybhcMk5UpZn7/A6Pljjf1YBeihB3YCzfNvvUjOxx5QwG2ebM+zevod3guJRygEEgn0b/ALsa6ppnzdXDzpuzN2pOIoDHLOqe0wHxP6VaMXLcjlVr06SvOSRpyDqG6xkH+Mkr+ncfmK6J5dG+7f8AQ8+pH0iWanTaftNuHw5z70kZo4ZAADKCfOX/AK1VyhfSPvO8KGJUUpVbvjlXmXdKT+YPy/8AWmaHD3l9liP3P/n6mlxzCSyRKI8ruksUoDHKCI5Vci4DW0HiqO19DRTjJRtN3fZY1ZcNjmmMiyJGpgKhMxYLKRpdcozANrnuLgWy+tQXMMeBxufCnPZEv1VMxY6k3u3THV7SLezlKne4sBqRcBxsWHWKKbVYo0u0jZiwkZnPVKsw0K+fZI0vegJbA4LFLiWkkmDREEZP/jhAIW2nesp32cfIDQxHA8TMJUmmupxMUqBXYfZpNnI0Ay9mVcmouma/doBv8S4RJLiI5UmaJVhkiOTLmJdkI9pGAHadtdqAh+GcJxsUIwyTW6OGhRdwDL01R0V8twoCEhrEhpr27QKAv4JwDGxB82IyWWRo0Vs69WWbEuxlugLi0sJvpdoz8wMEyY6M4OIzEuWuQpdrDrAnqN0wJQIrrdimutiSLAbWE4VxARxhsR3hyz/aZge6Lb7MdpCynL6Z7baADNxHgc8mPjxKlOkqxXBIveMy30yZr2k0s4G9wdqAwtwriJV//EgN1HdbMdshyfc7VzWOTWwB1N6AtfhOPEmLlEi53XJE2c+z1i4GUpaMCMhNLkkE6E3oDpsBGyxRq5u4RQxuTdgoBOYgFtfU70BsUAoClCRQCgK0IFAKAGgPG+cJMXjeKzwRRu6QoqgopOUEKxJ1tdiSPPb6WvXOZ72DxnoNDNKN1LVWWrfC/wB2JzBmfBQSfVOHS9cIcrSRXzMBcKbSDKpOmnm+tc4zknbKeHieVK+Kqc+LUehdCJTHcdxRjytw6WW+jAwgg+/L1D+FdqHPlafNRmp4iopaRa93zOSSTFNLIf2ViY0Funki3t7WZWk7ddreld1QpuWrPWjytiYxs9e0k143i4l/8uxVh5hH/KWuiw1K/rffgZamPm+dJJffWSvAuYcXJlJw7ohv+9GX8LO1tfQ2pVoU6a9b5mOGMeIf5VNy61pH+z0f/rmJ1OLqzZZZOlfYDQH3Fz/0rhtILcvHy/2dXydjJrNKVlwjv75PV9yiS0OHVdQNfJ1J+Z1NJTlLecqWFpUneK14733t6maqncUAoBQCgFAKAUAoBQCgFAKAUAoBQCgFAKAUBShIoBQFaECgFADQHzvzzx7EcP47ip8PIVZenodVZTGpKuvqD+Pixqj4nqUltaajPoWh77hsSWRGIFyoJ+YvV7HmPRmUSGliDHhsQWUE2+XxtQGs+HVCXtmLMPa1sTpceDV3Xk1Yww5OoQqOra7bvrrZ8Vfd5aGeaJX3UfEb1yepvjVlDccTzIuUsvoDauEj3sDXk7aGTkXicvW+rlrx5GYA/dKkeyfQa7bVenJs6cr4WmqarJWlfxO+rsfOCgFAKAUAoBQCgFAKAUAoBQCgFAKAUAoBQCgKUJFAKA//2Q=="/>
          <p:cNvSpPr>
            <a:spLocks noChangeAspect="1" noChangeArrowheads="1"/>
          </p:cNvSpPr>
          <p:nvPr/>
        </p:nvSpPr>
        <p:spPr bwMode="auto">
          <a:xfrm>
            <a:off x="8220075" y="-1660525"/>
            <a:ext cx="53911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4" descr="data:image/jpeg;base64,/9j/4AAQSkZJRgABAQAAAQABAAD/2wCEAAkGBxIQEhIREhEWFRUVFhgTFxUVGBsgHxoYFxceGBgYFxgfHikgGB0lIB0bIjIiJSorLi4uGB8zODMtNyguMCsBCgoKDg0OGxAQGzgiICYvLS8tLzUyLS0zLS0tLS4tLS8rKy0tLS0tLS0tLS0tLS0tLS0vLS0tLS0tLS0tLS0tLf/AABEIALQBGAMBEQACEQEDEQH/xAAcAAEAAQUBAQAAAAAAAAAAAAAABQECAwQGBwj/xABCEAACAQIEBQEEBwcBBgcAAAABAgMAEQQSITEFBhMiUUEyYXGBBxQjQpGSsRUzUlNyodFiFmOCweHwJDVEVIOi0//EABoBAQADAQEBAAAAAAAAAAAAAAABAgQDBQb/xAA7EQACAQIDAwgIBgICAwAAAAAAAQIDEQQSIRMxUQUiQWFxgZHRFDJSobHB4fAVIzRTcpJi8TNCBoKi/9oADAMBAAIRAxEAPwD3GgFAKAUAoBQCgMLYlAxUuuYDMVzC4HkjxQFfrCfxr6eo+97P4+nmgMtAKAUAoBQCgFAKAUAoBQCgFAKAUAoBQCgFAKAUAoBQFKEigFAVoQKAUAoDHPOkYu7Ko2uxA18a0JSb0Rg/acH86P8AOv8Amly2znwNlHDAEEEHUEbH4GhRqxyPH+UHxU0r54lVyrhshMilYTFlDX0U3191x66ARC/Rm+RoPrhEJ6ZAC3ZejCUjUMd1V2Z1vqMqeKA7/ALIscaysGkCqHZRYMwGpA9ATragNigFAKAUAoBQCgFAKAUAoBQCgFAKAUAoBQCgFAKAUBShIoBQFaECgFAKA1OKcNixUTQzxiSNxYq39iPBG4I1FQ1ctGcoO8XZnj3H/oyxGCkM+DVcTEDmEcihmX3Mh0lHw191RCMYyu1dHswx+2pbKUskuP3uI7A8zY1R04zFEAfYERUA+t1BFj8q0ekUPYfiWXIFerz9snfpsS+HxXEJwyNj4oswKhhFIbXFrgiTtPvtT0ig9Mtu8y1+Ra9JXTzHWco8v4+CRGfHwyQAszJHG1yCNFBLkKL2O361XPDJa2p5koSjK0tCQ5j5axOJZjHi1jUsG6ZjJBsuWzkOCRfu0tqBWZ03mvc4unLM2mXLwDGgAfXxoLfuR/za9c3Rl7RzdGr7fuIHmyaTBIOpjepI3sQpHYt5LHN2p5Y/K5qHSa3yN3J/JlfEVlzuanrodpy1Kz4PCu7FmaCJmY7kmMEk+8mtK3EVLZ3biySqSgoBQCgFAKAUAoBQCgFAKAUAoBQCgFAKAUBShIoBQFaECgFAKAUAoCK4vy7hsVrLEC3o40Yf8Q1PwOlQ4pmrD42vh3+XK3V0eBy3EOS54gWwrJIRsk1x8iy/rpSnCCleW49GryvKtTcfVlxW7zIXFYPjZXJGuFw7XBziSYNob2GhFjoD7rj1rvN0P+tzzZQrT9aeYmIcbxNFJxBwqg6dsk3zsTrf3AVnryi7bPvMzwuKlK1OzIL/AGjxeGiWJ5suZiomZpXYkn0znSwtuPlXG83I9GjgNnJPFPsUdb9rNHh/LkuOxkgWR3jcATzOxJAstwNLBjZrAXtmBsANbrnHqYirLB3adk1aMV0df30ntEUYVQqiwAAAHoBoBXU+aL6AUAoBQCgFAKAUAoBQCgFAKAUAoBQCgFAKApQkUAoCtCBQCgFAKAUAoDWxmOjhF5GA8D1PwG5pcvCnKbtFHO8b5gmEMksUYCqpZc2rP7lUXA+Jv8KrmNccNGKvfM+C8zkOMYtMRD0nW88lgVBz2Ie4W6kXvYaKQNd653Vz1I4WpKl+Y1TiYcXwTECOL6wwRUUIiqULk5ba5dEJA9L/ACo1I0YfE4bMoU3drpfyJ7k7mVIMuFlAWO+WN9rMfuv5v/Edb7+atB2VmZ+UeTlUvWou73tb9OKPQhXQ+dFAKAxYrEJErO7BVUXJP/f9qArhp1kVXU3VhcXBH4g6g+40BkoC1HDAEG4NAXUBaHFyPUWP47fpU20uVU05OPSvn/ouqCwoBQCgFAKAUAoBQCgFAUoSKAUBWhAoBQCgFAYcTiUjGZ2CjbXz4Hk+4ULQhKbtFXInivEZejJJFaOyMVLjViFJUBfS5tvrrsKq2aIUUnb1nwXzf32nHR498Rh3gMHXnlVldo1JGVts2csAbaG5K/Cq39k9FYOezviZKEeH0JDhfJWIaJI8RiCiqLBI7FtST3MRb18H40cL7yv4hSw8cmHjd+0/IzTfR1GwCjFTAAk+xCb5lym4aMgmx3qFSt0njVZ1q0nKrNy+XZaxg4j9GgncSNxHF3BJH7s5bsrnLdNO5VP/AAitCm1FRXQUjBRVt5rcw8sTYWEzDHSzKhvJ1umDlOlwwUXt4Py2sb1cTNwyqyNHJXJmBljXUrQzSkrdLXevLvOv5diWXC4aR1BZ4YnYn1LICSfnVFVm1vMVXAYbO7U1vZIfUo/4BU7WfEp6BhvYQ+pR/wAAptZ8R6BhvYRqcX4WZYgkTBCHWQXBK3U31Csre8EEEEA+lUbbd2d6dKFOOWCsiLPLMo+rBcW1ozmkzdRi/wBuk9kZpCVF1KWbP2tb01g6GnguTJky58azlZOpfK4ub4c5m+0PcegxNtM076D1A2/9lpcyOMY4ZY1izAG+kc6FhdrXJmRtQdYV30sBK8vcNbDQiJmDG5YlQwGpvoGdiPkbe6gNxP3j/wBKfq1XfqLtfyMsP1M/4x+MjPVDUKAUAoBQCgFAKAUAoBQFKEigFAVoQKAUAoCH5j4+mDQXsZGvkS9r23Yn0UVDlY2YPBzxEnbct7PN8PxqXiiOvRdpJUZADfRXUaqO3Indb0Jse46Gubvc9eOHprD5pflx697+bJyPkTGNBHEcZGpQEBTEWVQSTZVDqBa9vXbc711go3vPX3Hn+nqjDJh1b/J733F0fJHEVGVeJQAeBgl//TU+81pVakt0PeebUnUqSzTldmDD/R7jklaYcShzsCGP1RbkEgi56lza1gNhc1Xawu3lKNO2jJPG8nYqWSKVsZETH7ObCg21BzJ39jG1iw9DasWzlqrnJU6lms3uIvmUvgUZpserMoL9OOEliAL3t1QEGm5sK6KUowUbJ24oyR5BxFeUq21kl06tJW4a+5HLYnE4jGRRJaKRpJPsYXQuM/clzdrD1OcaWBOo1qVWktMq8D36f/j+Ghh9rGvU01bzNXfUvqexYLhQjjSMSOAiqllYgdotoPQe6u216l4HhvAJu+0n/Zmb6j/vJPzmm26l4Efh6/cn/Zj6j/vJPzmm26l4D8OX7k/7M0+NK6Q2QykF1EhTMZBGT35LdxNtO3UAkjUCqSlmdzXRpbKOW7fa7vxNWDFTK8eHijKo0RkDSlmdAtwVe7lixZoytzt1AbFRep1NbhmOx6rgElizM+HVsQxQg9Tp3YEqcsZVraWOYscoFjQFmC4rj5EznDhWbpL3RyAANPkkOQuCcqd1yFJ9QNqA2+DcTxksyLNAIkMKOwyPfOyKWtJfILMWXIRm7b7GgJtP3j/0p+rVd+ou1/Iyw/Uz/jH4yM9UNQoBQCgFAKAUAoBQCgFAUoSKAUBWhAoBQCgPJOZuB4viXFp1iYCOGNEYuWCi65goAB7iWv8AAfCqWTlqe3h8Q8HRhUTve/N49ZM8N5a4ph1yRSYNRubda5/qI3rVGVFL1WeTisTWxM89SXZ1DiPL/G5VyrjMPGbg5kae/ab23tY+vuvUTnTa5qscEnxJHB8M4qoYPPhiD6Az6f8AEST+Fca9pW2atxOclUvzWjRjjx2GQQnExSOLkjPO7ak2uSe0bDUjas041L6SOscLiajvGyXF3NSHjTyNIjYpkaLR1QuANStrknNqDtbzUqMlq2elgcJBTs7zkvDw8yC4RgMRiJMTHComSRz3uSVQEtmzswsLggZRmOnr6X37j1XKOGT9JlfhFfeiPSeXeWY8L9ox6k5FmlI87qg+6P7mwudrXUbHjYzHTxLs9IrcieqxiFAKAUBbkF81he1r+thsL/M/jQF1AKAUBgT94/8ASn6tV36i7X8jLD9TP+MfjIz1Q1CgFAKAUAoBQCgFAKAUBShIoBQFaECgFAKA8a5n5kk4VxXGXz2xAikWx7SojC7XtcMGF/8AFcKqm2srsdpYfEYiMdk1ppqTPLnFMbjnkxOGxEDAxovReaX7NwTmZoraEjKLjTtJG5vMM+l9TLVoYqlpNIqI+OriGZ5MMUZVTpRyTNkIN847Rqbm4LDTL4rXmpKT4HenQnNau3X97yRPGDHM0GIllBVAzMpOTUBspYsSDY7fGuM5XNuHpKUslKOZ8X5ETwIYyQzLApdHkLJI5OVVJP3iB7hZQdvXeudr7kblThh3fEzu+C1f0Oj4byTGDnxL9ViSxUaJmOpJG7fPQ+KsoIzVeVJWy0FkXv8AE6mGFUUKihVGgCiwHwAq55cm5O7MlCBQCgFAKAUAoBQCgMCH7R/6U/Vqu/UXa/kZYfqZ/wAY/GRmvVDTdC9CTTh4pE88mGVvtYlV3Wx0D3tY7HbW22Zb7igM2ExSSosiG6sLqfI3B/DWgLTjUzIl7l1ZwRtlSwYk+LsB86AzCZdDmFm21Gvw80Bgg4jFIXEbhyjBGCm9iwBH9iD+PigKnHJn6eYXys5IIsoUgHMfQ6/2PigLsVi0jjaVj2gZrjW/iwG5PoBvegMWC4ikqltUyt02VxYq1gcpHmxB03uKA2TIBe5Gmp12Hv8AFABINNRrtrv8PNAX0BQ0BWgFAKAUByP0jct4XG4ctO/SaIExzWuVJ+7lGrhjbtGvjWokro1YOdRVUqau30Hl3COGfs8xS5TLMWIyq5TIAjN7XoTbLr5rjo3qfQYl1MqhCOa5PcZ4wpxUUsD9PpqUAtdmHeCd7LfPfa/aNaZrKyK0eSJSmp1Hfq6PE63lvAYGYh2k68x1Im019yHQ/wD2q8VHeYcbWxdO8FHJH/HzOzUWFgLAV0PFK0AoBQCgFAKAUAoBQCgFAaphVpGzKD2ruPe1dczUFZ9L+RgdCnUxM88U+bHer9Mi/wCqR/y1/KKrtJ8Tr6Fh/wBteCL44VX2VA+AqHJy3s606FOn6kUuxWILGcus650lCYjPKxlC3ukxyvGRcXsgjAP8UMZN7EGp1NVOXJwoW8RCFgqXfK6vJnYObXUWCKAL6ArqDQGbiHL7uB0zGoul4lGVGVcxddAbXdg22vTX4gBFy1Z4wRF006bDKpurRt1CsdycoZ+4tfMdj6EAXPy43TCo6o320hZVIvNLezaWNlDuPOottQGpJyvIbuBAhZ0LRRgqhjjjIRWbLdyru77DddioNAb/ABTg7nD4fDQxxlEaPOmd4hljBZcjKGYfaBDa+wOvkDRTleRQiZonRbN3hiVbrNK2W9y2a6KXY5iE1uTegLV5WlEajNHfqZ3Uk9yBSFRpcueTKxLgsL3O+l6A3eF8u9KdZCIwiIFRVBOoUKGXMCYbDMLKxBzknXcDoqAoaArQCgFAWSxhlKnYgg+mh0Oo1FAeN88daeb9mxvLMI2Cxh7MxbR+46Zgq9oZjfcknWucpa2PpcFgqUcE6lSVs3TwSe4m4Po2xBjjBxqowAzDo59QPJcA/haulNQi7yVzFieVqjiqdHmpK1+l+Rs4D6P8Zh3llTieZpDnZTh0ClgMo2JyjKALAfdHipm000lv93YeLJSl/wBmuveRbcAxOGkkeVQBJIJXaKNMpYIFF2UXA0J1tqx81llTlpd7j1MHhKTqRmqzdv8Aq1a/bx7jtOD45wou2Yf6v8710Urby+JoQctFYmIseh37fj/muiaMEqElu1NoGpOJWgFAYGxkYJBdbjQi9XVObV7GWWNw8ZOLmrrfqU+ux/xr+NTsp8CPT8N7a8S3FcQjjied3AjRWdmvoAouao007M0U6sKkc0HdEK3N0QwiYkqc0iuViW790Zyvd0BAUHQue0XGuoqC5tyc04UdUdRj0myNljkPd36JZTnN43HbfVSKAubmPDghTIO58i5Q5v8AuxckLZReVNdu4a72A2eHcWhxBkETFum2VjlYC+vskgBhodRcaUBnT94/9Kfq1XfqLtfyMsP1M/4x+MjPVDUKAUAoBQCgFAKAUAoBQFKAUAoSVoQKAUAoDwnmrmyThvFsaFh73ZD1CxHYUUi1gdL328ethXWlsV6+821JVsRCFOD0it3WdfwzG8XxEayxLBIjbPHi7g+d4tD7jqK6p4d/6+pgnCpF2Zb0uP8AVzZF6fogxKWtktYnpZic12vcC1h5vT8rP1dhHOsSWCfjAJz4dLW/9wDr+UVyxOTL+Vv8DlLa9HxMHEMJxRmjMcCoATmCTRgsbrbMWjbttnBsATca6VlUaltfiXhVxFmn3am5Jh8ef/TqPhMD/Yiubp1TmqmL+2ar8UxGGF72YHVDqPgRpY/C1dISlFc4+jweE9IppVvW4oneB81Q4kFSenIouUJ3G10P3he3v1Gm1d4c/cYeUsHLAx2lR8zj8u19C6eglLNJvdE8fePxP3R/f4V25sN2r931+HaeLarifWvCHDdJ+Hqrq9b+O42Y0CgAAAD0Fc223dmunTjTiowVkuguqC5jngWQZXAIurWPlWDKfkQD8qA0cZwLDzCzxA9zPoWGr+3sRcMQCV2JANrigCcBw657RDvcykXa2dr5mVb2W+ZictrliTqaAr+wsNp9iuhuN9+w+f8Adx/kFAZsBw6KDN0lyhmLEXJFzr2gmyi9zYWGpoDIn7x/6U/Vqu/UXa/kZYfqZ/xj8ZGeqGoUAoBQCgFAKAUAoBQCgKUJFAKArQgUAoBQHDfSVyCvE1E0VkxMYspOzrv03Pprcg+lz5qslc04avsp3e48o5amxfD8X0mmfCN99WW4NtroTle/o3i9jXFyy7j1sfVp+jbVQz9nR4anrMHPkeUXZGNtSFcAn1IFzb4XNV9I6j5iVaXRB+D8imK56ICGKNXu4Vu2XQH72iHbxUxr33oLEcU13MvxfP0cQuyMR/pjlNvjZdK74d7Z23dohiFJ/wCyMH0pL1sn1aTp5M3V6U3t39jL077a3+IrTsedluds2lzHxLnjDYhcskEh8MMPiLj4HJVnhU97XijrRxVSjK8CA/aVihgMt4yHzHDyxga9uZ20a7H2dL3qleMoU0k0kuHT2no8l06GJxtSdZOUp3fOd1HRLmK3Ndla++3SeyYKfqRpIPvqr/mF64o82ccsnHgZ6FRQCgFAKAUAoDAn7x/6U/Vqu/UXa/kZYfqZ/wAY/GRnqhqFAKAUAoBQCgFAKAUAoClCRQCgK0IFAKAUAoCM45wDDY1MmIiVwNjsy/0sNRUNJ7zrSr1KUs0HY4LHfRk8JzYWTOv8uSwYfBxo3zArm6Z9FhOXoWy1426180Y8Is+FcA54m8ai/wDyb+9c9YmupKhiY6WkvvvR0OE58wyjLLiIrjQ96g3GhuL7/hW6OHqNJ2PksTKjCo4xK4L6S+HyySxCYDpsq5iyWe43Sza2Nx8vfUbOWvUZ5VIxV2zcfnXDibpDUFM4cOhG9sts173rjTlGbSTt2mavjadKm6msupas57nfnNZIDDh3iAe6ySyyIMq3AOVSdWuRr6V0dO6tdeKN2DxkKM4Vq1GpbeuZL78DseCzGPDwRsj3SKNDZTa6oAbGrKk7b14mGpyhGUm1Tnv9lm59dH8En5DU7LrXiU9Pj+3P+rH10fwSfkNNl1rxJ9Pj+3P+rKyyM8bGM5GscpkQkA+StwSPmK5yVnY00qqqRzJNdqs/A5jB80SouCadQ4ngSVzEuUIZJIkXRnJsOr6XJte1QdSSk5nS+VYpHcP0igy3EhLjIbsBsha97ZSp2YUBoQc9QuhlEUoURPNlITMyrHDKpBD2BKzpofW97W1A3oOaEeSOIQyZ3Z1Zez7PJIYyWOaxGZTqL/iQCBMJ+8f+lP1arv1F2v5GWH6mf8Y/GRnqhqFAKAUAoBQCgFAKAUAoClCRQCgK0IFAKAUAoBQGpxDicOHAM0qRg6DOwFz4Ubk+4UBGTcXE4yx4OadT6ugjX43lyk/EA0ZaMpQd4uxGRcuO8md8JhI0NywY9Vjp5MYt8y1LyW5nV1sz5yv1mricPhY75MLC7DS6Rpa/9drfhr7qpKUrWZvp4ZTV5Ky6/I5DiuLXFYaUhkj0ZUTpqtntdS+mYgXB1/AVyaS3o24XC0ZJyw8LS9p9HWTHJXLwxmR5nVoYWzBLAM7BiUzDdUGgF9WC6ki+bpFX1KcoYidCGyu23vk/kepCuh8+KAUAoDAcHHYDpp2gKO0aAEEAeACAbe4UBZh+Hohc2BLyGYsQL5yAoPyUBR7lFAVHD4QLdKO1stsi7WC222sqi3hR4oA2AiLK5iQspLK2UXUsbsQbaEnc0BmCC5b1IA/C9v1qbu1iihFSc+l2XhfzL6guKAUAoBQCgFAKAUAoBQFKEigFAVoQKAUAoDQ4pxaLDAGRtWNkRQWdz4RB3Mfht62FAR6JjMVq5+pxHZEKtMR/rfVIvUWXMfDCgN3h3BMPhiWjjGcjWRyWc/1SsSx+ZoBPxQG4iUyHyNFHxb1+V6q5GiOHe+bt8fA43mPjjxzxRT96OCWCkhVIva4GjbDcncbaXpJ6XN9Ck86jSjv6fvcc8J5BLNJEJLSm9yhKqlhooA12/vbTWqOfQdatTCYGTdaTnL2Vr4kdNiMHBA3Tw2JlnBuo6EiJmuAezIQLD17jpoa2ywto3vfvRljyzUzcyKUeH1JThnGVilSSAzZtyJIWjBXcqS2h8fGx9KpUw+zhnT7jbRxv4g3QnC2mj4Hr8EgdVYbMAw+BFxVTwZRcW0y+hAoBQCgFAKAUAoBQCgFAKAUAoBQCgFAKAUBShIoBQFaECgFAWygkEKQDY2JFwD6Ei4v8LigI3hPBUgLSMTLO4s87+03+keiIDsi2A+NyQGO4ykbdNB1JNsoOi/1tsvw1PuqHKxppYWc1mei4+Ry8PNsGIiZ5S1w2XoaD7ocEgMbqQw1bfcaWJpJrpNeFoSqN7JWS3yZB4W7zzzpJHh+se5mZbhcqAKqXF/YBufJsa4yrRJlXwGEk3Ke0l2/Mk8HiuHQTRo155GsTLLJDlW5IWytIL3IOihiPXerxnC1zLW5ZqVo6PLHgtPedBj+d8DArlpl7FLlVdCbBc1gua5NthWmnCVSGeK0MCqxluZgwH0g4KVS3UVCGKlWlhOq+9ZCCPnV40ZyV0izmlvIzmzn7h31d7nrnTKkTxswb0bR+23qfAOhqtSlKC5yNeDnUU1Up9G/vOq5UctgsGxNycPCSfeY1rmjjUlmm31slakoKAUAoBQCgFAKAUAoBQCgFAKAUAoBQCgFAUoSKAUBWhAoBQCgOF+kDnJcI6YRHKySC7MoN1U6AKbaMfJ2H9qSfA9bk3CU5yU6u5uyWur6+pe85XlvATSPJIsrRI53OYqovfsUalvLXFRGnKe5HoYqpQwk25vPJ7o9CO2wWB4bg4nZgGADPI8kZO3cxtlsPO1z766OlZao8PE42eI5r0jwW43sIOHTKrpDCysoZT0QLgi43WqShGKu0YMlNdC8DFhX4bK0irhkvE2Rs2FZbMQDZSYxfQg6ehHmqt00iHCmluXgZJsBw09z4WDQbth10HxKVMK0UrRdi0cl8sV7jl+PcV4bGUhw2BwzySEqjvh1EYOgP3btuPA99dNtLoZ6tHk/nLbvKn0Wu/p3nJcP5clxWIljyx5ZGymVUVVRBa7BQAg00Ci5JA21NUanUV3dnovF0sFGVOTitObG6zPra327T2/DKkaLGtgqKFUX2CiwH4V0yvgfNbWHtLxMnUXyPxplfAjaw9peI6i+R+NMr4Daw9peJqcU4h0UDhC5LxxhVIFzI4QanT1qC6knqjSXmSMypEUcFle5a3ZIjKnSfXRiWFjqDpY9y3ElIOZ4nGBIBvjEEiAkXVWjzgtr5KrYereAaAriOYlTGrgsl2ZEa+Zb9/UtaPdlHSa7DbMum5AG0OOYbu+2TtfpGx++b9vv2P5T4NAaZ5ohCCQ3A6zQMN8pDugJt5yE23swoDdfjeGBIM6XCq+/3WICm/rfMv5l8igEXG8OzxRrMhaVc8a31YWLae+ysbb9jeDQEhQCgFAKAUAoBQCgFAUoSKAUBWhAoBQCgPKDw3CY3jeMTFOPscjrGSRmORd3BFgtgbb639DVUryPZq4lU8HShBc7V34av3nQycpcFLBWEeZgSAcS9yFte32mtrj4XrUsRWWiZ4jSbu95jx3J/A41XrJEquQq58Q4DHcAXk1PuqjxNR6OQUYm/gOUuF4W7RRqmlj9qxFr3tYsRULES4mevgKOMShOObp+7ENJwvAGWSOCNWYd75pHFiQADlDhiPZ3G1ta4yjRl60bdnkX/AAicLWkpf4tu/wDZXt3p9qIlsOIZnORGjAuFUlnzWXbU5Vvm9+1V2CSvDXs8t56WCnChUyzhsU+mW59k9Yt9V0+okIOVZ8eyPNGIIlN1uO86giy+moBu+xA7ahQfSepiMbh6X/Hz5Lpe5eZ3GC4Hh4UVFiFlFhm7ifW5J3NaI1ZxWVPQ+YxOEw+JrSr1qcZSe92Wps/s+H+Un5R/ip21T2n4nH8Mwf7Uf6ryH7Ph/lJ+Uf4qdtU9p+I/DMH+1H+q8h+z4f5SflH+KjbVPafiPwzB/tR/qvIsxfDI5I+kVyrmDjISpDKQysCtiCCAapKTk7tmqlRp0o5acVFcErGGLgcC/cv2shLMxJDsHYsSbkkgG++gqDoWxcvYZFRVi9hYUU3NwuHOaJQ172U6++5ve9AXT8EgknGIZSZAEHtNl+zLFCUvYlS7EEj19woDDDy3h0N1Dqc4cESOLWuMo7tFsSMu34UBU8uYfKyqrIGkMpMbsp6hZmL3BvmJdtfFhsBYAOWsLmzCK2iLYFrAIUK2F7A/Zxgn1EaigMmD4DBDIssalWVcmjtYgXtmF7MRc7+7wLASdAKAUAoBQCgFAKAUBShIoBQFaECgFAKA8Y+lrhGMwmIfHYWR1hmy9bISMsigIC1vukAa+b+RV41pU1okasPRhXkoydmcvy7jo55ozi3xjSAkJLBILqDcG8ZXbU3IO3pR4luSbSN9Xka0b0n3PzPUouAwyoohxWIdY3DGR5hZXU31AF7jxpWer+ZJyPJWCjGd5yd+CZpQcbEc80Ri6oQ5InBLM5shuFubjVhfT2fW+kKMY6JHq4bCVbbtnDi9Pe95s4blXEYmdsTIThg4ylQQWI7fujQeyu5NtdBc3tlb3kvEYXDSvSWeXF7vqdZwrl/D4b2IwWtYu+rHzqdvgLCrpW3Hn4nF1cRpUenDo8Dc+qZdUYr7t1/L6fK1ddpf1lf74nlehqGtGWTq3x/r0d1ignZfbXT+JNR813H96ZYv1X4+ZG3q0/8Alhpxjqu9b13X7TNFMri6kEe6qSi46M00q1Oqs0HdGSoOgoC1nA3IGoGvk6AUBdQCgKX9KArQFk0qopZ2CqBcsxAAHkk7UBXqC9ri5F7X9PPwoAjggEEEHUEeo91AEcHUEHUjTyDYj5HSgLqAUBiOJQOIy65yMwS4zEDchd7e+gMtAW5xe19bXt7vNAXUAoBQFKEigFAVoQKAUAoCL5g4pFh4z1QHz3RYzbvJGoN9MvkmobsacLhqleeWHRvfA8r5YxuGVmaHCEMzmyKuhN7hY9SSo/tXJ6M+ggnVptN5YrS76essxfWwrPC6yxiR+plYWW5H3SAA/wAqSuzvybhcMk5UpZn7/A6Pljjf1YBeihB3YCzfNvvUjOxx5QwG2ebM+zevod3guJRygEEgn0b/ALsa6ppnzdXDzpuzN2pOIoDHLOqe0wHxP6VaMXLcjlVr06SvOSRpyDqG6xkH+Mkr+ncfmK6J5dG+7f8AQ8+pH0iWanTaftNuHw5z70kZo4ZAADKCfOX/AK1VyhfSPvO8KGJUUpVbvjlXmXdKT+YPy/8AWmaHD3l9liP3P/n6mlxzCSyRKI8ruksUoDHKCI5Vci4DW0HiqO19DRTjJRtN3fZY1ZcNjmmMiyJGpgKhMxYLKRpdcozANrnuLgWy+tQXMMeBxufCnPZEv1VMxY6k3u3THV7SLezlKne4sBqRcBxsWHWKKbVYo0u0jZiwkZnPVKsw0K+fZI0vegJbA4LFLiWkkmDREEZP/jhAIW2nesp32cfIDQxHA8TMJUmmupxMUqBXYfZpNnI0Ay9mVcmouma/doBv8S4RJLiI5UmaJVhkiOTLmJdkI9pGAHadtdqAh+GcJxsUIwyTW6OGhRdwDL01R0V8twoCEhrEhpr27QKAv4JwDGxB82IyWWRo0Vs69WWbEuxlugLi0sJvpdoz8wMEyY6M4OIzEuWuQpdrDrAnqN0wJQIrrdimutiSLAbWE4VxARxhsR3hyz/aZge6Lb7MdpCynL6Z7baADNxHgc8mPjxKlOkqxXBIveMy30yZr2k0s4G9wdqAwtwriJV//EgN1HdbMdshyfc7VzWOTWwB1N6AtfhOPEmLlEi53XJE2c+z1i4GUpaMCMhNLkkE6E3oDpsBGyxRq5u4RQxuTdgoBOYgFtfU70BsUAoClCRQCgK0IFAKAGgPG+cJMXjeKzwRRu6QoqgopOUEKxJ1tdiSPPb6WvXOZ72DxnoNDNKN1LVWWrfC/wB2JzBmfBQSfVOHS9cIcrSRXzMBcKbSDKpOmnm+tc4zknbKeHieVK+Kqc+LUehdCJTHcdxRjytw6WW+jAwgg+/L1D+FdqHPlafNRmp4iopaRa93zOSSTFNLIf2ViY0Funki3t7WZWk7ddreld1QpuWrPWjytiYxs9e0k143i4l/8uxVh5hH/KWuiw1K/rffgZamPm+dJJffWSvAuYcXJlJw7ohv+9GX8LO1tfQ2pVoU6a9b5mOGMeIf5VNy61pH+z0f/rmJ1OLqzZZZOlfYDQH3Fz/0rhtILcvHy/2dXydjJrNKVlwjv75PV9yiS0OHVdQNfJ1J+Z1NJTlLecqWFpUneK14733t6maqncUAoBQCgFAKAUAoBQCgFAKAUAoBQCgFAKAUBShIoBQFaECgFADQHzvzzx7EcP47ip8PIVZenodVZTGpKuvqD+Pixqj4nqUltaajPoWh77hsSWRGIFyoJ+YvV7HmPRmUSGliDHhsQWUE2+XxtQGs+HVCXtmLMPa1sTpceDV3Xk1Yww5OoQqOra7bvrrZ8Vfd5aGeaJX3UfEb1yepvjVlDccTzIuUsvoDauEj3sDXk7aGTkXicvW+rlrx5GYA/dKkeyfQa7bVenJs6cr4WmqarJWlfxO+rsfOCgFAKAUAoBQCgFAKAUAoBQCgFAKAUAoBQCgKUJFAKA//2Q=="/>
          <p:cNvSpPr>
            <a:spLocks noChangeAspect="1" noChangeArrowheads="1"/>
          </p:cNvSpPr>
          <p:nvPr/>
        </p:nvSpPr>
        <p:spPr bwMode="auto">
          <a:xfrm>
            <a:off x="8372475" y="-1508125"/>
            <a:ext cx="53911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02" name="Picture 6" descr="http://keltoncheyennepowell.weebly.com/uploads/9/6/2/6/9626125/7109394.png?5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40968"/>
            <a:ext cx="3094712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9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45024"/>
            <a:ext cx="6400800" cy="1600200"/>
          </a:xfrm>
        </p:spPr>
        <p:txBody>
          <a:bodyPr/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 Nitrogenous b</a:t>
            </a:r>
            <a:r>
              <a:rPr lang="en-US" dirty="0" smtClean="0"/>
              <a:t>ase.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Pentose sugar</a:t>
            </a:r>
            <a:r>
              <a:rPr lang="en-US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dirty="0"/>
              <a:t>Phosphate group.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Chemical Structure of </a:t>
            </a:r>
            <a:r>
              <a:rPr lang="en-US" dirty="0" smtClean="0"/>
              <a:t>Nucleotides:</a:t>
            </a:r>
            <a:endParaRPr lang="ar-SA" dirty="0"/>
          </a:p>
        </p:txBody>
      </p:sp>
      <p:pic>
        <p:nvPicPr>
          <p:cNvPr id="5" name="Picture 2" descr="http://2.bp.blogspot.com/-xPuNVM4cKX8/UWnyfXlVm2I/AAAAAAAAAGM/XsOazwduK9I/s1600/three+parts+of+nucleot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2415"/>
            <a:ext cx="4420802" cy="339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8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Chemical bonds in  the nucleic acid : </a:t>
            </a:r>
            <a:endParaRPr lang="ar-SA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40968"/>
            <a:ext cx="648072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3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29000"/>
            <a:ext cx="9073008" cy="1600200"/>
          </a:xfrm>
        </p:spPr>
        <p:txBody>
          <a:bodyPr/>
          <a:lstStyle/>
          <a:p>
            <a:pPr algn="l" rtl="0"/>
            <a:r>
              <a:rPr lang="en-US" dirty="0"/>
              <a:t>Deoxyribonucleic acid is a nucleic acid that contains the genetic instructions used in the development and functioning of all known living organisms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DNA: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70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29000"/>
            <a:ext cx="8964488" cy="16002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smtClean="0">
                <a:solidFill>
                  <a:schemeClr val="accent2"/>
                </a:solidFill>
              </a:rPr>
              <a:t>genes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carry long-term </a:t>
            </a:r>
            <a:r>
              <a:rPr lang="en-US" dirty="0"/>
              <a:t>storage of </a:t>
            </a:r>
            <a:r>
              <a:rPr lang="en-US" dirty="0" smtClean="0"/>
              <a:t>information </a:t>
            </a:r>
            <a:r>
              <a:rPr lang="en-US" dirty="0"/>
              <a:t>&amp; instructions needed to construct other components of cells, such as </a:t>
            </a:r>
            <a:r>
              <a:rPr lang="en-US" b="1" dirty="0">
                <a:solidFill>
                  <a:schemeClr val="accent2"/>
                </a:solidFill>
              </a:rPr>
              <a:t>proteins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2"/>
                </a:solidFill>
              </a:rPr>
              <a:t>RNA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>molecules.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Role of DNA: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418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79512" y="3632448"/>
            <a:ext cx="8856984" cy="2172816"/>
          </a:xfrm>
        </p:spPr>
        <p:txBody>
          <a:bodyPr>
            <a:normAutofit fontScale="77500" lnSpcReduction="20000"/>
          </a:bodyPr>
          <a:lstStyle/>
          <a:p>
            <a:pPr marL="457200" indent="-457200" algn="l" rtl="0">
              <a:buFont typeface="Wingdings" pitchFamily="2" charset="2"/>
              <a:buChar char="q"/>
            </a:pPr>
            <a:r>
              <a:rPr lang="en-US" sz="3200" dirty="0"/>
              <a:t>DNA is a </a:t>
            </a:r>
            <a:r>
              <a:rPr lang="en-US" sz="3200" b="1" dirty="0">
                <a:solidFill>
                  <a:schemeClr val="accent2"/>
                </a:solidFill>
              </a:rPr>
              <a:t>double helix</a:t>
            </a:r>
            <a:r>
              <a:rPr lang="en-US" sz="3200" dirty="0"/>
              <a:t> of two </a:t>
            </a:r>
            <a:r>
              <a:rPr lang="en-US" sz="3200" b="1" dirty="0" smtClean="0">
                <a:solidFill>
                  <a:schemeClr val="accent2"/>
                </a:solidFill>
              </a:rPr>
              <a:t>anti-parallel</a:t>
            </a:r>
            <a:r>
              <a:rPr lang="en-US" sz="3200" dirty="0" smtClean="0"/>
              <a:t>, complementary </a:t>
            </a:r>
            <a:r>
              <a:rPr lang="en-US" sz="3100" dirty="0"/>
              <a:t>strands</a:t>
            </a:r>
            <a:r>
              <a:rPr lang="en-US" sz="3200" dirty="0"/>
              <a:t> </a:t>
            </a:r>
            <a:r>
              <a:rPr lang="en-US" sz="3200" dirty="0" smtClean="0"/>
              <a:t>.</a:t>
            </a:r>
          </a:p>
          <a:p>
            <a:pPr marL="457200" indent="-457200" algn="l" rtl="0">
              <a:buFont typeface="Wingdings" pitchFamily="2" charset="2"/>
              <a:buChar char="q"/>
            </a:pPr>
            <a:r>
              <a:rPr lang="en-US" sz="3200" dirty="0" smtClean="0"/>
              <a:t>The strands composed of  phosphate-sugar </a:t>
            </a:r>
            <a:r>
              <a:rPr lang="en-US" sz="3200" b="1" dirty="0">
                <a:solidFill>
                  <a:schemeClr val="accent2"/>
                </a:solidFill>
              </a:rPr>
              <a:t>backbone</a:t>
            </a:r>
            <a:r>
              <a:rPr lang="en-US" sz="3200" dirty="0"/>
              <a:t> with nitrogenous bases </a:t>
            </a:r>
            <a:r>
              <a:rPr lang="en-US" sz="3200" dirty="0" smtClean="0"/>
              <a:t>arranged </a:t>
            </a:r>
            <a:r>
              <a:rPr lang="en-US" sz="3200" dirty="0"/>
              <a:t>inside.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/>
              <a:t>DNA Structure: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83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DNA Structure: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5760640" cy="3514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041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607</TotalTime>
  <Words>591</Words>
  <Application>Microsoft Office PowerPoint</Application>
  <PresentationFormat>On-screen Show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Equity</vt:lpstr>
      <vt:lpstr>General Introduction to the Nucleic Acid</vt:lpstr>
      <vt:lpstr>Biology of the Nucleic Acid</vt:lpstr>
      <vt:lpstr> Nucleic Acid Definition:</vt:lpstr>
      <vt:lpstr>Chemical Structure of Nucleotides:</vt:lpstr>
      <vt:lpstr>Chemical bonds in  the nucleic acid : </vt:lpstr>
      <vt:lpstr>DNA:</vt:lpstr>
      <vt:lpstr>Role of DNA:</vt:lpstr>
      <vt:lpstr>DNA Structure: </vt:lpstr>
      <vt:lpstr>DNA Structure: </vt:lpstr>
      <vt:lpstr>DNA organization in the cells :</vt:lpstr>
      <vt:lpstr> Eukaryotic cells hold DNA in: </vt:lpstr>
      <vt:lpstr>prokaryotes :</vt:lpstr>
      <vt:lpstr>Prokaryotes vs. Eukaryotic.  </vt:lpstr>
      <vt:lpstr>DNA packing:</vt:lpstr>
      <vt:lpstr>DNA packing:</vt:lpstr>
      <vt:lpstr>Ribonucleic acid (RNA):</vt:lpstr>
      <vt:lpstr>Protein Synthesis:</vt:lpstr>
      <vt:lpstr>Protein Synthesis:</vt:lpstr>
      <vt:lpstr>DNA vs RNA Structure:</vt:lpstr>
      <vt:lpstr>DNA vs RNA Structure:</vt:lpstr>
      <vt:lpstr>Nucleic Acid Components:</vt:lpstr>
      <vt:lpstr>Nucleobases:</vt:lpstr>
      <vt:lpstr>Nucleosides:</vt:lpstr>
      <vt:lpstr>Nucleotides</vt:lpstr>
      <vt:lpstr>Molecular Biology:</vt:lpstr>
      <vt:lpstr>Genetics:</vt:lpstr>
      <vt:lpstr> Mutations: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FUJITSU</dc:creator>
  <cp:lastModifiedBy>FUJITSU</cp:lastModifiedBy>
  <cp:revision>34</cp:revision>
  <dcterms:created xsi:type="dcterms:W3CDTF">2016-08-22T19:49:34Z</dcterms:created>
  <dcterms:modified xsi:type="dcterms:W3CDTF">2016-09-27T05:36:09Z</dcterms:modified>
</cp:coreProperties>
</file>