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D97D4-68C1-4102-874D-3E09063912E2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D216-0270-478A-B562-A15809FCB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43BD-174D-4841-8E27-B8F181FA300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E108-E1DC-4102-9703-9BE854299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261A-D6F2-4A03-AEDD-A1450B670A76}" type="slidenum">
              <a:rPr lang="en-US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575CE-93D1-469B-89C7-1932337F9302}" type="slidenum">
              <a:rPr lang="fr-FR"/>
              <a:pPr/>
              <a:t>6</a:t>
            </a:fld>
            <a:endParaRPr 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AAB56C-D586-47DF-9E5D-B2E6C16F68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0188"/>
            <a:ext cx="2895600" cy="2524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Mazen Zaharna Molecular Biology 1/2009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529E-B98F-4B9C-90DF-C18291DF44B0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0960-95D8-4059-B8F7-647C5F0BE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Chromosome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93038" cy="8524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800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Chromosomes  are the structures that contain the genetic material</a:t>
            </a:r>
          </a:p>
          <a:p>
            <a:pPr lvl="1"/>
            <a:r>
              <a:rPr lang="en-US" sz="2000" dirty="0">
                <a:latin typeface="Arial" charset="0"/>
              </a:rPr>
              <a:t>They are complexes of DNA and proteins</a:t>
            </a:r>
          </a:p>
          <a:p>
            <a:r>
              <a:rPr lang="en-US" sz="2400" dirty="0">
                <a:latin typeface="Arial" charset="0"/>
              </a:rPr>
              <a:t>The genome comprises all the genetic material that an organism possesses</a:t>
            </a:r>
          </a:p>
          <a:p>
            <a:pPr lvl="1"/>
            <a:r>
              <a:rPr lang="en-US" sz="2000" dirty="0">
                <a:latin typeface="Arial" charset="0"/>
              </a:rPr>
              <a:t>In bacteria, it is typically a single circular chromosome</a:t>
            </a:r>
          </a:p>
          <a:p>
            <a:pPr lvl="1"/>
            <a:r>
              <a:rPr lang="en-US" sz="2000" dirty="0">
                <a:latin typeface="Arial" charset="0"/>
              </a:rPr>
              <a:t>In eukaryotes, it refers to one complete set of </a:t>
            </a:r>
            <a:r>
              <a:rPr lang="en-US" sz="2000" i="1" dirty="0">
                <a:latin typeface="Arial" charset="0"/>
              </a:rPr>
              <a:t>nuclear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chromosomes</a:t>
            </a:r>
          </a:p>
          <a:p>
            <a:r>
              <a:rPr lang="en-US" sz="2400" dirty="0" smtClean="0">
                <a:latin typeface="Arial" charset="0"/>
              </a:rPr>
              <a:t>The main function of the genetic material is to store information required to produce an organism</a:t>
            </a:r>
          </a:p>
          <a:p>
            <a:pPr lvl="1"/>
            <a:r>
              <a:rPr lang="en-US" sz="2000" dirty="0" smtClean="0">
                <a:latin typeface="Arial" charset="0"/>
              </a:rPr>
              <a:t>The DNA molecule does that through its base sequence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648200" cy="47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563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Frog Chromosomes (</a:t>
            </a:r>
            <a:r>
              <a:rPr lang="en-US" dirty="0" smtClean="0"/>
              <a:t>42 </a:t>
            </a:r>
            <a:r>
              <a:rPr lang="en-US" dirty="0" smtClean="0"/>
              <a:t>+ XY =</a:t>
            </a:r>
            <a:r>
              <a:rPr lang="en-US" dirty="0" smtClean="0"/>
              <a:t>44)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685800"/>
            <a:ext cx="5029200" cy="498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 Chromosomes (</a:t>
            </a:r>
            <a:r>
              <a:rPr lang="en-US" dirty="0" smtClean="0"/>
              <a:t>40 </a:t>
            </a:r>
            <a:r>
              <a:rPr lang="en-US" dirty="0" smtClean="0"/>
              <a:t>+ XY =</a:t>
            </a:r>
            <a:r>
              <a:rPr lang="en-US" dirty="0" smtClean="0"/>
              <a:t>42)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1340768"/>
            <a:ext cx="828092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human cells contain 23 pairs of chromosomes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includes  one pair of sex chromosome XX or XY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cell division we can identify chromosomes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Haploid: set of 23 chromosomes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Diploid:  normal number of 46 chromosomes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Chromosomes  in eukaryotes</a:t>
            </a:r>
            <a:r>
              <a:rPr lang="fr-FR" sz="2000" dirty="0" smtClean="0"/>
              <a:t> </a:t>
            </a:r>
            <a:r>
              <a:rPr lang="en-GB" sz="2000" dirty="0" smtClean="0"/>
              <a:t>found in the nucleus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Condensed and visible during cell division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  At the beginning of mitosis they can be seen to consist of two threads (sister </a:t>
            </a:r>
            <a:r>
              <a:rPr lang="en-GB" sz="2000" dirty="0" err="1" smtClean="0"/>
              <a:t>chromatids</a:t>
            </a:r>
            <a:r>
              <a:rPr lang="en-GB" sz="2000" dirty="0" smtClean="0"/>
              <a:t>) joined by a </a:t>
            </a:r>
            <a:r>
              <a:rPr lang="en-GB" sz="2000" dirty="0" err="1" smtClean="0"/>
              <a:t>centromere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The sister </a:t>
            </a:r>
            <a:r>
              <a:rPr lang="en-GB" sz="2000" dirty="0" err="1" smtClean="0"/>
              <a:t>chromatids</a:t>
            </a:r>
            <a:r>
              <a:rPr lang="en-GB" sz="2000" dirty="0" smtClean="0"/>
              <a:t> are identical copies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During mitosis the sister </a:t>
            </a:r>
            <a:r>
              <a:rPr lang="en-GB" sz="2000" dirty="0" err="1" smtClean="0"/>
              <a:t>chromatids</a:t>
            </a:r>
            <a:r>
              <a:rPr lang="en-GB" sz="2000" dirty="0" smtClean="0"/>
              <a:t> separate and are placed into two nuclei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Number of chromosome is constant for each cell in the body (except sex cells which only have half sets).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48082" y="571480"/>
            <a:ext cx="2833718" cy="57531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Diagram of a duplicated and condensed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metaphase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eukaryotic chromosome. 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1.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Chromatid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one of the two identical parts of the chromosome after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 phase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2.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Centromere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– the point where the two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chromatids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touch, and where the microtubules attach.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Short arm.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 Long arm.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upload.wikimedia.org/wikipedia/commons/thumb/0/0b/Chromosome.svg/250px-Chromosome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2057400" cy="40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85800" y="457200"/>
            <a:ext cx="2971800" cy="5651500"/>
            <a:chOff x="144" y="0"/>
            <a:chExt cx="2305" cy="41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0"/>
              <a:ext cx="2305" cy="4136"/>
            </a:xfrm>
            <a:prstGeom prst="rect">
              <a:avLst/>
            </a:prstGeom>
            <a:noFill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7" y="1889"/>
              <a:ext cx="7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Centromere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7" y="1690"/>
              <a:ext cx="13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 dirty="0" err="1">
                  <a:solidFill>
                    <a:srgbClr val="000000"/>
                  </a:solidFill>
                  <a:latin typeface="Arial" charset="0"/>
                </a:rPr>
                <a:t>Kinetochore</a:t>
              </a: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 proteins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87" y="8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87" y="1414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7" y="2459"/>
              <a:ext cx="129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7" y="32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61" y="3927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61" y="248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50" y="3607"/>
              <a:ext cx="41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Genes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0" y="3736"/>
              <a:ext cx="13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Repetitive sequences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441" y="195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CHROMOSOME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Chromosomes can vary considerably in size and shape</a:t>
            </a:r>
          </a:p>
          <a:p>
            <a:pPr lvl="1"/>
            <a:r>
              <a:rPr lang="en-US" sz="2000" dirty="0" smtClean="0"/>
              <a:t>Various features used for identification</a:t>
            </a:r>
          </a:p>
          <a:p>
            <a:pPr lvl="2"/>
            <a:r>
              <a:rPr lang="en-US" sz="2000" dirty="0" smtClean="0"/>
              <a:t>Size, </a:t>
            </a:r>
            <a:r>
              <a:rPr lang="en-US" sz="2000" dirty="0" err="1" smtClean="0"/>
              <a:t>Centromere</a:t>
            </a:r>
            <a:r>
              <a:rPr lang="en-US" sz="2000" dirty="0" smtClean="0"/>
              <a:t> location, Banding patterns</a:t>
            </a:r>
          </a:p>
          <a:p>
            <a:r>
              <a:rPr lang="en-US" sz="2000" dirty="0" err="1" smtClean="0"/>
              <a:t>Centromere</a:t>
            </a:r>
            <a:r>
              <a:rPr lang="en-US" sz="2000" dirty="0" smtClean="0"/>
              <a:t> </a:t>
            </a:r>
            <a:r>
              <a:rPr lang="en-US" sz="2000" dirty="0"/>
              <a:t>location differs between chromosomes</a:t>
            </a:r>
          </a:p>
          <a:p>
            <a:pPr lvl="1"/>
            <a:r>
              <a:rPr lang="en-US" sz="2000" dirty="0"/>
              <a:t>At the middle in a </a:t>
            </a:r>
            <a:r>
              <a:rPr lang="en-US" sz="2000" b="1" u="sng" dirty="0" err="1"/>
              <a:t>metacentric</a:t>
            </a:r>
            <a:r>
              <a:rPr lang="en-US" sz="2000" dirty="0"/>
              <a:t> chromosome</a:t>
            </a:r>
          </a:p>
          <a:p>
            <a:pPr lvl="1"/>
            <a:r>
              <a:rPr lang="en-US" sz="2000" dirty="0"/>
              <a:t>Near the middle in a </a:t>
            </a:r>
            <a:r>
              <a:rPr lang="en-US" sz="2000" b="1" u="sng" dirty="0" err="1"/>
              <a:t>submetacentric</a:t>
            </a:r>
            <a:r>
              <a:rPr lang="en-US" sz="2000" dirty="0"/>
              <a:t> chromosome</a:t>
            </a:r>
          </a:p>
          <a:p>
            <a:pPr lvl="1"/>
            <a:r>
              <a:rPr lang="en-US" sz="2000" dirty="0"/>
              <a:t>Near an end in an </a:t>
            </a:r>
            <a:r>
              <a:rPr lang="en-US" sz="2000" b="1" u="sng" dirty="0" err="1"/>
              <a:t>acrocentric</a:t>
            </a:r>
            <a:r>
              <a:rPr lang="en-US" sz="2000" dirty="0"/>
              <a:t> chromosome</a:t>
            </a:r>
          </a:p>
          <a:p>
            <a:pPr lvl="1"/>
            <a:r>
              <a:rPr lang="en-US" sz="2000" dirty="0"/>
              <a:t>At an end in a </a:t>
            </a:r>
            <a:r>
              <a:rPr lang="en-US" sz="2000" b="1" u="sng" dirty="0" err="1"/>
              <a:t>telocentric</a:t>
            </a:r>
            <a:r>
              <a:rPr lang="en-US" sz="2000" dirty="0"/>
              <a:t> chromosome</a:t>
            </a:r>
          </a:p>
        </p:txBody>
      </p:sp>
      <p:pic>
        <p:nvPicPr>
          <p:cNvPr id="5" name="Picture 7" descr="I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410200" y="1600200"/>
            <a:ext cx="3305101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Shapes of chromosomes </a:t>
            </a:r>
            <a:endParaRPr lang="en-US" sz="3200" b="1" dirty="0"/>
          </a:p>
        </p:txBody>
      </p:sp>
      <p:pic>
        <p:nvPicPr>
          <p:cNvPr id="6" name="Picture 8" descr="Kromoszómák alakj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079413" cy="31242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609600" y="4419600"/>
            <a:ext cx="296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1: sister chromatids,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 2: centromere,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 3: short arm, 		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4: long arm,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5: satellite,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 6: secondary constriction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1838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  <a:latin typeface="Times New Roman" pitchFamily="18" charset="0"/>
              </a:rPr>
              <a:t>A: metacentric, B: submetacentric, C: acrocentric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bio3400.nicerweb.com/Locked/media/ch02/02_03-centromere.jpg"/>
          <p:cNvPicPr>
            <a:picLocks noChangeAspect="1" noChangeArrowheads="1"/>
          </p:cNvPicPr>
          <p:nvPr/>
        </p:nvPicPr>
        <p:blipFill>
          <a:blip r:embed="rId3" cstate="print"/>
          <a:srcRect r="24675"/>
          <a:stretch>
            <a:fillRect/>
          </a:stretch>
        </p:blipFill>
        <p:spPr bwMode="auto">
          <a:xfrm>
            <a:off x="4038600" y="1371600"/>
            <a:ext cx="4419600" cy="3526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karyotyp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057400"/>
            <a:ext cx="4187732" cy="3400425"/>
          </a:xfrm>
          <a:prstGeom prst="rect">
            <a:avLst/>
          </a:prstGeom>
          <a:noFill/>
        </p:spPr>
      </p:pic>
      <p:pic>
        <p:nvPicPr>
          <p:cNvPr id="43015" name="Picture 7" descr="karyo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699" y="1981200"/>
            <a:ext cx="3556999" cy="3421063"/>
          </a:xfrm>
          <a:prstGeom prst="rect">
            <a:avLst/>
          </a:prstGeom>
          <a:noFill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547813" y="55895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Female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65837" y="55895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/>
              <a:t>Male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chromosomes of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human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(male and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female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Karyotype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4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 Groups</a:t>
            </a:r>
          </a:p>
        </p:txBody>
      </p:sp>
      <p:graphicFrame>
        <p:nvGraphicFramePr>
          <p:cNvPr id="20770" name="Group 29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77107"/>
        </p:xfrm>
        <a:graphic>
          <a:graphicData uri="http://schemas.openxmlformats.org/drawingml/2006/table">
            <a:tbl>
              <a:tblPr/>
              <a:tblGrid>
                <a:gridCol w="874713"/>
                <a:gridCol w="1657350"/>
                <a:gridCol w="5697537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Largest; 1 and 3 are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metacentric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but 2 is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submetacentric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Large; submetacentric with two arms very different in size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6–12,X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size; submetacentric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13–15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size; acrocentric with satellites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16–18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16 is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metacentric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but 17 and 18 are sub   metacentric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metacentric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21,22,Y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acrocentric, with satellites on 21 and 22 but not on the 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Autosomes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are numbered from largest to smallest, except that chromosome 21 is smaller than chromosome 22.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685800"/>
            <a:ext cx="5257800" cy="4961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71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</a:t>
            </a:r>
            <a:r>
              <a:rPr lang="en-US" dirty="0" smtClean="0"/>
              <a:t>Chromosomes (44 + XY =46)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0" y="609600"/>
          <a:ext cx="5181600" cy="4941104"/>
        </p:xfrm>
        <a:graphic>
          <a:graphicData uri="http://schemas.openxmlformats.org/presentationml/2006/ole">
            <p:oleObj spid="_x0000_s1026" name="Image" r:id="rId3" imgW="3566167" imgH="3410719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Mouse Chromosomes </a:t>
            </a:r>
            <a:r>
              <a:rPr lang="en-US" dirty="0" smtClean="0"/>
              <a:t>(38 </a:t>
            </a:r>
            <a:r>
              <a:rPr lang="en-US" dirty="0" smtClean="0"/>
              <a:t>+ XY =</a:t>
            </a:r>
            <a:r>
              <a:rPr lang="en-US" dirty="0" smtClean="0"/>
              <a:t>40)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479</Words>
  <Application>Microsoft Office PowerPoint</Application>
  <PresentationFormat>On-screen Show (4:3)</PresentationFormat>
  <Paragraphs>87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INTRODUCTION</vt:lpstr>
      <vt:lpstr>Slide 2</vt:lpstr>
      <vt:lpstr>Slide 3</vt:lpstr>
      <vt:lpstr>CHROMOSOME STRUCTURE</vt:lpstr>
      <vt:lpstr>Shapes of chromosomes </vt:lpstr>
      <vt:lpstr>Slide 6</vt:lpstr>
      <vt:lpstr>Chromosome Groups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mfarah</dc:creator>
  <cp:lastModifiedBy>mfarah</cp:lastModifiedBy>
  <cp:revision>24</cp:revision>
  <dcterms:created xsi:type="dcterms:W3CDTF">2016-01-31T11:53:26Z</dcterms:created>
  <dcterms:modified xsi:type="dcterms:W3CDTF">2017-10-01T10:12:34Z</dcterms:modified>
</cp:coreProperties>
</file>