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4" r:id="rId4"/>
    <p:sldId id="258" r:id="rId5"/>
    <p:sldId id="263" r:id="rId6"/>
    <p:sldId id="265" r:id="rId7"/>
    <p:sldId id="266" r:id="rId8"/>
    <p:sldId id="259" r:id="rId9"/>
    <p:sldId id="260" r:id="rId10"/>
    <p:sldId id="261" r:id="rId11"/>
    <p:sldId id="26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37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2/26/2017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6505" y="643465"/>
            <a:ext cx="10770428" cy="660401"/>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76505" y="1405467"/>
            <a:ext cx="10770428" cy="447040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2/26/2017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fac.ksu.edu.sa/aquadri"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 Business Process Modelling</a:t>
            </a:r>
            <a:endParaRPr lang="en-US" dirty="0"/>
          </a:p>
        </p:txBody>
      </p:sp>
      <p:sp>
        <p:nvSpPr>
          <p:cNvPr id="3" name="Subtitle 2"/>
          <p:cNvSpPr>
            <a:spLocks noGrp="1"/>
          </p:cNvSpPr>
          <p:nvPr>
            <p:ph type="subTitle" idx="1"/>
          </p:nvPr>
        </p:nvSpPr>
        <p:spPr/>
        <p:txBody>
          <a:bodyPr>
            <a:normAutofit lnSpcReduction="10000"/>
          </a:bodyPr>
          <a:lstStyle/>
          <a:p>
            <a:r>
              <a:rPr lang="en-US" dirty="0" smtClean="0"/>
              <a:t>Aman Quadri</a:t>
            </a:r>
          </a:p>
          <a:p>
            <a:r>
              <a:rPr lang="en-US" dirty="0" smtClean="0">
                <a:hlinkClick r:id="rId2"/>
              </a:rPr>
              <a:t>https://fac.ksu.edu.sa/aquadri</a:t>
            </a:r>
            <a:endParaRPr lang="en-US" dirty="0" smtClean="0"/>
          </a:p>
          <a:p>
            <a:r>
              <a:rPr lang="en-US" dirty="0" smtClean="0"/>
              <a:t>aquadri@ksu.edu.sa</a:t>
            </a:r>
            <a:endParaRPr lang="en-US" dirty="0"/>
          </a:p>
        </p:txBody>
      </p:sp>
    </p:spTree>
    <p:extLst>
      <p:ext uri="{BB962C8B-B14F-4D97-AF65-F5344CB8AC3E}">
        <p14:creationId xmlns:p14="http://schemas.microsoft.com/office/powerpoint/2010/main" val="3508362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Business Use Case Model</a:t>
            </a:r>
            <a:endParaRPr lang="en-US" dirty="0"/>
          </a:p>
        </p:txBody>
      </p:sp>
      <p:sp>
        <p:nvSpPr>
          <p:cNvPr id="3" name="Content Placeholder 2"/>
          <p:cNvSpPr>
            <a:spLocks noGrp="1"/>
          </p:cNvSpPr>
          <p:nvPr>
            <p:ph idx="1"/>
          </p:nvPr>
        </p:nvSpPr>
        <p:spPr/>
        <p:txBody>
          <a:bodyPr/>
          <a:lstStyle/>
          <a:p>
            <a:r>
              <a:rPr lang="en-US" dirty="0" smtClean="0"/>
              <a:t>Primary </a:t>
            </a:r>
            <a:r>
              <a:rPr lang="en-US" dirty="0"/>
              <a:t>purpose of modeling business use cases and actors is to describe how the business is used by its customers and </a:t>
            </a:r>
            <a:r>
              <a:rPr lang="en-US" dirty="0" smtClean="0"/>
              <a:t>partners.</a:t>
            </a:r>
          </a:p>
          <a:p>
            <a:r>
              <a:rPr lang="en-US" dirty="0"/>
              <a:t>The model describes the business in terms of business use </a:t>
            </a:r>
            <a:r>
              <a:rPr lang="en-US" dirty="0" smtClean="0"/>
              <a:t>cases </a:t>
            </a:r>
            <a:r>
              <a:rPr lang="en-US" dirty="0"/>
              <a:t>generally called "processes" </a:t>
            </a:r>
            <a:endParaRPr lang="en-US" dirty="0" smtClean="0"/>
          </a:p>
          <a:p>
            <a:r>
              <a:rPr lang="en-US" dirty="0" smtClean="0"/>
              <a:t> To create a use case model, right click on the BPM and add UML Model</a:t>
            </a:r>
          </a:p>
          <a:p>
            <a:r>
              <a:rPr lang="en-US" dirty="0" smtClean="0"/>
              <a:t>Use the UML Model perspective to create the Use Case Model of the Business Model.</a:t>
            </a:r>
            <a:endParaRPr lang="en-US" dirty="0"/>
          </a:p>
        </p:txBody>
      </p:sp>
    </p:spTree>
    <p:extLst>
      <p:ext uri="{BB962C8B-B14F-4D97-AF65-F5344CB8AC3E}">
        <p14:creationId xmlns:p14="http://schemas.microsoft.com/office/powerpoint/2010/main" val="1494889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Lab Activity - 2 </a:t>
            </a:r>
            <a:endParaRPr lang="en-US" dirty="0"/>
          </a:p>
        </p:txBody>
      </p:sp>
      <p:sp>
        <p:nvSpPr>
          <p:cNvPr id="3" name="Content Placeholder 2"/>
          <p:cNvSpPr>
            <a:spLocks noGrp="1"/>
          </p:cNvSpPr>
          <p:nvPr>
            <p:ph idx="1"/>
          </p:nvPr>
        </p:nvSpPr>
        <p:spPr/>
        <p:txBody>
          <a:bodyPr/>
          <a:lstStyle/>
          <a:p>
            <a:r>
              <a:rPr lang="en-US" dirty="0" smtClean="0"/>
              <a:t>From the business model of the Aqua water, create the Business use case model in RSA. </a:t>
            </a:r>
            <a:endParaRPr lang="en-US" dirty="0"/>
          </a:p>
        </p:txBody>
      </p:sp>
    </p:spTree>
    <p:extLst>
      <p:ext uri="{BB962C8B-B14F-4D97-AF65-F5344CB8AC3E}">
        <p14:creationId xmlns:p14="http://schemas.microsoft.com/office/powerpoint/2010/main" val="2174387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Definitions</a:t>
            </a:r>
            <a:endParaRPr lang="en-US" dirty="0"/>
          </a:p>
        </p:txBody>
      </p:sp>
      <p:sp>
        <p:nvSpPr>
          <p:cNvPr id="3" name="Content Placeholder 2"/>
          <p:cNvSpPr>
            <a:spLocks noGrp="1"/>
          </p:cNvSpPr>
          <p:nvPr>
            <p:ph idx="1"/>
          </p:nvPr>
        </p:nvSpPr>
        <p:spPr/>
        <p:txBody>
          <a:bodyPr/>
          <a:lstStyle/>
          <a:p>
            <a:r>
              <a:rPr lang="en-US" dirty="0" smtClean="0"/>
              <a:t>A </a:t>
            </a:r>
            <a:r>
              <a:rPr lang="en-US" b="1" dirty="0" smtClean="0"/>
              <a:t>Model </a:t>
            </a:r>
            <a:r>
              <a:rPr lang="en-US" dirty="0" smtClean="0"/>
              <a:t>is complete description textual/diagrammatic </a:t>
            </a:r>
            <a:r>
              <a:rPr lang="en-US" dirty="0" smtClean="0"/>
              <a:t>representation of </a:t>
            </a:r>
            <a:r>
              <a:rPr lang="en-US" dirty="0" smtClean="0"/>
              <a:t>a system from a particular perspective</a:t>
            </a:r>
            <a:r>
              <a:rPr lang="en-US" dirty="0" smtClean="0"/>
              <a:t>.</a:t>
            </a:r>
            <a:endParaRPr lang="en-US" dirty="0" smtClean="0"/>
          </a:p>
          <a:p>
            <a:pPr marL="457200" lvl="1" indent="0">
              <a:buNone/>
            </a:pPr>
            <a:r>
              <a:rPr lang="en-US" dirty="0" smtClean="0"/>
              <a:t>	 </a:t>
            </a:r>
            <a:endParaRPr lang="en-US" b="1" dirty="0"/>
          </a:p>
        </p:txBody>
      </p:sp>
      <p:pic>
        <p:nvPicPr>
          <p:cNvPr id="5" name="Picture 4"/>
          <p:cNvPicPr>
            <a:picLocks noChangeAspect="1"/>
          </p:cNvPicPr>
          <p:nvPr/>
        </p:nvPicPr>
        <p:blipFill>
          <a:blip r:embed="rId2"/>
          <a:stretch>
            <a:fillRect/>
          </a:stretch>
        </p:blipFill>
        <p:spPr>
          <a:xfrm>
            <a:off x="1531945" y="2488267"/>
            <a:ext cx="8907976" cy="2304800"/>
          </a:xfrm>
          <a:prstGeom prst="rect">
            <a:avLst/>
          </a:prstGeom>
        </p:spPr>
      </p:pic>
    </p:spTree>
    <p:extLst>
      <p:ext uri="{BB962C8B-B14F-4D97-AF65-F5344CB8AC3E}">
        <p14:creationId xmlns:p14="http://schemas.microsoft.com/office/powerpoint/2010/main" val="4246743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Definitions</a:t>
            </a:r>
            <a:endParaRPr lang="en-US" dirty="0"/>
          </a:p>
        </p:txBody>
      </p:sp>
      <p:sp>
        <p:nvSpPr>
          <p:cNvPr id="3" name="Content Placeholder 2"/>
          <p:cNvSpPr>
            <a:spLocks noGrp="1"/>
          </p:cNvSpPr>
          <p:nvPr>
            <p:ph idx="1"/>
          </p:nvPr>
        </p:nvSpPr>
        <p:spPr/>
        <p:txBody>
          <a:bodyPr/>
          <a:lstStyle/>
          <a:p>
            <a:r>
              <a:rPr lang="en-US" dirty="0" smtClean="0"/>
              <a:t>A </a:t>
            </a:r>
            <a:r>
              <a:rPr lang="en-US" b="1" dirty="0" smtClean="0"/>
              <a:t>Business </a:t>
            </a:r>
            <a:r>
              <a:rPr lang="en-US" b="1" dirty="0" smtClean="0"/>
              <a:t>Process Model </a:t>
            </a:r>
            <a:r>
              <a:rPr lang="en-US" dirty="0" smtClean="0"/>
              <a:t>is an abstract representation of an organization:</a:t>
            </a:r>
          </a:p>
          <a:p>
            <a:pPr lvl="1"/>
            <a:r>
              <a:rPr lang="en-US" dirty="0" smtClean="0"/>
              <a:t>It can be conceptual / graphic Representation </a:t>
            </a:r>
          </a:p>
          <a:p>
            <a:pPr lvl="1"/>
            <a:r>
              <a:rPr lang="en-US" dirty="0" smtClean="0"/>
              <a:t>Represents the processes of an enterprise for analysis or improvements.</a:t>
            </a:r>
          </a:p>
          <a:p>
            <a:pPr lvl="1"/>
            <a:r>
              <a:rPr lang="en-US" dirty="0" smtClean="0"/>
              <a:t>Represents architectural</a:t>
            </a:r>
            <a:r>
              <a:rPr lang="en-US" dirty="0" smtClean="0"/>
              <a:t>, functional and financial arrangements that needs to be designed and </a:t>
            </a:r>
            <a:r>
              <a:rPr lang="en-US" dirty="0" smtClean="0"/>
              <a:t>implemented.</a:t>
            </a:r>
          </a:p>
          <a:p>
            <a:pPr lvl="1"/>
            <a:r>
              <a:rPr lang="en-US" dirty="0" smtClean="0"/>
              <a:t>Carried out by domain experts known as ‘Business Analysts’</a:t>
            </a:r>
          </a:p>
          <a:p>
            <a:pPr lvl="1"/>
            <a:r>
              <a:rPr lang="en-US" dirty="0" smtClean="0"/>
              <a:t>BPM is done mainly to enhance the speed and/or quality and reduce overheads</a:t>
            </a:r>
            <a:endParaRPr lang="en-US" dirty="0" smtClean="0"/>
          </a:p>
          <a:p>
            <a:pPr marL="457200" lvl="1" indent="0">
              <a:buNone/>
            </a:pPr>
            <a:r>
              <a:rPr lang="en-US" dirty="0" smtClean="0"/>
              <a:t>	 </a:t>
            </a:r>
            <a:endParaRPr lang="en-US" b="1" dirty="0"/>
          </a:p>
        </p:txBody>
      </p:sp>
    </p:spTree>
    <p:extLst>
      <p:ext uri="{BB962C8B-B14F-4D97-AF65-F5344CB8AC3E}">
        <p14:creationId xmlns:p14="http://schemas.microsoft.com/office/powerpoint/2010/main" val="1819363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Business Modelling</a:t>
            </a:r>
            <a:endParaRPr lang="en-US" dirty="0"/>
          </a:p>
        </p:txBody>
      </p:sp>
      <p:sp>
        <p:nvSpPr>
          <p:cNvPr id="3" name="Content Placeholder 2"/>
          <p:cNvSpPr>
            <a:spLocks noGrp="1"/>
          </p:cNvSpPr>
          <p:nvPr>
            <p:ph idx="1"/>
          </p:nvPr>
        </p:nvSpPr>
        <p:spPr/>
        <p:txBody>
          <a:bodyPr/>
          <a:lstStyle/>
          <a:p>
            <a:r>
              <a:rPr lang="en-US" dirty="0" smtClean="0"/>
              <a:t>Gap between Business Engineering descriptions and interpretation by Software Engineering.</a:t>
            </a:r>
          </a:p>
          <a:p>
            <a:r>
              <a:rPr lang="en-US" dirty="0" smtClean="0"/>
              <a:t>Unclear inputs </a:t>
            </a:r>
            <a:r>
              <a:rPr lang="en-US" dirty="0" smtClean="0"/>
              <a:t>from Business Engineering in the software development.</a:t>
            </a:r>
          </a:p>
          <a:p>
            <a:r>
              <a:rPr lang="en-US" dirty="0" smtClean="0"/>
              <a:t>RUP (Rational Unified Process) provides a common language for both engineering to model the business functions.</a:t>
            </a:r>
          </a:p>
          <a:p>
            <a:r>
              <a:rPr lang="en-US" dirty="0" smtClean="0"/>
              <a:t>Enables seamless traceability between business and software processes.</a:t>
            </a:r>
            <a:endParaRPr lang="en-US" dirty="0"/>
          </a:p>
        </p:txBody>
      </p:sp>
    </p:spTree>
    <p:extLst>
      <p:ext uri="{BB962C8B-B14F-4D97-AF65-F5344CB8AC3E}">
        <p14:creationId xmlns:p14="http://schemas.microsoft.com/office/powerpoint/2010/main" val="2790787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Demonstration using RSA</a:t>
            </a:r>
            <a:endParaRPr lang="en-US" dirty="0"/>
          </a:p>
        </p:txBody>
      </p:sp>
      <p:sp>
        <p:nvSpPr>
          <p:cNvPr id="3" name="Content Placeholder 2"/>
          <p:cNvSpPr>
            <a:spLocks noGrp="1"/>
          </p:cNvSpPr>
          <p:nvPr>
            <p:ph idx="1"/>
          </p:nvPr>
        </p:nvSpPr>
        <p:spPr/>
        <p:txBody>
          <a:bodyPr/>
          <a:lstStyle/>
          <a:p>
            <a:r>
              <a:rPr lang="en-US" dirty="0" smtClean="0"/>
              <a:t>Using RSA BPM perspective, model the Cash withdrawal process of XYZ Bank.</a:t>
            </a:r>
          </a:p>
          <a:p>
            <a:pPr lvl="1"/>
            <a:r>
              <a:rPr lang="en-US" dirty="0" smtClean="0"/>
              <a:t>Customer fills the check with details (Account #, name and amount)</a:t>
            </a:r>
          </a:p>
          <a:p>
            <a:pPr lvl="1"/>
            <a:r>
              <a:rPr lang="en-US" dirty="0" smtClean="0"/>
              <a:t>The bank verification unit rep, verifies the information and the amount presented for withdrawal</a:t>
            </a:r>
          </a:p>
          <a:p>
            <a:pPr lvl="1"/>
            <a:r>
              <a:rPr lang="en-US" dirty="0" smtClean="0"/>
              <a:t>If the amount in account is greater than the amount presented the check is marked cleared for teller else, an Overdraft is created for the customer and its presented to the teller for further processing.</a:t>
            </a:r>
            <a:endParaRPr lang="en-US" dirty="0"/>
          </a:p>
        </p:txBody>
      </p:sp>
    </p:spTree>
    <p:extLst>
      <p:ext uri="{BB962C8B-B14F-4D97-AF65-F5344CB8AC3E}">
        <p14:creationId xmlns:p14="http://schemas.microsoft.com/office/powerpoint/2010/main" val="1344537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Start a fresh BPM Project</a:t>
            </a:r>
            <a:endParaRPr lang="en-US" dirty="0"/>
          </a:p>
        </p:txBody>
      </p:sp>
      <p:pic>
        <p:nvPicPr>
          <p:cNvPr id="5" name="Picture 4"/>
          <p:cNvPicPr>
            <a:picLocks noChangeAspect="1"/>
          </p:cNvPicPr>
          <p:nvPr/>
        </p:nvPicPr>
        <p:blipFill>
          <a:blip r:embed="rId2"/>
          <a:stretch>
            <a:fillRect/>
          </a:stretch>
        </p:blipFill>
        <p:spPr>
          <a:xfrm>
            <a:off x="802746" y="1418167"/>
            <a:ext cx="5631922" cy="1295400"/>
          </a:xfrm>
          <a:prstGeom prst="rect">
            <a:avLst/>
          </a:prstGeom>
        </p:spPr>
      </p:pic>
      <p:pic>
        <p:nvPicPr>
          <p:cNvPr id="6" name="Picture 5"/>
          <p:cNvPicPr>
            <a:picLocks noChangeAspect="1"/>
          </p:cNvPicPr>
          <p:nvPr/>
        </p:nvPicPr>
        <p:blipFill>
          <a:blip r:embed="rId3"/>
          <a:stretch>
            <a:fillRect/>
          </a:stretch>
        </p:blipFill>
        <p:spPr>
          <a:xfrm>
            <a:off x="6605059" y="1418167"/>
            <a:ext cx="5010150" cy="3228975"/>
          </a:xfrm>
          <a:prstGeom prst="rect">
            <a:avLst/>
          </a:prstGeom>
        </p:spPr>
      </p:pic>
    </p:spTree>
    <p:extLst>
      <p:ext uri="{BB962C8B-B14F-4D97-AF65-F5344CB8AC3E}">
        <p14:creationId xmlns:p14="http://schemas.microsoft.com/office/powerpoint/2010/main" val="441845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Contd.	</a:t>
            </a:r>
            <a:endParaRPr lang="en-US" dirty="0"/>
          </a:p>
        </p:txBody>
      </p:sp>
      <p:sp>
        <p:nvSpPr>
          <p:cNvPr id="3" name="Content Placeholder 2"/>
          <p:cNvSpPr>
            <a:spLocks noGrp="1"/>
          </p:cNvSpPr>
          <p:nvPr>
            <p:ph idx="1"/>
          </p:nvPr>
        </p:nvSpPr>
        <p:spPr/>
        <p:txBody>
          <a:bodyPr/>
          <a:lstStyle/>
          <a:p>
            <a:r>
              <a:rPr lang="en-US" dirty="0" smtClean="0"/>
              <a:t>Give the project a name.</a:t>
            </a:r>
          </a:p>
          <a:p>
            <a:endParaRPr lang="en-US" dirty="0"/>
          </a:p>
          <a:p>
            <a:endParaRPr lang="en-US" dirty="0" smtClean="0"/>
          </a:p>
          <a:p>
            <a:endParaRPr lang="en-US" dirty="0"/>
          </a:p>
          <a:p>
            <a:endParaRPr lang="en-US" dirty="0" smtClean="0"/>
          </a:p>
          <a:p>
            <a:endParaRPr lang="en-US" dirty="0"/>
          </a:p>
          <a:p>
            <a:r>
              <a:rPr lang="en-US" dirty="0" smtClean="0"/>
              <a:t>Demo Using RSA</a:t>
            </a:r>
          </a:p>
          <a:p>
            <a:endParaRPr lang="en-US" dirty="0"/>
          </a:p>
        </p:txBody>
      </p:sp>
      <p:pic>
        <p:nvPicPr>
          <p:cNvPr id="4" name="Picture 3"/>
          <p:cNvPicPr>
            <a:picLocks noChangeAspect="1"/>
          </p:cNvPicPr>
          <p:nvPr/>
        </p:nvPicPr>
        <p:blipFill>
          <a:blip r:embed="rId2"/>
          <a:stretch>
            <a:fillRect/>
          </a:stretch>
        </p:blipFill>
        <p:spPr>
          <a:xfrm>
            <a:off x="3551881" y="1948392"/>
            <a:ext cx="5019675" cy="1962150"/>
          </a:xfrm>
          <a:prstGeom prst="rect">
            <a:avLst/>
          </a:prstGeom>
        </p:spPr>
      </p:pic>
    </p:spTree>
    <p:extLst>
      <p:ext uri="{BB962C8B-B14F-4D97-AF65-F5344CB8AC3E}">
        <p14:creationId xmlns:p14="http://schemas.microsoft.com/office/powerpoint/2010/main" val="3780469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Lab Activity 1 - Hands on</a:t>
            </a:r>
            <a:endParaRPr lang="en-US" dirty="0"/>
          </a:p>
        </p:txBody>
      </p:sp>
      <p:sp>
        <p:nvSpPr>
          <p:cNvPr id="3" name="Content Placeholder 2"/>
          <p:cNvSpPr>
            <a:spLocks noGrp="1"/>
          </p:cNvSpPr>
          <p:nvPr>
            <p:ph idx="1"/>
          </p:nvPr>
        </p:nvSpPr>
        <p:spPr/>
        <p:txBody>
          <a:bodyPr/>
          <a:lstStyle/>
          <a:p>
            <a:pPr algn="just"/>
            <a:r>
              <a:rPr lang="en-US" dirty="0" smtClean="0"/>
              <a:t>Case Study: The </a:t>
            </a:r>
            <a:r>
              <a:rPr lang="en-US" b="1" dirty="0"/>
              <a:t>True Aqua </a:t>
            </a:r>
            <a:r>
              <a:rPr lang="en-US" dirty="0"/>
              <a:t>Distilled Water </a:t>
            </a:r>
            <a:r>
              <a:rPr lang="en-US" dirty="0" smtClean="0"/>
              <a:t>Company,  </a:t>
            </a:r>
            <a:r>
              <a:rPr lang="en-US" dirty="0"/>
              <a:t>sell distilled water for business and home </a:t>
            </a:r>
            <a:r>
              <a:rPr lang="en-US" dirty="0" smtClean="0"/>
              <a:t>use,  </a:t>
            </a:r>
            <a:r>
              <a:rPr lang="en-US" dirty="0"/>
              <a:t>following is a textual description of their water delivery process. </a:t>
            </a:r>
            <a:r>
              <a:rPr lang="en-US" dirty="0" smtClean="0"/>
              <a:t>  </a:t>
            </a:r>
            <a:endParaRPr lang="en-US" dirty="0"/>
          </a:p>
          <a:p>
            <a:pPr algn="just"/>
            <a:r>
              <a:rPr lang="en-US" dirty="0"/>
              <a:t> To order distilled </a:t>
            </a:r>
            <a:r>
              <a:rPr lang="en-US" dirty="0" smtClean="0"/>
              <a:t>water, 90</a:t>
            </a:r>
            <a:r>
              <a:rPr lang="en-US" dirty="0"/>
              <a:t>% of the orders come from phone </a:t>
            </a:r>
            <a:r>
              <a:rPr lang="en-US" dirty="0" smtClean="0"/>
              <a:t>calls. The </a:t>
            </a:r>
            <a:r>
              <a:rPr lang="en-US" dirty="0"/>
              <a:t>customer service assistant who receives the order will check whether the customer is an existing customer or a new one. If the customer has never ordered before, the customer service assistant will create a customer account for him or her before proceeding to water delivery. </a:t>
            </a:r>
            <a:endParaRPr lang="en-US" dirty="0" smtClean="0"/>
          </a:p>
          <a:p>
            <a:pPr algn="just"/>
            <a:r>
              <a:rPr lang="en-US" dirty="0" smtClean="0"/>
              <a:t>The water delivery happens only on Wednesday, on every Wednesday, the </a:t>
            </a:r>
            <a:r>
              <a:rPr lang="en-US" dirty="0" err="1" smtClean="0"/>
              <a:t>Cx</a:t>
            </a:r>
            <a:r>
              <a:rPr lang="en-US" dirty="0" smtClean="0"/>
              <a:t> Service assistant forwards the orders to the logistics department for delivery. The logistics department manager approves and assigns delivery workers for different orders.</a:t>
            </a:r>
            <a:endParaRPr lang="en-US" dirty="0"/>
          </a:p>
        </p:txBody>
      </p:sp>
    </p:spTree>
    <p:extLst>
      <p:ext uri="{BB962C8B-B14F-4D97-AF65-F5344CB8AC3E}">
        <p14:creationId xmlns:p14="http://schemas.microsoft.com/office/powerpoint/2010/main" val="1304482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Rational Software Architect – Business Analysis Model</a:t>
            </a:r>
            <a:endParaRPr lang="en-US" sz="3600" b="1" dirty="0"/>
          </a:p>
        </p:txBody>
      </p:sp>
      <p:pic>
        <p:nvPicPr>
          <p:cNvPr id="5" name="Picture 4"/>
          <p:cNvPicPr>
            <a:picLocks noChangeAspect="1"/>
          </p:cNvPicPr>
          <p:nvPr/>
        </p:nvPicPr>
        <p:blipFill>
          <a:blip r:embed="rId2"/>
          <a:stretch>
            <a:fillRect/>
          </a:stretch>
        </p:blipFill>
        <p:spPr>
          <a:xfrm>
            <a:off x="1253067" y="1303866"/>
            <a:ext cx="9404879" cy="4885918"/>
          </a:xfrm>
          <a:prstGeom prst="rect">
            <a:avLst/>
          </a:prstGeom>
        </p:spPr>
      </p:pic>
    </p:spTree>
    <p:extLst>
      <p:ext uri="{BB962C8B-B14F-4D97-AF65-F5344CB8AC3E}">
        <p14:creationId xmlns:p14="http://schemas.microsoft.com/office/powerpoint/2010/main" val="200373137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209</TotalTime>
  <Words>492</Words>
  <Application>Microsoft Office PowerPoint</Application>
  <PresentationFormat>Widescreen</PresentationFormat>
  <Paragraphs>46</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Garamond</vt:lpstr>
      <vt:lpstr>Organic</vt:lpstr>
      <vt:lpstr>2. Business Process Modelling</vt:lpstr>
      <vt:lpstr>Definitions</vt:lpstr>
      <vt:lpstr>Definitions</vt:lpstr>
      <vt:lpstr>Why Business Modelling</vt:lpstr>
      <vt:lpstr>Demonstration using RSA</vt:lpstr>
      <vt:lpstr>Start a fresh BPM Project</vt:lpstr>
      <vt:lpstr>Contd. </vt:lpstr>
      <vt:lpstr>Lab Activity 1 - Hands on</vt:lpstr>
      <vt:lpstr>Rational Software Architect – Business Analysis Model</vt:lpstr>
      <vt:lpstr>Business Use Case Model</vt:lpstr>
      <vt:lpstr>Lab Activity - 2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Business Process Modelling</dc:title>
  <dc:creator>Aman Quadri</dc:creator>
  <cp:lastModifiedBy>Aman Quadri</cp:lastModifiedBy>
  <cp:revision>13</cp:revision>
  <dcterms:created xsi:type="dcterms:W3CDTF">2016-10-11T07:49:29Z</dcterms:created>
  <dcterms:modified xsi:type="dcterms:W3CDTF">2017-02-26T19:41:36Z</dcterms:modified>
</cp:coreProperties>
</file>