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sldIdLst>
    <p:sldId id="256" r:id="rId3"/>
    <p:sldId id="272" r:id="rId4"/>
    <p:sldId id="282" r:id="rId5"/>
    <p:sldId id="273" r:id="rId6"/>
    <p:sldId id="274" r:id="rId7"/>
    <p:sldId id="275" r:id="rId8"/>
    <p:sldId id="292" r:id="rId9"/>
    <p:sldId id="295" r:id="rId10"/>
    <p:sldId id="278" r:id="rId11"/>
    <p:sldId id="283" r:id="rId12"/>
    <p:sldId id="284" r:id="rId13"/>
    <p:sldId id="296" r:id="rId14"/>
    <p:sldId id="285" r:id="rId15"/>
    <p:sldId id="297" r:id="rId16"/>
    <p:sldId id="300" r:id="rId17"/>
    <p:sldId id="307" r:id="rId18"/>
    <p:sldId id="308" r:id="rId19"/>
    <p:sldId id="314" r:id="rId20"/>
    <p:sldId id="309" r:id="rId21"/>
    <p:sldId id="315" r:id="rId22"/>
    <p:sldId id="310" r:id="rId23"/>
    <p:sldId id="311" r:id="rId24"/>
    <p:sldId id="286" r:id="rId25"/>
    <p:sldId id="287" r:id="rId26"/>
    <p:sldId id="288" r:id="rId27"/>
    <p:sldId id="289" r:id="rId28"/>
    <p:sldId id="290" r:id="rId29"/>
    <p:sldId id="291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lbertus Extra Bold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lbertus Extra Bold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lbertus Extra Bold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lbertus Extra Bold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lbertus Extra Bold" pitchFamily="34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lbertus Extra Bold" pitchFamily="34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lbertus Extra Bold" pitchFamily="34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lbertus Extra Bold" pitchFamily="34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lbertus Extra Bold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66FF33"/>
    <a:srgbClr val="FF0000"/>
    <a:srgbClr val="00FF00"/>
    <a:srgbClr val="FF3399"/>
    <a:srgbClr val="FFFF00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64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E06B3-B09F-4B14-A538-DAFBEC0CC3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270DB-B63D-4367-9326-58C26DB79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1FD05-7239-4B28-A584-A030AAD19B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E4E9F-C7E3-46F1-BE41-CC8A279282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F0BF5-992F-4E2B-A982-711D7A13D5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AAF85-86AC-4B48-9F61-F4C790DB7F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96434-C7B1-4F48-8795-0825F91899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05383-8FAF-4B11-A688-70F956112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AA1C5-A9BD-4E1C-9DBF-F040646C52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97B2B-06E5-416B-84D0-AAAB636B50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6F163-A142-4FAC-B01D-F81AA5124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8974B-084C-40C9-B915-50038813FD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8AABE-2211-4185-B52A-C18667FBE8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4E776-EE79-487D-B0D8-F93469FDEC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D7103-01DB-4054-A772-D77336606B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6B7479-78BC-48EC-B4F3-D5EC042818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69332-96EB-4734-B7CC-047DE8BA26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FA94E-C97B-43C5-9239-F76FC2F505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547F8-5413-451C-9B6F-58471DFD4B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E9BD8-3DDF-4677-8B96-E543267EA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4AD3D-C7B0-46EB-8C6B-8BA99D79F3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7425D-EE9A-49BF-BE0E-F59E4306E9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BD22A5EC-5EFC-4A60-BBB3-5B371B38C2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advClick="0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bg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bg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bg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bg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CC7349E4-3572-44BB-9810-F8ED420C31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533400" y="1143000"/>
            <a:ext cx="7772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8800" b="1">
                <a:solidFill>
                  <a:schemeClr val="bg1"/>
                </a:solidFill>
                <a:latin typeface="Arial" charset="0"/>
              </a:rPr>
              <a:t>The Atom</a:t>
            </a: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609600" y="28194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6600" b="1">
                <a:solidFill>
                  <a:srgbClr val="FFFF00"/>
                </a:solidFill>
                <a:latin typeface="Arial" charset="0"/>
              </a:rPr>
              <a:t>Lab # 2</a:t>
            </a:r>
          </a:p>
        </p:txBody>
      </p:sp>
      <p:pic>
        <p:nvPicPr>
          <p:cNvPr id="3076" name="Picture 8" descr="200px-Stylised_Lithium_At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4114800"/>
            <a:ext cx="243998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5600" y="2133600"/>
            <a:ext cx="990600" cy="1143000"/>
          </a:xfrm>
        </p:spPr>
        <p:txBody>
          <a:bodyPr/>
          <a:lstStyle/>
          <a:p>
            <a:pPr eaLnBrk="1" hangingPunct="1"/>
            <a:r>
              <a:rPr lang="en-GB" sz="7200" b="0" i="1" smtClean="0"/>
              <a:t>A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1400" y="1828800"/>
            <a:ext cx="2514600" cy="2895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GB" sz="20000" b="1" smtClean="0"/>
              <a:t>X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819400" y="39624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7200" i="1">
                <a:solidFill>
                  <a:srgbClr val="FFFF00"/>
                </a:solidFill>
                <a:latin typeface="Arial" charset="0"/>
              </a:rPr>
              <a:t>Z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5715000" y="39624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7200" i="1">
                <a:solidFill>
                  <a:srgbClr val="FFFF00"/>
                </a:solidFill>
                <a:latin typeface="Arial" charset="0"/>
              </a:rPr>
              <a:t>N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152400" y="1219200"/>
            <a:ext cx="7696200" cy="4572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rgbClr val="FFFF00"/>
                </a:solidFill>
                <a:latin typeface="Arial" charset="0"/>
              </a:rPr>
              <a:t># protons + # neutrons</a:t>
            </a:r>
            <a:r>
              <a:rPr lang="en-US" sz="2800">
                <a:solidFill>
                  <a:schemeClr val="bg1"/>
                </a:solidFill>
                <a:latin typeface="Arial" charset="0"/>
              </a:rPr>
              <a:t> = mass number = A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322263" y="5086350"/>
            <a:ext cx="4476750" cy="47625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2400">
                <a:solidFill>
                  <a:srgbClr val="FFFF00"/>
                </a:solidFill>
              </a:rPr>
              <a:t># protons</a:t>
            </a:r>
            <a:r>
              <a:rPr lang="en-US" sz="2400">
                <a:solidFill>
                  <a:schemeClr val="bg1"/>
                </a:solidFill>
              </a:rPr>
              <a:t> = atomic number = Z</a:t>
            </a:r>
          </a:p>
        </p:txBody>
      </p:sp>
      <p:sp>
        <p:nvSpPr>
          <p:cNvPr id="12296" name="Rectangle 9"/>
          <p:cNvSpPr>
            <a:spLocks noChangeArrowheads="1"/>
          </p:cNvSpPr>
          <p:nvPr/>
        </p:nvSpPr>
        <p:spPr bwMode="auto">
          <a:xfrm>
            <a:off x="6781800" y="4267200"/>
            <a:ext cx="1951038" cy="538163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2400">
                <a:solidFill>
                  <a:srgbClr val="FFFF00"/>
                </a:solidFill>
              </a:rPr>
              <a:t># 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neutrons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12297" name="Rectangle 15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>
                <a:solidFill>
                  <a:srgbClr val="FFFF00"/>
                </a:solidFill>
                <a:latin typeface="Arial" charset="0"/>
              </a:rPr>
              <a:t>Structure of the Nucleus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8" name="Rectangle 8"/>
          <p:cNvSpPr>
            <a:spLocks noGrp="1" noChangeArrowheads="1"/>
          </p:cNvSpPr>
          <p:nvPr>
            <p:ph type="title"/>
          </p:nvPr>
        </p:nvSpPr>
        <p:spPr>
          <a:xfrm>
            <a:off x="2895600" y="2133600"/>
            <a:ext cx="990600" cy="1143000"/>
          </a:xfrm>
          <a:noFill/>
        </p:spPr>
        <p:txBody>
          <a:bodyPr/>
          <a:lstStyle/>
          <a:p>
            <a:pPr eaLnBrk="1" hangingPunct="1"/>
            <a:r>
              <a:rPr lang="en-GB" sz="7200" b="0" i="1" smtClean="0"/>
              <a:t>A</a:t>
            </a:r>
          </a:p>
        </p:txBody>
      </p:sp>
      <p:sp>
        <p:nvSpPr>
          <p:cNvPr id="1331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581400" y="2362200"/>
            <a:ext cx="2514600" cy="2895600"/>
          </a:xfrm>
          <a:noFill/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GB" sz="15000" b="1" smtClean="0"/>
              <a:t>Al</a:t>
            </a:r>
          </a:p>
        </p:txBody>
      </p:sp>
      <p:sp>
        <p:nvSpPr>
          <p:cNvPr id="13316" name="Rectangle 10"/>
          <p:cNvSpPr>
            <a:spLocks noChangeArrowheads="1"/>
          </p:cNvSpPr>
          <p:nvPr/>
        </p:nvSpPr>
        <p:spPr bwMode="auto">
          <a:xfrm>
            <a:off x="2819400" y="39624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5400" i="1">
                <a:solidFill>
                  <a:srgbClr val="FFFF00"/>
                </a:solidFill>
                <a:latin typeface="Arial" charset="0"/>
              </a:rPr>
              <a:t>13</a:t>
            </a:r>
          </a:p>
        </p:txBody>
      </p:sp>
      <p:sp>
        <p:nvSpPr>
          <p:cNvPr id="13317" name="Rectangle 11"/>
          <p:cNvSpPr>
            <a:spLocks noChangeArrowheads="1"/>
          </p:cNvSpPr>
          <p:nvPr/>
        </p:nvSpPr>
        <p:spPr bwMode="auto">
          <a:xfrm>
            <a:off x="5715000" y="39624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5400" i="1">
                <a:solidFill>
                  <a:srgbClr val="FFFF00"/>
                </a:solidFill>
                <a:latin typeface="Arial" charset="0"/>
              </a:rPr>
              <a:t>14</a:t>
            </a:r>
          </a:p>
        </p:txBody>
      </p:sp>
      <p:sp>
        <p:nvSpPr>
          <p:cNvPr id="40972" name="Rectangle 12"/>
          <p:cNvSpPr>
            <a:spLocks noChangeArrowheads="1"/>
          </p:cNvSpPr>
          <p:nvPr/>
        </p:nvSpPr>
        <p:spPr bwMode="auto">
          <a:xfrm>
            <a:off x="2895600" y="22098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rtl="1"/>
            <a:r>
              <a:rPr lang="en-GB" sz="5400" i="1">
                <a:solidFill>
                  <a:srgbClr val="FFFF00"/>
                </a:solidFill>
                <a:latin typeface="Arial" charset="0"/>
              </a:rPr>
              <a:t>27</a:t>
            </a:r>
          </a:p>
        </p:txBody>
      </p:sp>
      <p:sp>
        <p:nvSpPr>
          <p:cNvPr id="13319" name="Rectangle 13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1">
                <a:solidFill>
                  <a:srgbClr val="FFFF00"/>
                </a:solidFill>
                <a:latin typeface="Arial" charset="0"/>
              </a:rPr>
              <a:t>Structure of the Nucleus </a:t>
            </a:r>
          </a:p>
        </p:txBody>
      </p:sp>
    </p:spTree>
    <p:custDataLst>
      <p:tags r:id="rId1"/>
    </p:custData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8" grpId="0"/>
      <p:bldP spid="4097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6002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mtClean="0"/>
              <a:t>Some 3000 nuclides have been discovered and most are unstable.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Unstable nuclei decay by one of the following in order to achieve stability</a:t>
            </a:r>
          </a:p>
          <a:p>
            <a:pPr lvl="1" eaLnBrk="1" hangingPunct="1">
              <a:lnSpc>
                <a:spcPct val="90000"/>
              </a:lnSpc>
            </a:pPr>
            <a:r>
              <a:rPr lang="en-GB" smtClean="0"/>
              <a:t>spontaneous fission</a:t>
            </a:r>
          </a:p>
          <a:p>
            <a:pPr lvl="1" eaLnBrk="1" hangingPunct="1">
              <a:lnSpc>
                <a:spcPct val="90000"/>
              </a:lnSpc>
            </a:pPr>
            <a:r>
              <a:rPr lang="el-GR" smtClean="0"/>
              <a:t>α</a:t>
            </a:r>
            <a:r>
              <a:rPr lang="en-GB" smtClean="0"/>
              <a:t>-particle</a:t>
            </a:r>
          </a:p>
          <a:p>
            <a:pPr lvl="1" eaLnBrk="1" hangingPunct="1">
              <a:lnSpc>
                <a:spcPct val="90000"/>
              </a:lnSpc>
            </a:pPr>
            <a:r>
              <a:rPr lang="el-GR" smtClean="0"/>
              <a:t>β</a:t>
            </a:r>
            <a:r>
              <a:rPr lang="en-GB" smtClean="0"/>
              <a:t>-particle</a:t>
            </a:r>
          </a:p>
          <a:p>
            <a:pPr lvl="1" eaLnBrk="1" hangingPunct="1">
              <a:lnSpc>
                <a:spcPct val="90000"/>
              </a:lnSpc>
            </a:pPr>
            <a:r>
              <a:rPr lang="el-GR" smtClean="0"/>
              <a:t>σ</a:t>
            </a:r>
            <a:r>
              <a:rPr lang="en-GB" smtClean="0"/>
              <a:t>-ray emission</a:t>
            </a:r>
          </a:p>
          <a:p>
            <a:pPr lvl="1" eaLnBrk="1" hangingPunct="1">
              <a:lnSpc>
                <a:spcPct val="90000"/>
              </a:lnSpc>
            </a:pPr>
            <a:r>
              <a:rPr lang="en-GB" smtClean="0"/>
              <a:t>Electron capture</a:t>
            </a:r>
          </a:p>
        </p:txBody>
      </p:sp>
      <p:sp>
        <p:nvSpPr>
          <p:cNvPr id="14339" name="Rectangle 6"/>
          <p:cNvSpPr>
            <a:spLocks noChangeArrowheads="1"/>
          </p:cNvSpPr>
          <p:nvPr/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1">
                <a:solidFill>
                  <a:srgbClr val="FFFF00"/>
                </a:solidFill>
                <a:latin typeface="Arial" charset="0"/>
              </a:rPr>
              <a:t>Decay of Radionuclides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772400" cy="4953000"/>
          </a:xfrm>
        </p:spPr>
        <p:txBody>
          <a:bodyPr/>
          <a:lstStyle/>
          <a:p>
            <a:r>
              <a:rPr lang="en-GB" smtClean="0"/>
              <a:t>The stability of a nuclide is governed by the structural arrangement and binding energy of the nucleons in the nucleus.</a:t>
            </a:r>
          </a:p>
          <a:p>
            <a:pPr eaLnBrk="1" hangingPunct="1"/>
            <a:r>
              <a:rPr lang="en-GB" smtClean="0"/>
              <a:t>The ratio of the number of neutrons to the number of protons N/Z is an approximate index of the stability of a nuclide.</a:t>
            </a:r>
          </a:p>
          <a:p>
            <a:pPr eaLnBrk="1" hangingPunct="1"/>
            <a:r>
              <a:rPr lang="en-GB" smtClean="0"/>
              <a:t>N/Z = 1 in the stable nuclei with low atomic no. </a:t>
            </a:r>
          </a:p>
          <a:p>
            <a:pPr eaLnBrk="1" hangingPunct="1"/>
            <a:r>
              <a:rPr lang="en-GB" smtClean="0"/>
              <a:t>Ex,    </a:t>
            </a:r>
            <a:r>
              <a:rPr lang="en-GB" b="1" smtClean="0"/>
              <a:t>C</a:t>
            </a: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1676400" y="5486400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1524000" y="5181600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1">
                <a:solidFill>
                  <a:srgbClr val="FFFF00"/>
                </a:solidFill>
                <a:latin typeface="Arial" charset="0"/>
              </a:rPr>
              <a:t>Decay of Radionuclides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Decay of Radionuclides</a:t>
            </a:r>
            <a:endParaRPr lang="en-GB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>
                <a:solidFill>
                  <a:srgbClr val="FF3399"/>
                </a:solidFill>
              </a:rPr>
              <a:t>Radionuclides may decay by any one or a combination of six processes:</a:t>
            </a:r>
          </a:p>
          <a:p>
            <a:pPr lvl="1"/>
            <a:r>
              <a:rPr lang="en-GB" smtClean="0"/>
              <a:t>Spontaneous fission</a:t>
            </a:r>
          </a:p>
          <a:p>
            <a:pPr lvl="1"/>
            <a:r>
              <a:rPr lang="el-GR" smtClean="0"/>
              <a:t>α</a:t>
            </a:r>
            <a:r>
              <a:rPr lang="en-GB" smtClean="0"/>
              <a:t> decay</a:t>
            </a:r>
          </a:p>
          <a:p>
            <a:pPr lvl="1"/>
            <a:r>
              <a:rPr lang="el-GR" smtClean="0"/>
              <a:t>β</a:t>
            </a:r>
            <a:r>
              <a:rPr lang="en-GB" smtClean="0"/>
              <a:t>- decay</a:t>
            </a:r>
          </a:p>
          <a:p>
            <a:pPr lvl="1"/>
            <a:r>
              <a:rPr lang="ar-SA" smtClean="0"/>
              <a:t>‏</a:t>
            </a:r>
            <a:r>
              <a:rPr lang="el-GR" smtClean="0"/>
              <a:t>β</a:t>
            </a:r>
            <a:r>
              <a:rPr lang="en-GB" smtClean="0"/>
              <a:t>+decay </a:t>
            </a:r>
          </a:p>
          <a:p>
            <a:pPr lvl="1"/>
            <a:r>
              <a:rPr lang="en-GB" smtClean="0"/>
              <a:t>Electron capture</a:t>
            </a:r>
          </a:p>
          <a:p>
            <a:pPr lvl="1"/>
            <a:r>
              <a:rPr lang="en-GB" smtClean="0"/>
              <a:t>Isomeric transition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Decay of Radionuclides</a:t>
            </a:r>
            <a:endParaRPr lang="en-GB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458200" cy="121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smtClean="0">
                <a:solidFill>
                  <a:srgbClr val="FF3399"/>
                </a:solidFill>
              </a:rPr>
              <a:t>Radionuclides may decay by any one or a combination of six processes:</a:t>
            </a:r>
          </a:p>
          <a:p>
            <a:pPr lvl="1">
              <a:lnSpc>
                <a:spcPct val="90000"/>
              </a:lnSpc>
            </a:pPr>
            <a:r>
              <a:rPr lang="en-GB" sz="2400" smtClean="0"/>
              <a:t>Spontaneous fission</a:t>
            </a: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228600" y="2286000"/>
            <a:ext cx="7696200" cy="3973513"/>
          </a:xfrm>
          <a:prstGeom prst="rect">
            <a:avLst/>
          </a:prstGeom>
          <a:solidFill>
            <a:srgbClr val="FFFF00"/>
          </a:solidFill>
          <a:ln w="76200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latin typeface="Arial" charset="0"/>
              </a:rPr>
              <a:t>Fission is a process in which a heavy nucleus breaks down into two fragments typically in the ratio of 60:40. </a:t>
            </a: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latin typeface="Arial" charset="0"/>
              </a:rPr>
              <a:t>This process is accompanied by the emission of </a:t>
            </a:r>
          </a:p>
          <a:p>
            <a:pPr lvl="1"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latin typeface="Arial" charset="0"/>
              </a:rPr>
              <a:t>Two or three neutrons with a mean energy of 1.5 MeV.</a:t>
            </a:r>
          </a:p>
          <a:p>
            <a:pPr lvl="1"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latin typeface="Arial" charset="0"/>
              </a:rPr>
              <a:t>A release of 200 MeV energy appears mostly as heat.</a:t>
            </a: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latin typeface="Arial" charset="0"/>
              </a:rPr>
              <a:t>Fission in heavy nuclei can occur spontaneously or by bombardment with energetic particles.</a:t>
            </a: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latin typeface="Arial" charset="0"/>
              </a:rPr>
              <a:t>Spontaneous fission is an alternative to a decay or g emission</a:t>
            </a:r>
          </a:p>
        </p:txBody>
      </p:sp>
      <p:pic>
        <p:nvPicPr>
          <p:cNvPr id="50185" name="Picture 9" descr="250px-Nuclear_fiss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2209800"/>
            <a:ext cx="3505200" cy="4343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Decay of Radionuclides</a:t>
            </a:r>
            <a:endParaRPr lang="en-GB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7772400" cy="1600200"/>
          </a:xfrm>
        </p:spPr>
        <p:txBody>
          <a:bodyPr/>
          <a:lstStyle/>
          <a:p>
            <a:r>
              <a:rPr lang="en-GB" smtClean="0">
                <a:solidFill>
                  <a:srgbClr val="FF3399"/>
                </a:solidFill>
              </a:rPr>
              <a:t>Radionuclides may decay by any one or a combination of six processes:</a:t>
            </a:r>
          </a:p>
          <a:p>
            <a:pPr lvl="1"/>
            <a:r>
              <a:rPr lang="el-GR" smtClean="0"/>
              <a:t>α</a:t>
            </a:r>
            <a:r>
              <a:rPr lang="en-GB" smtClean="0"/>
              <a:t> decay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609600" y="2736850"/>
            <a:ext cx="8153400" cy="3692525"/>
          </a:xfrm>
          <a:prstGeom prst="rect">
            <a:avLst/>
          </a:prstGeom>
          <a:solidFill>
            <a:srgbClr val="FFFF00"/>
          </a:solidFill>
          <a:ln w="76200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latin typeface="Arial" charset="0"/>
              </a:rPr>
              <a:t>Usually heavy nuclei decay by </a:t>
            </a:r>
            <a:r>
              <a:rPr lang="el-GR" sz="2800">
                <a:latin typeface="Arial" charset="0"/>
              </a:rPr>
              <a:t>α</a:t>
            </a:r>
            <a:r>
              <a:rPr lang="en-GB" sz="2200">
                <a:latin typeface="Arial" charset="0"/>
              </a:rPr>
              <a:t> particle emission. </a:t>
            </a: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latin typeface="Arial" charset="0"/>
              </a:rPr>
              <a:t>The α particle is a helium ion containing two protons and two neutrons bound together in the nucleus. </a:t>
            </a: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latin typeface="Arial" charset="0"/>
              </a:rPr>
              <a:t>In </a:t>
            </a:r>
            <a:r>
              <a:rPr lang="el-GR">
                <a:latin typeface="Arial" charset="0"/>
              </a:rPr>
              <a:t>α</a:t>
            </a:r>
            <a:r>
              <a:rPr lang="en-GB">
                <a:latin typeface="Arial" charset="0"/>
              </a:rPr>
              <a:t> particle</a:t>
            </a:r>
            <a:r>
              <a:rPr lang="en-GB" sz="2200">
                <a:latin typeface="Arial" charset="0"/>
              </a:rPr>
              <a:t> the atomic number of the parent nuclide is therefore reduced by 2 and the mass number by 4. </a:t>
            </a: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latin typeface="Arial" charset="0"/>
              </a:rPr>
              <a:t>An example of a decay is</a:t>
            </a: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/>
          <a:srcRect l="29688" t="34375" r="39844" b="57292"/>
          <a:stretch>
            <a:fillRect/>
          </a:stretch>
        </p:blipFill>
        <p:spPr bwMode="auto">
          <a:xfrm>
            <a:off x="2819400" y="5486400"/>
            <a:ext cx="3429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Decay of Radionuclides</a:t>
            </a:r>
            <a:endParaRPr lang="en-GB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7772400" cy="160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smtClean="0">
                <a:solidFill>
                  <a:srgbClr val="FF3399"/>
                </a:solidFill>
              </a:rPr>
              <a:t>Radionuclides may decay by any one or a combination of six processes:</a:t>
            </a:r>
          </a:p>
          <a:p>
            <a:pPr lvl="1">
              <a:lnSpc>
                <a:spcPct val="90000"/>
              </a:lnSpc>
            </a:pPr>
            <a:r>
              <a:rPr lang="el-GR" sz="2400" smtClean="0"/>
              <a:t>β</a:t>
            </a:r>
            <a:r>
              <a:rPr lang="en-GB" sz="2400" smtClean="0"/>
              <a:t>- decay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609600" y="2362200"/>
            <a:ext cx="8153400" cy="3556000"/>
          </a:xfrm>
          <a:prstGeom prst="rect">
            <a:avLst/>
          </a:prstGeom>
          <a:solidFill>
            <a:srgbClr val="FFFF00"/>
          </a:solidFill>
          <a:ln w="76200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latin typeface="Arial" charset="0"/>
              </a:rPr>
              <a:t>When a nucleus is </a:t>
            </a:r>
            <a:r>
              <a:rPr lang="en-GB" sz="2200">
                <a:solidFill>
                  <a:srgbClr val="FF3399"/>
                </a:solidFill>
                <a:latin typeface="Arial" charset="0"/>
              </a:rPr>
              <a:t>‘‘neutron rich’’</a:t>
            </a:r>
            <a:r>
              <a:rPr lang="en-GB" sz="2200">
                <a:latin typeface="Arial" charset="0"/>
              </a:rPr>
              <a:t> it decays by </a:t>
            </a:r>
            <a:r>
              <a:rPr lang="el-GR" sz="2400">
                <a:latin typeface="Arial" charset="0"/>
              </a:rPr>
              <a:t>β</a:t>
            </a:r>
            <a:r>
              <a:rPr lang="en-GB" sz="2400">
                <a:latin typeface="Arial" charset="0"/>
              </a:rPr>
              <a:t>- </a:t>
            </a:r>
            <a:r>
              <a:rPr lang="en-GB" sz="2200">
                <a:latin typeface="Arial" charset="0"/>
              </a:rPr>
              <a:t>particle emission along with an antineutrino.</a:t>
            </a: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solidFill>
                  <a:srgbClr val="FF3399"/>
                </a:solidFill>
                <a:latin typeface="Arial" charset="0"/>
              </a:rPr>
              <a:t>An antineutrino </a:t>
            </a:r>
            <a:r>
              <a:rPr lang="en-GB" sz="2200">
                <a:latin typeface="Arial" charset="0"/>
              </a:rPr>
              <a:t>is an entity almost without mass and charge and is primarily needed to conserve energy in the decay. </a:t>
            </a: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latin typeface="Arial" charset="0"/>
              </a:rPr>
              <a:t>In β- decay, a neutron essentially decays into a proton (p) and a β- particle</a:t>
            </a: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latin typeface="Arial" charset="0"/>
              </a:rPr>
              <a:t>For example</a:t>
            </a: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304800" y="3429000"/>
            <a:ext cx="8686800" cy="461963"/>
          </a:xfrm>
          <a:prstGeom prst="rect">
            <a:avLst/>
          </a:prstGeom>
          <a:solidFill>
            <a:srgbClr val="99CC00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Arial" charset="0"/>
              </a:rPr>
              <a:t>(i.e., has a higher N/Z ratio compared to the stable nucleus)</a:t>
            </a:r>
          </a:p>
        </p:txBody>
      </p:sp>
      <p:pic>
        <p:nvPicPr>
          <p:cNvPr id="19462" name="Picture 7"/>
          <p:cNvPicPr>
            <a:picLocks noChangeAspect="1" noChangeArrowheads="1"/>
          </p:cNvPicPr>
          <p:nvPr/>
        </p:nvPicPr>
        <p:blipFill>
          <a:blip r:embed="rId2"/>
          <a:srcRect l="40625" t="40625" r="33594" b="53125"/>
          <a:stretch>
            <a:fillRect/>
          </a:stretch>
        </p:blipFill>
        <p:spPr bwMode="auto">
          <a:xfrm>
            <a:off x="2819400" y="5029200"/>
            <a:ext cx="2743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8" grpId="0" animBg="1"/>
      <p:bldP spid="59398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Decay of Radionuclides</a:t>
            </a:r>
            <a:endParaRPr lang="en-GB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7772400" cy="160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smtClean="0">
                <a:solidFill>
                  <a:srgbClr val="FF3399"/>
                </a:solidFill>
              </a:rPr>
              <a:t>Radionuclides may decay by any one or a combination of six processes:</a:t>
            </a:r>
          </a:p>
          <a:p>
            <a:pPr lvl="1">
              <a:lnSpc>
                <a:spcPct val="90000"/>
              </a:lnSpc>
            </a:pPr>
            <a:r>
              <a:rPr lang="el-GR" sz="2400" smtClean="0"/>
              <a:t>β</a:t>
            </a:r>
            <a:r>
              <a:rPr lang="en-GB" sz="2400" smtClean="0"/>
              <a:t>- decay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762000" y="2446338"/>
            <a:ext cx="6629400" cy="3268662"/>
          </a:xfrm>
          <a:prstGeom prst="rect">
            <a:avLst/>
          </a:prstGeom>
          <a:solidFill>
            <a:srgbClr val="FFFF00"/>
          </a:solidFill>
          <a:ln w="76200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</p:txBody>
      </p:sp>
      <p:pic>
        <p:nvPicPr>
          <p:cNvPr id="20485" name="Picture 7"/>
          <p:cNvPicPr>
            <a:picLocks noChangeAspect="1" noChangeArrowheads="1"/>
          </p:cNvPicPr>
          <p:nvPr/>
        </p:nvPicPr>
        <p:blipFill>
          <a:blip r:embed="rId2"/>
          <a:srcRect l="7031" t="44791" r="30469" b="19792"/>
          <a:stretch>
            <a:fillRect/>
          </a:stretch>
        </p:blipFill>
        <p:spPr bwMode="auto">
          <a:xfrm>
            <a:off x="990600" y="2751138"/>
            <a:ext cx="6096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Decay of Radionuclides</a:t>
            </a:r>
            <a:endParaRPr lang="en-GB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7772400" cy="1600200"/>
          </a:xfrm>
        </p:spPr>
        <p:txBody>
          <a:bodyPr/>
          <a:lstStyle/>
          <a:p>
            <a:r>
              <a:rPr lang="en-GB" smtClean="0">
                <a:solidFill>
                  <a:srgbClr val="FF3399"/>
                </a:solidFill>
              </a:rPr>
              <a:t>Radionuclides may decay by any one or a combination of six processes:</a:t>
            </a:r>
          </a:p>
          <a:p>
            <a:pPr lvl="1"/>
            <a:r>
              <a:rPr lang="el-GR" smtClean="0"/>
              <a:t>Positron or</a:t>
            </a:r>
            <a:r>
              <a:rPr lang="en-GB" smtClean="0"/>
              <a:t> </a:t>
            </a:r>
            <a:r>
              <a:rPr lang="el-GR" smtClean="0"/>
              <a:t>β+decay </a:t>
            </a:r>
            <a:endParaRPr lang="en-GB" smtClean="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609600" y="2736850"/>
            <a:ext cx="8153400" cy="3906838"/>
          </a:xfrm>
          <a:prstGeom prst="rect">
            <a:avLst/>
          </a:prstGeom>
          <a:solidFill>
            <a:srgbClr val="FFFF00"/>
          </a:solidFill>
          <a:ln w="76200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latin typeface="Arial" charset="0"/>
              </a:rPr>
              <a:t>Nuclei that are ‘‘neutron deficient’’ or ‘‘proton rich’’ can decay by β+ particle emission </a:t>
            </a:r>
            <a:r>
              <a:rPr lang="en-GB" sz="2200">
                <a:solidFill>
                  <a:srgbClr val="FF3399"/>
                </a:solidFill>
                <a:latin typeface="Arial" charset="0"/>
              </a:rPr>
              <a:t>accompanied </a:t>
            </a:r>
            <a:r>
              <a:rPr lang="en-GB" sz="2200">
                <a:latin typeface="Arial" charset="0"/>
              </a:rPr>
              <a:t>by the emission of a neutrino which is an opposite entity of the antineutrino. </a:t>
            </a: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latin typeface="Arial" charset="0"/>
              </a:rPr>
              <a:t>After β+ particle emission, the daughter nuclide has an atomic number that is 1 less than that of the parent. </a:t>
            </a: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solidFill>
                  <a:srgbClr val="FF3399"/>
                </a:solidFill>
                <a:latin typeface="Arial" charset="0"/>
              </a:rPr>
              <a:t>In β+ decay,</a:t>
            </a:r>
            <a:r>
              <a:rPr lang="en-GB" sz="2200">
                <a:latin typeface="Arial" charset="0"/>
              </a:rPr>
              <a:t> a proton transforms into a neutron by emitting a β+</a:t>
            </a:r>
            <a:r>
              <a:rPr lang="en-GB" sz="2200">
                <a:solidFill>
                  <a:srgbClr val="FF3399"/>
                </a:solidFill>
                <a:latin typeface="Arial" charset="0"/>
              </a:rPr>
              <a:t> </a:t>
            </a:r>
            <a:r>
              <a:rPr lang="en-GB" sz="2200">
                <a:latin typeface="Arial" charset="0"/>
              </a:rPr>
              <a:t>particle and a neutrino</a:t>
            </a: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latin typeface="Arial" charset="0"/>
              </a:rPr>
              <a:t>For example,</a:t>
            </a: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</p:txBody>
      </p:sp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381000" y="3352800"/>
            <a:ext cx="8686800" cy="461963"/>
          </a:xfrm>
          <a:prstGeom prst="rect">
            <a:avLst/>
          </a:prstGeom>
          <a:solidFill>
            <a:srgbClr val="99CC00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Arial" charset="0"/>
              </a:rPr>
              <a:t>(i.e., have an N/Z ratio less than that of the stable nuclei) </a:t>
            </a:r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2"/>
          <a:srcRect l="31250" t="63542" r="46094" b="30208"/>
          <a:stretch>
            <a:fillRect/>
          </a:stretch>
        </p:blipFill>
        <p:spPr bwMode="auto">
          <a:xfrm>
            <a:off x="2819400" y="5867400"/>
            <a:ext cx="2667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1" grpId="0" animBg="1"/>
      <p:bldP spid="60421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685800" y="4953000"/>
            <a:ext cx="7848600" cy="14478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 Black"/>
              </a:rPr>
              <a:t>The Bohr Model</a:t>
            </a:r>
          </a:p>
        </p:txBody>
      </p:sp>
      <p:pic>
        <p:nvPicPr>
          <p:cNvPr id="4099" name="Picture 6" descr="ANd9GcR5tkhs4-uep2rsZhForoeqK_cO3ejiwHNpfcYv7CHrLFkNbq9gQOY_WXD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990600"/>
            <a:ext cx="4267200" cy="354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Decay of Radionuclides</a:t>
            </a:r>
            <a:endParaRPr lang="en-GB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7772400" cy="160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smtClean="0">
                <a:solidFill>
                  <a:srgbClr val="FF3399"/>
                </a:solidFill>
              </a:rPr>
              <a:t>Radionuclides may decay by any one or a combination of six processes:</a:t>
            </a:r>
          </a:p>
          <a:p>
            <a:pPr lvl="1">
              <a:lnSpc>
                <a:spcPct val="90000"/>
              </a:lnSpc>
            </a:pPr>
            <a:r>
              <a:rPr lang="el-GR" sz="2400" smtClean="0"/>
              <a:t>β</a:t>
            </a:r>
            <a:r>
              <a:rPr lang="en-US" sz="2400" smtClean="0"/>
              <a:t>+</a:t>
            </a:r>
            <a:r>
              <a:rPr lang="en-GB" sz="2400" smtClean="0"/>
              <a:t> decay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762000" y="2446338"/>
            <a:ext cx="6629400" cy="3268662"/>
          </a:xfrm>
          <a:prstGeom prst="rect">
            <a:avLst/>
          </a:prstGeom>
          <a:solidFill>
            <a:srgbClr val="FFFF00"/>
          </a:solidFill>
          <a:ln w="76200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</p:txBody>
      </p:sp>
      <p:pic>
        <p:nvPicPr>
          <p:cNvPr id="22533" name="Picture 6"/>
          <p:cNvPicPr>
            <a:picLocks noChangeAspect="1" noChangeArrowheads="1"/>
          </p:cNvPicPr>
          <p:nvPr/>
        </p:nvPicPr>
        <p:blipFill>
          <a:blip r:embed="rId2"/>
          <a:srcRect l="35938" t="33333" r="31250" b="39584"/>
          <a:stretch>
            <a:fillRect/>
          </a:stretch>
        </p:blipFill>
        <p:spPr bwMode="auto">
          <a:xfrm>
            <a:off x="1371600" y="2590800"/>
            <a:ext cx="5181600" cy="287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Decay of Radionuclides</a:t>
            </a:r>
            <a:endParaRPr lang="en-GB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7772400" cy="1600200"/>
          </a:xfrm>
        </p:spPr>
        <p:txBody>
          <a:bodyPr/>
          <a:lstStyle/>
          <a:p>
            <a:r>
              <a:rPr lang="en-GB" smtClean="0">
                <a:solidFill>
                  <a:srgbClr val="FF3399"/>
                </a:solidFill>
              </a:rPr>
              <a:t>Radionuclides may decay by any one or a combination of six processes:</a:t>
            </a:r>
          </a:p>
          <a:p>
            <a:pPr lvl="1"/>
            <a:r>
              <a:rPr lang="el-GR" smtClean="0"/>
              <a:t>Electron capture</a:t>
            </a:r>
            <a:endParaRPr lang="en-GB" smtClean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609600" y="2736850"/>
            <a:ext cx="8153400" cy="3654425"/>
          </a:xfrm>
          <a:prstGeom prst="rect">
            <a:avLst/>
          </a:prstGeom>
          <a:solidFill>
            <a:srgbClr val="FFFF00"/>
          </a:solidFill>
          <a:ln w="76200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latin typeface="Arial" charset="0"/>
              </a:rPr>
              <a:t>Electron is captured from the extranuclear electron shells.</a:t>
            </a: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latin typeface="Arial" charset="0"/>
              </a:rPr>
              <a:t>Thus, transforming a proton into a neutron and emitting a neutrino.</a:t>
            </a: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2"/>
          <a:srcRect l="22656" t="46532" r="39063" b="36459"/>
          <a:stretch>
            <a:fillRect/>
          </a:stretch>
        </p:blipFill>
        <p:spPr bwMode="auto">
          <a:xfrm>
            <a:off x="1905000" y="4114800"/>
            <a:ext cx="55626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Decay of Radionuclides</a:t>
            </a:r>
            <a:endParaRPr lang="en-GB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7772400" cy="1600200"/>
          </a:xfrm>
        </p:spPr>
        <p:txBody>
          <a:bodyPr/>
          <a:lstStyle/>
          <a:p>
            <a:r>
              <a:rPr lang="en-GB" smtClean="0">
                <a:solidFill>
                  <a:srgbClr val="FF3399"/>
                </a:solidFill>
              </a:rPr>
              <a:t>Radionuclides may decay by any one or a combination of six processes:</a:t>
            </a:r>
          </a:p>
          <a:p>
            <a:pPr lvl="1"/>
            <a:r>
              <a:rPr lang="el-GR" smtClean="0"/>
              <a:t>Isomeric transition</a:t>
            </a:r>
            <a:endParaRPr lang="en-GB" smtClean="0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609600" y="2736850"/>
            <a:ext cx="4953000" cy="3840163"/>
          </a:xfrm>
          <a:prstGeom prst="rect">
            <a:avLst/>
          </a:prstGeom>
          <a:solidFill>
            <a:srgbClr val="FFFF00"/>
          </a:solidFill>
          <a:ln w="76200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latin typeface="Arial" charset="0"/>
              </a:rPr>
              <a:t>The decay of an upper excited state to a lower excited state</a:t>
            </a: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endParaRPr lang="en-GB" sz="2200"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latin typeface="Arial" charset="0"/>
              </a:rPr>
              <a:t>A nucleus can remain in several excited energy states above the ground state. </a:t>
            </a:r>
          </a:p>
          <a:p>
            <a:pPr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GB" sz="2200">
                <a:latin typeface="Arial" charset="0"/>
              </a:rPr>
              <a:t>All these excited states are referred to as isomeric states and decay to the ground state</a:t>
            </a: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/>
          <a:srcRect l="26578" t="44789" r="32817" b="11469"/>
          <a:stretch>
            <a:fillRect/>
          </a:stretch>
        </p:blipFill>
        <p:spPr bwMode="auto">
          <a:xfrm>
            <a:off x="5715000" y="2819400"/>
            <a:ext cx="3351213" cy="3427413"/>
          </a:xfrm>
          <a:prstGeom prst="rect">
            <a:avLst/>
          </a:prstGeom>
          <a:noFill/>
          <a:ln w="57150">
            <a:solidFill>
              <a:srgbClr val="FF00FF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Nomenclature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686800" cy="6096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000" b="1" smtClean="0">
                <a:solidFill>
                  <a:srgbClr val="FFFF00"/>
                </a:solidFill>
              </a:rPr>
              <a:t>Isotopes</a:t>
            </a:r>
            <a:r>
              <a:rPr lang="en-GB" sz="2000" smtClean="0">
                <a:solidFill>
                  <a:srgbClr val="FFFF00"/>
                </a:solidFill>
              </a:rPr>
              <a:t>: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Nuclides of the same atomic number.    </a:t>
            </a:r>
            <a:r>
              <a:rPr lang="en-GB" sz="2000" b="1" smtClean="0"/>
              <a:t>O     O     O</a:t>
            </a:r>
          </a:p>
          <a:p>
            <a:pPr eaLnBrk="1" hangingPunct="1">
              <a:lnSpc>
                <a:spcPct val="90000"/>
              </a:lnSpc>
            </a:pPr>
            <a:endParaRPr lang="en-GB" sz="2000" b="1" smtClean="0"/>
          </a:p>
          <a:p>
            <a:pPr eaLnBrk="1" hangingPunct="1">
              <a:lnSpc>
                <a:spcPct val="90000"/>
              </a:lnSpc>
            </a:pPr>
            <a:r>
              <a:rPr lang="en-GB" sz="2000" b="1" smtClean="0">
                <a:solidFill>
                  <a:srgbClr val="FFFF00"/>
                </a:solidFill>
              </a:rPr>
              <a:t>Isotones: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Nuclides having the same number of neutrons but different atomic number       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z="2000" b="1" smtClean="0"/>
              <a:t>       Fe           Co         Cu</a:t>
            </a:r>
          </a:p>
          <a:p>
            <a:pPr eaLnBrk="1" hangingPunct="1">
              <a:lnSpc>
                <a:spcPct val="90000"/>
              </a:lnSpc>
            </a:pPr>
            <a:endParaRPr lang="en-GB" sz="2000" b="1" smtClean="0"/>
          </a:p>
          <a:p>
            <a:pPr eaLnBrk="1" hangingPunct="1">
              <a:lnSpc>
                <a:spcPct val="90000"/>
              </a:lnSpc>
            </a:pPr>
            <a:r>
              <a:rPr lang="en-GB" sz="2000" b="1" smtClean="0">
                <a:solidFill>
                  <a:srgbClr val="FFFF00"/>
                </a:solidFill>
              </a:rPr>
              <a:t>Isobars: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Nuclides with the same no. of nucleons that is the same mass no. but different no. of protons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           </a:t>
            </a:r>
            <a:r>
              <a:rPr lang="en-GB" sz="2000" b="1" smtClean="0"/>
              <a:t>Cu           Zn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z="2000" b="1" smtClean="0">
                <a:solidFill>
                  <a:srgbClr val="FFFF00"/>
                </a:solidFill>
              </a:rPr>
              <a:t>Isomers: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Nuclides having the same number of protons and neutrons but differing in energy states and spins.        99</a:t>
            </a:r>
            <a:r>
              <a:rPr lang="en-GB" sz="2000" b="1" smtClean="0"/>
              <a:t>Tc     </a:t>
            </a:r>
            <a:r>
              <a:rPr lang="en-GB" sz="2000" smtClean="0"/>
              <a:t>99m</a:t>
            </a:r>
            <a:r>
              <a:rPr lang="en-GB" sz="2000" b="1" smtClean="0"/>
              <a:t>Tc</a:t>
            </a:r>
          </a:p>
          <a:p>
            <a:pPr eaLnBrk="1" hangingPunct="1">
              <a:lnSpc>
                <a:spcPct val="90000"/>
              </a:lnSpc>
            </a:pPr>
            <a:endParaRPr lang="en-GB" sz="2000" b="1" smtClean="0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876800" y="1235075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724400" y="990600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chemeClr val="bg1"/>
                </a:solidFill>
              </a:rPr>
              <a:t>15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5410200" y="1203325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5257800" y="958850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chemeClr val="bg1"/>
                </a:solidFill>
              </a:rPr>
              <a:t>16</a:t>
            </a: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6019800" y="1235075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5867400" y="990600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chemeClr val="bg1"/>
                </a:solidFill>
              </a:rPr>
              <a:t>17</a:t>
            </a:r>
          </a:p>
        </p:txBody>
      </p:sp>
      <p:sp>
        <p:nvSpPr>
          <p:cNvPr id="25610" name="Text Box 21"/>
          <p:cNvSpPr txBox="1">
            <a:spLocks noChangeArrowheads="1"/>
          </p:cNvSpPr>
          <p:nvPr/>
        </p:nvSpPr>
        <p:spPr bwMode="auto">
          <a:xfrm>
            <a:off x="762000" y="3184525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>
                <a:solidFill>
                  <a:schemeClr val="bg1"/>
                </a:solidFill>
              </a:rPr>
              <a:t>26</a:t>
            </a:r>
          </a:p>
        </p:txBody>
      </p:sp>
      <p:sp>
        <p:nvSpPr>
          <p:cNvPr id="25611" name="Text Box 22"/>
          <p:cNvSpPr txBox="1">
            <a:spLocks noChangeArrowheads="1"/>
          </p:cNvSpPr>
          <p:nvPr/>
        </p:nvSpPr>
        <p:spPr bwMode="auto">
          <a:xfrm>
            <a:off x="762000" y="286385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>
                <a:solidFill>
                  <a:schemeClr val="bg1"/>
                </a:solidFill>
              </a:rPr>
              <a:t>59</a:t>
            </a:r>
          </a:p>
        </p:txBody>
      </p:sp>
      <p:sp>
        <p:nvSpPr>
          <p:cNvPr id="25612" name="Text Box 24"/>
          <p:cNvSpPr txBox="1">
            <a:spLocks noChangeArrowheads="1"/>
          </p:cNvSpPr>
          <p:nvPr/>
        </p:nvSpPr>
        <p:spPr bwMode="auto">
          <a:xfrm>
            <a:off x="1828800" y="2955925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chemeClr val="bg1"/>
                </a:solidFill>
              </a:rPr>
              <a:t>60</a:t>
            </a:r>
          </a:p>
        </p:txBody>
      </p:sp>
      <p:sp>
        <p:nvSpPr>
          <p:cNvPr id="25613" name="Text Box 26"/>
          <p:cNvSpPr txBox="1">
            <a:spLocks noChangeArrowheads="1"/>
          </p:cNvSpPr>
          <p:nvPr/>
        </p:nvSpPr>
        <p:spPr bwMode="auto">
          <a:xfrm>
            <a:off x="2819400" y="2895600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chemeClr val="bg1"/>
                </a:solidFill>
              </a:rPr>
              <a:t>62</a:t>
            </a:r>
          </a:p>
        </p:txBody>
      </p:sp>
      <p:sp>
        <p:nvSpPr>
          <p:cNvPr id="25614" name="Text Box 27"/>
          <p:cNvSpPr txBox="1">
            <a:spLocks noChangeArrowheads="1"/>
          </p:cNvSpPr>
          <p:nvPr/>
        </p:nvSpPr>
        <p:spPr bwMode="auto">
          <a:xfrm>
            <a:off x="1905000" y="3260725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chemeClr val="bg1"/>
                </a:solidFill>
              </a:rPr>
              <a:t>27</a:t>
            </a:r>
          </a:p>
        </p:txBody>
      </p:sp>
      <p:sp>
        <p:nvSpPr>
          <p:cNvPr id="25615" name="Text Box 28"/>
          <p:cNvSpPr txBox="1">
            <a:spLocks noChangeArrowheads="1"/>
          </p:cNvSpPr>
          <p:nvPr/>
        </p:nvSpPr>
        <p:spPr bwMode="auto">
          <a:xfrm>
            <a:off x="2895600" y="32004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chemeClr val="bg1"/>
                </a:solidFill>
              </a:rPr>
              <a:t>29</a:t>
            </a:r>
          </a:p>
        </p:txBody>
      </p:sp>
      <p:sp>
        <p:nvSpPr>
          <p:cNvPr id="25616" name="Text Box 29"/>
          <p:cNvSpPr txBox="1">
            <a:spLocks noChangeArrowheads="1"/>
          </p:cNvSpPr>
          <p:nvPr/>
        </p:nvSpPr>
        <p:spPr bwMode="auto">
          <a:xfrm>
            <a:off x="2133600" y="4860925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chemeClr val="bg1"/>
                </a:solidFill>
              </a:rPr>
              <a:t>67</a:t>
            </a:r>
          </a:p>
        </p:txBody>
      </p:sp>
      <p:sp>
        <p:nvSpPr>
          <p:cNvPr id="25617" name="Text Box 30"/>
          <p:cNvSpPr txBox="1">
            <a:spLocks noChangeArrowheads="1"/>
          </p:cNvSpPr>
          <p:nvPr/>
        </p:nvSpPr>
        <p:spPr bwMode="auto">
          <a:xfrm>
            <a:off x="1066800" y="4860925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chemeClr val="bg1"/>
                </a:solidFill>
              </a:rPr>
              <a:t>67</a:t>
            </a:r>
          </a:p>
        </p:txBody>
      </p:sp>
      <p:sp>
        <p:nvSpPr>
          <p:cNvPr id="25618" name="Text Box 31"/>
          <p:cNvSpPr txBox="1">
            <a:spLocks noChangeArrowheads="1"/>
          </p:cNvSpPr>
          <p:nvPr/>
        </p:nvSpPr>
        <p:spPr bwMode="auto">
          <a:xfrm>
            <a:off x="2209800" y="5165725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chemeClr val="bg1"/>
                </a:solidFill>
              </a:rPr>
              <a:t>30</a:t>
            </a:r>
          </a:p>
        </p:txBody>
      </p:sp>
      <p:sp>
        <p:nvSpPr>
          <p:cNvPr id="25619" name="Text Box 32"/>
          <p:cNvSpPr txBox="1">
            <a:spLocks noChangeArrowheads="1"/>
          </p:cNvSpPr>
          <p:nvPr/>
        </p:nvSpPr>
        <p:spPr bwMode="auto">
          <a:xfrm>
            <a:off x="1143000" y="5165725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chemeClr val="bg1"/>
                </a:solidFill>
              </a:rPr>
              <a:t>29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Units of Radioactivity</a:t>
            </a:r>
            <a:endParaRPr lang="en-GB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848600" cy="4724400"/>
          </a:xfrm>
        </p:spPr>
        <p:txBody>
          <a:bodyPr/>
          <a:lstStyle/>
          <a:p>
            <a:pPr eaLnBrk="1" hangingPunct="1"/>
            <a:r>
              <a:rPr lang="en-GB" sz="3200" smtClean="0"/>
              <a:t>1 curie (Ci) = 3.7 X 10 </a:t>
            </a:r>
            <a:r>
              <a:rPr lang="en-GB" sz="2400" smtClean="0"/>
              <a:t>10</a:t>
            </a:r>
            <a:r>
              <a:rPr lang="en-GB" sz="3200" smtClean="0"/>
              <a:t> dps </a:t>
            </a:r>
          </a:p>
          <a:p>
            <a:pPr eaLnBrk="1" hangingPunct="1"/>
            <a:r>
              <a:rPr lang="en-GB" sz="3200" smtClean="0"/>
              <a:t>                   = 2.22 X 10 </a:t>
            </a:r>
            <a:r>
              <a:rPr lang="en-GB" sz="2400" smtClean="0"/>
              <a:t>12</a:t>
            </a:r>
            <a:r>
              <a:rPr lang="en-GB" sz="3200" smtClean="0"/>
              <a:t> dpm</a:t>
            </a:r>
          </a:p>
          <a:p>
            <a:pPr eaLnBrk="1" hangingPunct="1"/>
            <a:endParaRPr lang="en-GB" sz="3200" smtClean="0"/>
          </a:p>
          <a:p>
            <a:pPr eaLnBrk="1" hangingPunct="1"/>
            <a:r>
              <a:rPr lang="en-GB" sz="3200" smtClean="0"/>
              <a:t>1 millicurie (mCi) = 3.7 X 10 </a:t>
            </a:r>
            <a:r>
              <a:rPr lang="en-GB" sz="2000" smtClean="0"/>
              <a:t>7</a:t>
            </a:r>
            <a:r>
              <a:rPr lang="en-GB" sz="3200" smtClean="0"/>
              <a:t> dps </a:t>
            </a:r>
          </a:p>
          <a:p>
            <a:pPr eaLnBrk="1" hangingPunct="1"/>
            <a:r>
              <a:rPr lang="en-GB" sz="3200" smtClean="0"/>
              <a:t>                             = 2.22 X 10 </a:t>
            </a:r>
            <a:r>
              <a:rPr lang="en-GB" sz="2400" smtClean="0"/>
              <a:t>9 </a:t>
            </a:r>
            <a:r>
              <a:rPr lang="en-GB" sz="3200" smtClean="0"/>
              <a:t>dpm</a:t>
            </a:r>
          </a:p>
          <a:p>
            <a:pPr eaLnBrk="1" hangingPunct="1"/>
            <a:endParaRPr lang="en-US" sz="3200" smtClean="0"/>
          </a:p>
          <a:p>
            <a:pPr eaLnBrk="1" hangingPunct="1"/>
            <a:r>
              <a:rPr lang="en-GB" sz="3200" smtClean="0"/>
              <a:t>1 microcurie (µCi) = 3.7 X 10</a:t>
            </a:r>
            <a:r>
              <a:rPr lang="en-GB" sz="2400" smtClean="0"/>
              <a:t> 4</a:t>
            </a:r>
            <a:r>
              <a:rPr lang="en-GB" sz="3200" smtClean="0"/>
              <a:t> dps </a:t>
            </a:r>
          </a:p>
          <a:p>
            <a:pPr eaLnBrk="1" hangingPunct="1"/>
            <a:r>
              <a:rPr lang="en-GB" sz="3200" smtClean="0"/>
              <a:t>                             = 2.22 X 10 </a:t>
            </a:r>
            <a:r>
              <a:rPr lang="en-GB" sz="2400" smtClean="0"/>
              <a:t>6</a:t>
            </a:r>
            <a:r>
              <a:rPr lang="en-GB" sz="3200" smtClean="0"/>
              <a:t> dpm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 Becquerel (Bq)= 1 dps = 2.7 X 10 </a:t>
            </a:r>
            <a:r>
              <a:rPr lang="en-US" sz="1800" smtClean="0"/>
              <a:t>-11</a:t>
            </a:r>
            <a:r>
              <a:rPr lang="en-US" smtClean="0"/>
              <a:t> Curie</a:t>
            </a:r>
          </a:p>
          <a:p>
            <a:pPr eaLnBrk="1" hangingPunct="1"/>
            <a:r>
              <a:rPr lang="en-US" smtClean="0"/>
              <a:t>1 kilobecquerel (kBq)= 2.7 X 10 </a:t>
            </a:r>
            <a:r>
              <a:rPr lang="en-US" sz="1800" smtClean="0"/>
              <a:t>-8</a:t>
            </a:r>
            <a:r>
              <a:rPr lang="en-US" smtClean="0"/>
              <a:t> Curie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1 Ci = 3.7 X 10 </a:t>
            </a:r>
            <a:r>
              <a:rPr lang="en-US" sz="1800" smtClean="0"/>
              <a:t>10</a:t>
            </a:r>
            <a:r>
              <a:rPr lang="en-US" smtClean="0"/>
              <a:t> Becquerel (Bq)</a:t>
            </a:r>
            <a:endParaRPr lang="en-GB" smtClean="0"/>
          </a:p>
        </p:txBody>
      </p:sp>
      <p:sp>
        <p:nvSpPr>
          <p:cNvPr id="27651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Units of Radioactivity</a:t>
            </a:r>
            <a:endParaRPr lang="en-GB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Decay Equations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610600" cy="5410200"/>
          </a:xfrm>
        </p:spPr>
        <p:txBody>
          <a:bodyPr/>
          <a:lstStyle/>
          <a:p>
            <a:pPr eaLnBrk="1" hangingPunct="1">
              <a:lnSpc>
                <a:spcPct val="105000"/>
              </a:lnSpc>
            </a:pPr>
            <a:r>
              <a:rPr lang="en-GB" sz="2400" smtClean="0"/>
              <a:t>-dN/dt=</a:t>
            </a:r>
            <a:r>
              <a:rPr lang="el-GR" sz="2400" smtClean="0"/>
              <a:t>λ</a:t>
            </a:r>
            <a:r>
              <a:rPr lang="en-GB" sz="2400" smtClean="0"/>
              <a:t>N</a:t>
            </a:r>
          </a:p>
          <a:p>
            <a:pPr lvl="1" eaLnBrk="1" hangingPunct="1">
              <a:lnSpc>
                <a:spcPct val="105000"/>
              </a:lnSpc>
            </a:pPr>
            <a:r>
              <a:rPr lang="el-GR" sz="2400" smtClean="0">
                <a:solidFill>
                  <a:srgbClr val="FFFF00"/>
                </a:solidFill>
              </a:rPr>
              <a:t>λ</a:t>
            </a:r>
            <a:r>
              <a:rPr lang="en-GB" sz="2400" smtClean="0">
                <a:solidFill>
                  <a:srgbClr val="FFFF00"/>
                </a:solidFill>
              </a:rPr>
              <a:t>Lambda= </a:t>
            </a:r>
            <a:r>
              <a:rPr lang="en-GB" sz="2400" smtClean="0"/>
              <a:t>decay constant. </a:t>
            </a:r>
          </a:p>
          <a:p>
            <a:pPr lvl="1" eaLnBrk="1" hangingPunct="1">
              <a:lnSpc>
                <a:spcPct val="105000"/>
              </a:lnSpc>
            </a:pPr>
            <a:r>
              <a:rPr lang="en-GB" sz="2400" smtClean="0">
                <a:solidFill>
                  <a:srgbClr val="FFFF00"/>
                </a:solidFill>
              </a:rPr>
              <a:t>Defined</a:t>
            </a:r>
            <a:r>
              <a:rPr lang="en-GB" sz="2400" smtClean="0"/>
              <a:t> as the probability of disintegration per unit time for the radioactive atom</a:t>
            </a:r>
          </a:p>
          <a:p>
            <a:pPr lvl="1" eaLnBrk="1" hangingPunct="1">
              <a:lnSpc>
                <a:spcPct val="105000"/>
              </a:lnSpc>
            </a:pPr>
            <a:r>
              <a:rPr lang="en-GB" sz="2400" smtClean="0"/>
              <a:t>-dN/dt = A =disintegration rate </a:t>
            </a:r>
          </a:p>
          <a:p>
            <a:pPr lvl="1" eaLnBrk="1" hangingPunct="1">
              <a:lnSpc>
                <a:spcPct val="105000"/>
              </a:lnSpc>
            </a:pPr>
            <a:r>
              <a:rPr lang="en-GB" sz="2400" smtClean="0"/>
              <a:t>N is the no. of radioactive atoms</a:t>
            </a:r>
          </a:p>
          <a:p>
            <a:pPr eaLnBrk="1" hangingPunct="1">
              <a:lnSpc>
                <a:spcPct val="105000"/>
              </a:lnSpc>
            </a:pPr>
            <a:r>
              <a:rPr lang="en-GB" sz="2400" smtClean="0"/>
              <a:t>At = A</a:t>
            </a:r>
            <a:r>
              <a:rPr lang="en-GB" sz="1800" smtClean="0"/>
              <a:t>o</a:t>
            </a:r>
            <a:r>
              <a:rPr lang="en-GB" sz="2400" smtClean="0"/>
              <a:t>e-</a:t>
            </a:r>
            <a:r>
              <a:rPr lang="el-GR" sz="2400" smtClean="0"/>
              <a:t> λ</a:t>
            </a:r>
            <a:r>
              <a:rPr lang="en-US" sz="2400" smtClean="0"/>
              <a:t>t</a:t>
            </a:r>
            <a:endParaRPr lang="en-GB" sz="2400" smtClean="0"/>
          </a:p>
          <a:p>
            <a:pPr eaLnBrk="1" hangingPunct="1">
              <a:lnSpc>
                <a:spcPct val="105000"/>
              </a:lnSpc>
            </a:pPr>
            <a:r>
              <a:rPr lang="en-GB" sz="2400" smtClean="0"/>
              <a:t>A=</a:t>
            </a:r>
            <a:r>
              <a:rPr lang="el-GR" sz="2400" smtClean="0"/>
              <a:t>λ</a:t>
            </a:r>
            <a:r>
              <a:rPr lang="en-GB" sz="2400" smtClean="0"/>
              <a:t>N</a:t>
            </a:r>
          </a:p>
          <a:p>
            <a:pPr eaLnBrk="1" hangingPunct="1">
              <a:lnSpc>
                <a:spcPct val="105000"/>
              </a:lnSpc>
            </a:pPr>
            <a:r>
              <a:rPr lang="el-GR" sz="2400" smtClean="0"/>
              <a:t>λ</a:t>
            </a:r>
            <a:r>
              <a:rPr lang="en-GB" sz="2400" smtClean="0"/>
              <a:t>=0.693/t1/2</a:t>
            </a:r>
          </a:p>
          <a:p>
            <a:pPr lvl="1" eaLnBrk="1" hangingPunct="1">
              <a:lnSpc>
                <a:spcPct val="105000"/>
              </a:lnSpc>
            </a:pPr>
            <a:r>
              <a:rPr lang="en-GB" sz="2400" smtClean="0"/>
              <a:t>t1/2 = the time required to reduce the initial activity of a radionuclide to one half 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Problems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GB" smtClean="0"/>
              <a:t>At 11:00 A.M., the 99mTc readioactivity was measured as 9 mCi on a certain day. What was the activity at 8:00 A.M. and 4:00 P.M. on the same day (t1/2 of 99mTc= 6hr)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Thank You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GB" sz="4800" smtClean="0"/>
              <a:t>“Instead of giving yourself reasons why you can’t , give yourself reasons why you can”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z="5400" smtClean="0">
                <a:solidFill>
                  <a:srgbClr val="FFFF00"/>
                </a:solidFill>
              </a:rPr>
              <a:t>What’s Inside an Atom?</a:t>
            </a:r>
            <a:endParaRPr lang="en-US" sz="6000" smtClean="0">
              <a:solidFill>
                <a:srgbClr val="FFFF00"/>
              </a:solidFill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smtClean="0">
                <a:solidFill>
                  <a:schemeClr val="bg1"/>
                </a:solidFill>
              </a:rPr>
              <a:t>An atom is made up of a team of three players:</a:t>
            </a:r>
            <a:r>
              <a:rPr lang="en-US" sz="3600" smtClean="0"/>
              <a:t> </a:t>
            </a:r>
            <a:r>
              <a:rPr lang="en-US" sz="3600" smtClean="0">
                <a:solidFill>
                  <a:srgbClr val="FFFF00"/>
                </a:solidFill>
              </a:rPr>
              <a:t>protons, neutrons, and electrons</a:t>
            </a:r>
            <a:r>
              <a:rPr lang="en-US" sz="360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smtClean="0">
                <a:solidFill>
                  <a:schemeClr val="bg1"/>
                </a:solidFill>
              </a:rPr>
              <a:t>They each have a</a:t>
            </a:r>
            <a:r>
              <a:rPr lang="en-US" sz="3600" smtClean="0"/>
              <a:t> </a:t>
            </a:r>
            <a:r>
              <a:rPr lang="en-US" sz="3600" smtClean="0">
                <a:solidFill>
                  <a:srgbClr val="FFFF00"/>
                </a:solidFill>
              </a:rPr>
              <a:t>charge, mass, and a location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smtClean="0">
                <a:solidFill>
                  <a:srgbClr val="FFFF00"/>
                </a:solidFill>
              </a:rPr>
              <a:t>Protons + Neutrons </a:t>
            </a:r>
            <a:r>
              <a:rPr lang="en-US" sz="3600" smtClean="0">
                <a:solidFill>
                  <a:schemeClr val="bg1"/>
                </a:solidFill>
              </a:rPr>
              <a:t>collectively called nucleons</a:t>
            </a:r>
          </a:p>
        </p:txBody>
      </p:sp>
      <p:pic>
        <p:nvPicPr>
          <p:cNvPr id="5124" name="Picture 6" descr="ANd9GcR5tkhs4-uep2rsZhForoeqK_cO3ejiwHNpfcYv7CHrLFkNbq9gQOY_WXD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0"/>
            <a:ext cx="18288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the structure of an atom?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200" smtClean="0"/>
              <a:t>Nucleus – center of the atom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smtClean="0"/>
              <a:t>Home of Protons and Neutrons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600" smtClean="0">
                <a:solidFill>
                  <a:srgbClr val="FF3399"/>
                </a:solidFill>
              </a:rPr>
              <a:t>Proton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600" smtClean="0"/>
              <a:t>Has a positive (+) charge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600" smtClean="0"/>
              <a:t>Has a relative mass of 1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600" smtClean="0"/>
              <a:t>Determines the atomic number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600" smtClean="0"/>
              <a:t>Found inside the nucleus</a:t>
            </a:r>
          </a:p>
        </p:txBody>
      </p:sp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7696200" y="3429000"/>
            <a:ext cx="6096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P</a:t>
            </a:r>
          </a:p>
        </p:txBody>
      </p:sp>
    </p:spTree>
    <p:custDataLst>
      <p:tags r:id="rId1"/>
    </p:custData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bldLvl="2" autoUpdateAnimBg="0"/>
      <p:bldP spid="2458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the structure of an atom?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US" sz="3200" smtClean="0">
                <a:solidFill>
                  <a:srgbClr val="FFFF00"/>
                </a:solidFill>
              </a:rPr>
              <a:t>Neutron</a:t>
            </a:r>
          </a:p>
          <a:p>
            <a:pPr lvl="2" eaLnBrk="1" hangingPunct="1"/>
            <a:r>
              <a:rPr lang="en-US" sz="3200" smtClean="0"/>
              <a:t>Has no charge (0) </a:t>
            </a:r>
          </a:p>
          <a:p>
            <a:pPr lvl="2" eaLnBrk="1" hangingPunct="1"/>
            <a:r>
              <a:rPr lang="en-US" sz="3200" smtClean="0"/>
              <a:t>Has a relative mass of 1</a:t>
            </a:r>
          </a:p>
          <a:p>
            <a:pPr lvl="2" eaLnBrk="1" hangingPunct="1"/>
            <a:r>
              <a:rPr lang="en-US" sz="3200" smtClean="0"/>
              <a:t>Found inside the nucleus</a:t>
            </a:r>
          </a:p>
        </p:txBody>
      </p:sp>
      <p:sp>
        <p:nvSpPr>
          <p:cNvPr id="25604" name="WordArt 4"/>
          <p:cNvSpPr>
            <a:spLocks noChangeArrowheads="1" noChangeShapeType="1" noTextEdit="1"/>
          </p:cNvSpPr>
          <p:nvPr/>
        </p:nvSpPr>
        <p:spPr bwMode="auto">
          <a:xfrm>
            <a:off x="7086600" y="3048000"/>
            <a:ext cx="6096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N</a:t>
            </a:r>
          </a:p>
        </p:txBody>
      </p:sp>
    </p:spTree>
    <p:custDataLst>
      <p:tags r:id="rId1"/>
    </p:custData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bldLvl="2" autoUpdateAnimBg="0"/>
      <p:bldP spid="2560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the structure of an atom?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124200"/>
          </a:xfrm>
        </p:spPr>
        <p:txBody>
          <a:bodyPr/>
          <a:lstStyle/>
          <a:p>
            <a:pPr eaLnBrk="1" hangingPunct="1"/>
            <a:r>
              <a:rPr lang="en-US" sz="3200" smtClean="0">
                <a:solidFill>
                  <a:srgbClr val="00FF00"/>
                </a:solidFill>
              </a:rPr>
              <a:t>Electron</a:t>
            </a:r>
          </a:p>
          <a:p>
            <a:pPr lvl="1" eaLnBrk="1" hangingPunct="1"/>
            <a:r>
              <a:rPr lang="en-US" sz="3200" smtClean="0"/>
              <a:t>Has a negative (-) charge</a:t>
            </a:r>
          </a:p>
          <a:p>
            <a:pPr lvl="1" eaLnBrk="1" hangingPunct="1"/>
            <a:r>
              <a:rPr lang="en-US" sz="3200" smtClean="0"/>
              <a:t>Has a relative mass of 0 (zero)</a:t>
            </a:r>
          </a:p>
          <a:p>
            <a:pPr lvl="1" eaLnBrk="1" hangingPunct="1"/>
            <a:r>
              <a:rPr lang="en-US" sz="3200" smtClean="0"/>
              <a:t>Determines the ion</a:t>
            </a:r>
          </a:p>
          <a:p>
            <a:pPr lvl="1" eaLnBrk="1" hangingPunct="1"/>
            <a:r>
              <a:rPr lang="en-US" sz="3200" smtClean="0"/>
              <a:t>Found outside the nucleus</a:t>
            </a:r>
          </a:p>
        </p:txBody>
      </p:sp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7543800" y="30480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</p:spTree>
    <p:custDataLst>
      <p:tags r:id="rId1"/>
    </p:custData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bldLvl="2" autoUpdateAnimBg="0"/>
      <p:bldP spid="266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85800" y="5181600"/>
            <a:ext cx="7696200" cy="457200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Arial" charset="0"/>
              </a:rPr>
              <a:t>Electrons circle around the nucleus of an atom.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85800" y="5638800"/>
            <a:ext cx="7696200" cy="457200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Comic Sans MS" pitchFamily="66" charset="0"/>
              </a:rPr>
              <a:t>Protons are a main part of the nucleus of an atom.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85800" y="6019800"/>
            <a:ext cx="7696200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Neutrons also hang out in the nucleus of an atom.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505200" y="1905000"/>
            <a:ext cx="1371600" cy="990600"/>
            <a:chOff x="432" y="1200"/>
            <a:chExt cx="864" cy="624"/>
          </a:xfrm>
        </p:grpSpPr>
        <p:sp>
          <p:nvSpPr>
            <p:cNvPr id="9254" name="WordArt 7"/>
            <p:cNvSpPr>
              <a:spLocks noChangeArrowheads="1" noChangeShapeType="1" noTextEdit="1"/>
            </p:cNvSpPr>
            <p:nvPr/>
          </p:nvSpPr>
          <p:spPr bwMode="auto">
            <a:xfrm>
              <a:off x="432" y="1200"/>
              <a:ext cx="384" cy="62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solidFill>
                    <a:srgbClr val="FF00FF"/>
                  </a:solidFill>
                  <a:effectLst>
                    <a:outerShdw dist="35921" dir="2700000" algn="ctr" rotWithShape="0">
                      <a:srgbClr val="C0C0C0"/>
                    </a:outerShdw>
                  </a:effectLst>
                  <a:latin typeface="Impact"/>
                </a:rPr>
                <a:t>P</a:t>
              </a:r>
            </a:p>
          </p:txBody>
        </p:sp>
        <p:sp>
          <p:nvSpPr>
            <p:cNvPr id="9255" name="WordArt 8"/>
            <p:cNvSpPr>
              <a:spLocks noChangeArrowheads="1" noChangeShapeType="1" noTextEdit="1"/>
            </p:cNvSpPr>
            <p:nvPr/>
          </p:nvSpPr>
          <p:spPr bwMode="auto">
            <a:xfrm>
              <a:off x="912" y="1200"/>
              <a:ext cx="384" cy="62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solidFill>
                    <a:srgbClr val="FFFF00"/>
                  </a:solidFill>
                  <a:effectLst>
                    <a:outerShdw dist="35921" dir="2700000" algn="ctr" rotWithShape="0">
                      <a:srgbClr val="C0C0C0"/>
                    </a:outerShdw>
                  </a:effectLst>
                  <a:latin typeface="Impact"/>
                </a:rPr>
                <a:t>N</a:t>
              </a:r>
            </a:p>
          </p:txBody>
        </p:sp>
      </p:grpSp>
      <p:sp>
        <p:nvSpPr>
          <p:cNvPr id="14348" name="WordArt 12"/>
          <p:cNvSpPr>
            <a:spLocks noChangeArrowheads="1" noChangeShapeType="1" noTextEdit="1"/>
          </p:cNvSpPr>
          <p:nvPr/>
        </p:nvSpPr>
        <p:spPr bwMode="auto">
          <a:xfrm>
            <a:off x="2209800" y="27813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49" name="WordArt 13"/>
          <p:cNvSpPr>
            <a:spLocks noChangeArrowheads="1" noChangeShapeType="1" noTextEdit="1"/>
          </p:cNvSpPr>
          <p:nvPr/>
        </p:nvSpPr>
        <p:spPr bwMode="auto">
          <a:xfrm>
            <a:off x="2514600" y="33909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50" name="WordArt 14"/>
          <p:cNvSpPr>
            <a:spLocks noChangeArrowheads="1" noChangeShapeType="1" noTextEdit="1"/>
          </p:cNvSpPr>
          <p:nvPr/>
        </p:nvSpPr>
        <p:spPr bwMode="auto">
          <a:xfrm>
            <a:off x="3048000" y="37338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51" name="WordArt 15"/>
          <p:cNvSpPr>
            <a:spLocks noChangeArrowheads="1" noChangeShapeType="1" noTextEdit="1"/>
          </p:cNvSpPr>
          <p:nvPr/>
        </p:nvSpPr>
        <p:spPr bwMode="auto">
          <a:xfrm>
            <a:off x="3733800" y="38100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52" name="WordArt 16"/>
          <p:cNvSpPr>
            <a:spLocks noChangeArrowheads="1" noChangeShapeType="1" noTextEdit="1"/>
          </p:cNvSpPr>
          <p:nvPr/>
        </p:nvSpPr>
        <p:spPr bwMode="auto">
          <a:xfrm>
            <a:off x="4495800" y="38100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53" name="WordArt 17"/>
          <p:cNvSpPr>
            <a:spLocks noChangeArrowheads="1" noChangeShapeType="1" noTextEdit="1"/>
          </p:cNvSpPr>
          <p:nvPr/>
        </p:nvSpPr>
        <p:spPr bwMode="auto">
          <a:xfrm>
            <a:off x="5105400" y="35814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54" name="WordArt 18"/>
          <p:cNvSpPr>
            <a:spLocks noChangeArrowheads="1" noChangeShapeType="1" noTextEdit="1"/>
          </p:cNvSpPr>
          <p:nvPr/>
        </p:nvSpPr>
        <p:spPr bwMode="auto">
          <a:xfrm>
            <a:off x="5638800" y="31242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55" name="WordArt 19"/>
          <p:cNvSpPr>
            <a:spLocks noChangeArrowheads="1" noChangeShapeType="1" noTextEdit="1"/>
          </p:cNvSpPr>
          <p:nvPr/>
        </p:nvSpPr>
        <p:spPr bwMode="auto">
          <a:xfrm>
            <a:off x="5791200" y="24384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56" name="WordArt 20"/>
          <p:cNvSpPr>
            <a:spLocks noChangeArrowheads="1" noChangeShapeType="1" noTextEdit="1"/>
          </p:cNvSpPr>
          <p:nvPr/>
        </p:nvSpPr>
        <p:spPr bwMode="auto">
          <a:xfrm>
            <a:off x="5791200" y="16764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57" name="WordArt 21"/>
          <p:cNvSpPr>
            <a:spLocks noChangeArrowheads="1" noChangeShapeType="1" noTextEdit="1"/>
          </p:cNvSpPr>
          <p:nvPr/>
        </p:nvSpPr>
        <p:spPr bwMode="auto">
          <a:xfrm>
            <a:off x="5334000" y="10287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58" name="WordArt 22"/>
          <p:cNvSpPr>
            <a:spLocks noChangeArrowheads="1" noChangeShapeType="1" noTextEdit="1"/>
          </p:cNvSpPr>
          <p:nvPr/>
        </p:nvSpPr>
        <p:spPr bwMode="auto">
          <a:xfrm>
            <a:off x="4800600" y="6858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59" name="WordArt 23"/>
          <p:cNvSpPr>
            <a:spLocks noChangeArrowheads="1" noChangeShapeType="1" noTextEdit="1"/>
          </p:cNvSpPr>
          <p:nvPr/>
        </p:nvSpPr>
        <p:spPr bwMode="auto">
          <a:xfrm>
            <a:off x="4191000" y="6096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60" name="WordArt 24"/>
          <p:cNvSpPr>
            <a:spLocks noChangeArrowheads="1" noChangeShapeType="1" noTextEdit="1"/>
          </p:cNvSpPr>
          <p:nvPr/>
        </p:nvSpPr>
        <p:spPr bwMode="auto">
          <a:xfrm>
            <a:off x="3581400" y="6096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61" name="WordArt 25"/>
          <p:cNvSpPr>
            <a:spLocks noChangeArrowheads="1" noChangeShapeType="1" noTextEdit="1"/>
          </p:cNvSpPr>
          <p:nvPr/>
        </p:nvSpPr>
        <p:spPr bwMode="auto">
          <a:xfrm>
            <a:off x="2971800" y="8763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62" name="WordArt 26"/>
          <p:cNvSpPr>
            <a:spLocks noChangeArrowheads="1" noChangeShapeType="1" noTextEdit="1"/>
          </p:cNvSpPr>
          <p:nvPr/>
        </p:nvSpPr>
        <p:spPr bwMode="auto">
          <a:xfrm>
            <a:off x="2514600" y="13335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63" name="WordArt 27"/>
          <p:cNvSpPr>
            <a:spLocks noChangeArrowheads="1" noChangeShapeType="1" noTextEdit="1"/>
          </p:cNvSpPr>
          <p:nvPr/>
        </p:nvSpPr>
        <p:spPr bwMode="auto">
          <a:xfrm>
            <a:off x="2209800" y="20193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67" name="WordArt 31"/>
          <p:cNvSpPr>
            <a:spLocks noChangeArrowheads="1" noChangeShapeType="1" noTextEdit="1"/>
          </p:cNvSpPr>
          <p:nvPr/>
        </p:nvSpPr>
        <p:spPr bwMode="auto">
          <a:xfrm>
            <a:off x="2209800" y="28194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68" name="WordArt 32"/>
          <p:cNvSpPr>
            <a:spLocks noChangeArrowheads="1" noChangeShapeType="1" noTextEdit="1"/>
          </p:cNvSpPr>
          <p:nvPr/>
        </p:nvSpPr>
        <p:spPr bwMode="auto">
          <a:xfrm>
            <a:off x="2514600" y="34290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69" name="WordArt 33"/>
          <p:cNvSpPr>
            <a:spLocks noChangeArrowheads="1" noChangeShapeType="1" noTextEdit="1"/>
          </p:cNvSpPr>
          <p:nvPr/>
        </p:nvSpPr>
        <p:spPr bwMode="auto">
          <a:xfrm>
            <a:off x="3048000" y="37719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70" name="WordArt 34"/>
          <p:cNvSpPr>
            <a:spLocks noChangeArrowheads="1" noChangeShapeType="1" noTextEdit="1"/>
          </p:cNvSpPr>
          <p:nvPr/>
        </p:nvSpPr>
        <p:spPr bwMode="auto">
          <a:xfrm>
            <a:off x="3733800" y="38481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71" name="WordArt 35"/>
          <p:cNvSpPr>
            <a:spLocks noChangeArrowheads="1" noChangeShapeType="1" noTextEdit="1"/>
          </p:cNvSpPr>
          <p:nvPr/>
        </p:nvSpPr>
        <p:spPr bwMode="auto">
          <a:xfrm>
            <a:off x="4495800" y="38481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72" name="WordArt 36"/>
          <p:cNvSpPr>
            <a:spLocks noChangeArrowheads="1" noChangeShapeType="1" noTextEdit="1"/>
          </p:cNvSpPr>
          <p:nvPr/>
        </p:nvSpPr>
        <p:spPr bwMode="auto">
          <a:xfrm>
            <a:off x="5105400" y="36195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73" name="WordArt 37"/>
          <p:cNvSpPr>
            <a:spLocks noChangeArrowheads="1" noChangeShapeType="1" noTextEdit="1"/>
          </p:cNvSpPr>
          <p:nvPr/>
        </p:nvSpPr>
        <p:spPr bwMode="auto">
          <a:xfrm>
            <a:off x="5638800" y="31623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74" name="WordArt 38"/>
          <p:cNvSpPr>
            <a:spLocks noChangeArrowheads="1" noChangeShapeType="1" noTextEdit="1"/>
          </p:cNvSpPr>
          <p:nvPr/>
        </p:nvSpPr>
        <p:spPr bwMode="auto">
          <a:xfrm>
            <a:off x="5791200" y="24765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75" name="WordArt 39"/>
          <p:cNvSpPr>
            <a:spLocks noChangeArrowheads="1" noChangeShapeType="1" noTextEdit="1"/>
          </p:cNvSpPr>
          <p:nvPr/>
        </p:nvSpPr>
        <p:spPr bwMode="auto">
          <a:xfrm>
            <a:off x="5791200" y="17145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76" name="WordArt 40"/>
          <p:cNvSpPr>
            <a:spLocks noChangeArrowheads="1" noChangeShapeType="1" noTextEdit="1"/>
          </p:cNvSpPr>
          <p:nvPr/>
        </p:nvSpPr>
        <p:spPr bwMode="auto">
          <a:xfrm>
            <a:off x="5334000" y="10668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77" name="WordArt 41"/>
          <p:cNvSpPr>
            <a:spLocks noChangeArrowheads="1" noChangeShapeType="1" noTextEdit="1"/>
          </p:cNvSpPr>
          <p:nvPr/>
        </p:nvSpPr>
        <p:spPr bwMode="auto">
          <a:xfrm>
            <a:off x="4800600" y="7239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78" name="WordArt 42"/>
          <p:cNvSpPr>
            <a:spLocks noChangeArrowheads="1" noChangeShapeType="1" noTextEdit="1"/>
          </p:cNvSpPr>
          <p:nvPr/>
        </p:nvSpPr>
        <p:spPr bwMode="auto">
          <a:xfrm>
            <a:off x="4191000" y="6477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79" name="WordArt 43"/>
          <p:cNvSpPr>
            <a:spLocks noChangeArrowheads="1" noChangeShapeType="1" noTextEdit="1"/>
          </p:cNvSpPr>
          <p:nvPr/>
        </p:nvSpPr>
        <p:spPr bwMode="auto">
          <a:xfrm>
            <a:off x="3581400" y="6477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80" name="WordArt 44"/>
          <p:cNvSpPr>
            <a:spLocks noChangeArrowheads="1" noChangeShapeType="1" noTextEdit="1"/>
          </p:cNvSpPr>
          <p:nvPr/>
        </p:nvSpPr>
        <p:spPr bwMode="auto">
          <a:xfrm>
            <a:off x="2971800" y="9144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81" name="WordArt 45"/>
          <p:cNvSpPr>
            <a:spLocks noChangeArrowheads="1" noChangeShapeType="1" noTextEdit="1"/>
          </p:cNvSpPr>
          <p:nvPr/>
        </p:nvSpPr>
        <p:spPr bwMode="auto">
          <a:xfrm>
            <a:off x="2514600" y="13716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14382" name="WordArt 46"/>
          <p:cNvSpPr>
            <a:spLocks noChangeArrowheads="1" noChangeShapeType="1" noTextEdit="1"/>
          </p:cNvSpPr>
          <p:nvPr/>
        </p:nvSpPr>
        <p:spPr bwMode="auto">
          <a:xfrm>
            <a:off x="2209800" y="20574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</p:spTree>
    <p:custDataLst>
      <p:tags r:id="rId1"/>
    </p:custData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5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64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6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7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7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7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8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8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8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8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9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9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9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10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104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10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11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11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8" grpId="0" animBg="1"/>
      <p:bldP spid="14349" grpId="0" animBg="1"/>
      <p:bldP spid="14350" grpId="0" animBg="1"/>
      <p:bldP spid="14351" grpId="0" animBg="1"/>
      <p:bldP spid="14352" grpId="0" animBg="1"/>
      <p:bldP spid="14353" grpId="0" animBg="1"/>
      <p:bldP spid="14354" grpId="0" animBg="1"/>
      <p:bldP spid="14355" grpId="0" animBg="1"/>
      <p:bldP spid="14356" grpId="0" animBg="1"/>
      <p:bldP spid="14357" grpId="0" animBg="1"/>
      <p:bldP spid="14358" grpId="0" animBg="1"/>
      <p:bldP spid="14359" grpId="0" animBg="1"/>
      <p:bldP spid="14360" grpId="0" animBg="1"/>
      <p:bldP spid="14361" grpId="0" animBg="1"/>
      <p:bldP spid="14362" grpId="0" animBg="1"/>
      <p:bldP spid="14363" grpId="0" animBg="1"/>
      <p:bldP spid="14367" grpId="0" animBg="1"/>
      <p:bldP spid="14368" grpId="0" animBg="1"/>
      <p:bldP spid="14369" grpId="0" animBg="1"/>
      <p:bldP spid="14370" grpId="0" animBg="1"/>
      <p:bldP spid="14371" grpId="0" animBg="1"/>
      <p:bldP spid="14372" grpId="0" animBg="1"/>
      <p:bldP spid="14373" grpId="0" animBg="1"/>
      <p:bldP spid="14374" grpId="0" animBg="1"/>
      <p:bldP spid="14375" grpId="0" animBg="1"/>
      <p:bldP spid="14376" grpId="0" animBg="1"/>
      <p:bldP spid="14377" grpId="0" animBg="1"/>
      <p:bldP spid="14378" grpId="0" animBg="1"/>
      <p:bldP spid="14379" grpId="0" animBg="1"/>
      <p:bldP spid="14380" grpId="0" animBg="1"/>
      <p:bldP spid="14381" grpId="0" animBg="1"/>
      <p:bldP spid="1438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505200" y="1905000"/>
            <a:ext cx="1371600" cy="990600"/>
            <a:chOff x="432" y="1200"/>
            <a:chExt cx="864" cy="624"/>
          </a:xfrm>
        </p:grpSpPr>
        <p:sp>
          <p:nvSpPr>
            <p:cNvPr id="10277" name="WordArt 3"/>
            <p:cNvSpPr>
              <a:spLocks noChangeArrowheads="1" noChangeShapeType="1" noTextEdit="1"/>
            </p:cNvSpPr>
            <p:nvPr/>
          </p:nvSpPr>
          <p:spPr bwMode="auto">
            <a:xfrm>
              <a:off x="432" y="1200"/>
              <a:ext cx="384" cy="62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solidFill>
                    <a:srgbClr val="FF00FF"/>
                  </a:solidFill>
                  <a:effectLst>
                    <a:outerShdw dist="35921" dir="2700000" algn="ctr" rotWithShape="0">
                      <a:srgbClr val="C0C0C0"/>
                    </a:outerShdw>
                  </a:effectLst>
                  <a:latin typeface="Impact"/>
                </a:rPr>
                <a:t>P</a:t>
              </a:r>
            </a:p>
          </p:txBody>
        </p:sp>
        <p:sp>
          <p:nvSpPr>
            <p:cNvPr id="10278" name="WordArt 4"/>
            <p:cNvSpPr>
              <a:spLocks noChangeArrowheads="1" noChangeShapeType="1" noTextEdit="1"/>
            </p:cNvSpPr>
            <p:nvPr/>
          </p:nvSpPr>
          <p:spPr bwMode="auto">
            <a:xfrm>
              <a:off x="912" y="1200"/>
              <a:ext cx="384" cy="62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solidFill>
                    <a:srgbClr val="FFFF00"/>
                  </a:solidFill>
                  <a:effectLst>
                    <a:outerShdw dist="35921" dir="2700000" algn="ctr" rotWithShape="0">
                      <a:srgbClr val="C0C0C0"/>
                    </a:outerShdw>
                  </a:effectLst>
                  <a:latin typeface="Impact"/>
                </a:rPr>
                <a:t>N</a:t>
              </a:r>
            </a:p>
          </p:txBody>
        </p:sp>
      </p:grpSp>
      <p:sp>
        <p:nvSpPr>
          <p:cNvPr id="37893" name="WordArt 5"/>
          <p:cNvSpPr>
            <a:spLocks noChangeArrowheads="1" noChangeShapeType="1" noTextEdit="1"/>
          </p:cNvSpPr>
          <p:nvPr/>
        </p:nvSpPr>
        <p:spPr bwMode="auto">
          <a:xfrm>
            <a:off x="2209800" y="27432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894" name="WordArt 6"/>
          <p:cNvSpPr>
            <a:spLocks noChangeArrowheads="1" noChangeShapeType="1" noTextEdit="1"/>
          </p:cNvSpPr>
          <p:nvPr/>
        </p:nvSpPr>
        <p:spPr bwMode="auto">
          <a:xfrm>
            <a:off x="2514600" y="33528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895" name="WordArt 7"/>
          <p:cNvSpPr>
            <a:spLocks noChangeArrowheads="1" noChangeShapeType="1" noTextEdit="1"/>
          </p:cNvSpPr>
          <p:nvPr/>
        </p:nvSpPr>
        <p:spPr bwMode="auto">
          <a:xfrm>
            <a:off x="3048000" y="36957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896" name="WordArt 8"/>
          <p:cNvSpPr>
            <a:spLocks noChangeArrowheads="1" noChangeShapeType="1" noTextEdit="1"/>
          </p:cNvSpPr>
          <p:nvPr/>
        </p:nvSpPr>
        <p:spPr bwMode="auto">
          <a:xfrm>
            <a:off x="3733800" y="37719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897" name="WordArt 9"/>
          <p:cNvSpPr>
            <a:spLocks noChangeArrowheads="1" noChangeShapeType="1" noTextEdit="1"/>
          </p:cNvSpPr>
          <p:nvPr/>
        </p:nvSpPr>
        <p:spPr bwMode="auto">
          <a:xfrm>
            <a:off x="4495800" y="37719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898" name="WordArt 10"/>
          <p:cNvSpPr>
            <a:spLocks noChangeArrowheads="1" noChangeShapeType="1" noTextEdit="1"/>
          </p:cNvSpPr>
          <p:nvPr/>
        </p:nvSpPr>
        <p:spPr bwMode="auto">
          <a:xfrm>
            <a:off x="5105400" y="35433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899" name="WordArt 11"/>
          <p:cNvSpPr>
            <a:spLocks noChangeArrowheads="1" noChangeShapeType="1" noTextEdit="1"/>
          </p:cNvSpPr>
          <p:nvPr/>
        </p:nvSpPr>
        <p:spPr bwMode="auto">
          <a:xfrm>
            <a:off x="5638800" y="30861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00" name="WordArt 12"/>
          <p:cNvSpPr>
            <a:spLocks noChangeArrowheads="1" noChangeShapeType="1" noTextEdit="1"/>
          </p:cNvSpPr>
          <p:nvPr/>
        </p:nvSpPr>
        <p:spPr bwMode="auto">
          <a:xfrm>
            <a:off x="5791200" y="24003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01" name="WordArt 13"/>
          <p:cNvSpPr>
            <a:spLocks noChangeArrowheads="1" noChangeShapeType="1" noTextEdit="1"/>
          </p:cNvSpPr>
          <p:nvPr/>
        </p:nvSpPr>
        <p:spPr bwMode="auto">
          <a:xfrm>
            <a:off x="5791200" y="16383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02" name="WordArt 14"/>
          <p:cNvSpPr>
            <a:spLocks noChangeArrowheads="1" noChangeShapeType="1" noTextEdit="1"/>
          </p:cNvSpPr>
          <p:nvPr/>
        </p:nvSpPr>
        <p:spPr bwMode="auto">
          <a:xfrm>
            <a:off x="5334000" y="9906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03" name="WordArt 15"/>
          <p:cNvSpPr>
            <a:spLocks noChangeArrowheads="1" noChangeShapeType="1" noTextEdit="1"/>
          </p:cNvSpPr>
          <p:nvPr/>
        </p:nvSpPr>
        <p:spPr bwMode="auto">
          <a:xfrm>
            <a:off x="4800600" y="6477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04" name="WordArt 16"/>
          <p:cNvSpPr>
            <a:spLocks noChangeArrowheads="1" noChangeShapeType="1" noTextEdit="1"/>
          </p:cNvSpPr>
          <p:nvPr/>
        </p:nvSpPr>
        <p:spPr bwMode="auto">
          <a:xfrm>
            <a:off x="4191000" y="5715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05" name="WordArt 17"/>
          <p:cNvSpPr>
            <a:spLocks noChangeArrowheads="1" noChangeShapeType="1" noTextEdit="1"/>
          </p:cNvSpPr>
          <p:nvPr/>
        </p:nvSpPr>
        <p:spPr bwMode="auto">
          <a:xfrm>
            <a:off x="3581400" y="5715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06" name="WordArt 18"/>
          <p:cNvSpPr>
            <a:spLocks noChangeArrowheads="1" noChangeShapeType="1" noTextEdit="1"/>
          </p:cNvSpPr>
          <p:nvPr/>
        </p:nvSpPr>
        <p:spPr bwMode="auto">
          <a:xfrm>
            <a:off x="2971800" y="8382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07" name="WordArt 19"/>
          <p:cNvSpPr>
            <a:spLocks noChangeArrowheads="1" noChangeShapeType="1" noTextEdit="1"/>
          </p:cNvSpPr>
          <p:nvPr/>
        </p:nvSpPr>
        <p:spPr bwMode="auto">
          <a:xfrm>
            <a:off x="2514600" y="12954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08" name="WordArt 20"/>
          <p:cNvSpPr>
            <a:spLocks noChangeArrowheads="1" noChangeShapeType="1" noTextEdit="1"/>
          </p:cNvSpPr>
          <p:nvPr/>
        </p:nvSpPr>
        <p:spPr bwMode="auto">
          <a:xfrm>
            <a:off x="2209800" y="19812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09" name="WordArt 21"/>
          <p:cNvSpPr>
            <a:spLocks noChangeArrowheads="1" noChangeShapeType="1" noTextEdit="1"/>
          </p:cNvSpPr>
          <p:nvPr/>
        </p:nvSpPr>
        <p:spPr bwMode="auto">
          <a:xfrm>
            <a:off x="2209800" y="27813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10" name="WordArt 22"/>
          <p:cNvSpPr>
            <a:spLocks noChangeArrowheads="1" noChangeShapeType="1" noTextEdit="1"/>
          </p:cNvSpPr>
          <p:nvPr/>
        </p:nvSpPr>
        <p:spPr bwMode="auto">
          <a:xfrm>
            <a:off x="2514600" y="33909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11" name="WordArt 23"/>
          <p:cNvSpPr>
            <a:spLocks noChangeArrowheads="1" noChangeShapeType="1" noTextEdit="1"/>
          </p:cNvSpPr>
          <p:nvPr/>
        </p:nvSpPr>
        <p:spPr bwMode="auto">
          <a:xfrm>
            <a:off x="3048000" y="37338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12" name="WordArt 24"/>
          <p:cNvSpPr>
            <a:spLocks noChangeArrowheads="1" noChangeShapeType="1" noTextEdit="1"/>
          </p:cNvSpPr>
          <p:nvPr/>
        </p:nvSpPr>
        <p:spPr bwMode="auto">
          <a:xfrm>
            <a:off x="3733800" y="38100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13" name="WordArt 25"/>
          <p:cNvSpPr>
            <a:spLocks noChangeArrowheads="1" noChangeShapeType="1" noTextEdit="1"/>
          </p:cNvSpPr>
          <p:nvPr/>
        </p:nvSpPr>
        <p:spPr bwMode="auto">
          <a:xfrm>
            <a:off x="4495800" y="38100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14" name="WordArt 26"/>
          <p:cNvSpPr>
            <a:spLocks noChangeArrowheads="1" noChangeShapeType="1" noTextEdit="1"/>
          </p:cNvSpPr>
          <p:nvPr/>
        </p:nvSpPr>
        <p:spPr bwMode="auto">
          <a:xfrm>
            <a:off x="5105400" y="35814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15" name="WordArt 27"/>
          <p:cNvSpPr>
            <a:spLocks noChangeArrowheads="1" noChangeShapeType="1" noTextEdit="1"/>
          </p:cNvSpPr>
          <p:nvPr/>
        </p:nvSpPr>
        <p:spPr bwMode="auto">
          <a:xfrm>
            <a:off x="5638800" y="31242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16" name="WordArt 28"/>
          <p:cNvSpPr>
            <a:spLocks noChangeArrowheads="1" noChangeShapeType="1" noTextEdit="1"/>
          </p:cNvSpPr>
          <p:nvPr/>
        </p:nvSpPr>
        <p:spPr bwMode="auto">
          <a:xfrm>
            <a:off x="5791200" y="24384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17" name="WordArt 29"/>
          <p:cNvSpPr>
            <a:spLocks noChangeArrowheads="1" noChangeShapeType="1" noTextEdit="1"/>
          </p:cNvSpPr>
          <p:nvPr/>
        </p:nvSpPr>
        <p:spPr bwMode="auto">
          <a:xfrm>
            <a:off x="5791200" y="16764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18" name="WordArt 30"/>
          <p:cNvSpPr>
            <a:spLocks noChangeArrowheads="1" noChangeShapeType="1" noTextEdit="1"/>
          </p:cNvSpPr>
          <p:nvPr/>
        </p:nvSpPr>
        <p:spPr bwMode="auto">
          <a:xfrm>
            <a:off x="5334000" y="10287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19" name="WordArt 31"/>
          <p:cNvSpPr>
            <a:spLocks noChangeArrowheads="1" noChangeShapeType="1" noTextEdit="1"/>
          </p:cNvSpPr>
          <p:nvPr/>
        </p:nvSpPr>
        <p:spPr bwMode="auto">
          <a:xfrm>
            <a:off x="4800600" y="6858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20" name="WordArt 32"/>
          <p:cNvSpPr>
            <a:spLocks noChangeArrowheads="1" noChangeShapeType="1" noTextEdit="1"/>
          </p:cNvSpPr>
          <p:nvPr/>
        </p:nvSpPr>
        <p:spPr bwMode="auto">
          <a:xfrm>
            <a:off x="4191000" y="6096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21" name="WordArt 33"/>
          <p:cNvSpPr>
            <a:spLocks noChangeArrowheads="1" noChangeShapeType="1" noTextEdit="1"/>
          </p:cNvSpPr>
          <p:nvPr/>
        </p:nvSpPr>
        <p:spPr bwMode="auto">
          <a:xfrm>
            <a:off x="3581400" y="6096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22" name="WordArt 34"/>
          <p:cNvSpPr>
            <a:spLocks noChangeArrowheads="1" noChangeShapeType="1" noTextEdit="1"/>
          </p:cNvSpPr>
          <p:nvPr/>
        </p:nvSpPr>
        <p:spPr bwMode="auto">
          <a:xfrm>
            <a:off x="2971800" y="8763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23" name="WordArt 35"/>
          <p:cNvSpPr>
            <a:spLocks noChangeArrowheads="1" noChangeShapeType="1" noTextEdit="1"/>
          </p:cNvSpPr>
          <p:nvPr/>
        </p:nvSpPr>
        <p:spPr bwMode="auto">
          <a:xfrm>
            <a:off x="2514600" y="13335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24" name="WordArt 36"/>
          <p:cNvSpPr>
            <a:spLocks noChangeArrowheads="1" noChangeShapeType="1" noTextEdit="1"/>
          </p:cNvSpPr>
          <p:nvPr/>
        </p:nvSpPr>
        <p:spPr bwMode="auto">
          <a:xfrm>
            <a:off x="2209800" y="20193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e</a:t>
            </a:r>
          </a:p>
        </p:txBody>
      </p:sp>
      <p:sp>
        <p:nvSpPr>
          <p:cNvPr id="37925" name="WordArt 37"/>
          <p:cNvSpPr>
            <a:spLocks noChangeArrowheads="1" noChangeShapeType="1" noTextEdit="1"/>
          </p:cNvSpPr>
          <p:nvPr/>
        </p:nvSpPr>
        <p:spPr bwMode="auto">
          <a:xfrm>
            <a:off x="685800" y="4953000"/>
            <a:ext cx="7848600" cy="14478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sy="50000" rotWithShape="0">
                    <a:srgbClr val="875B0D"/>
                  </a:outerShdw>
                </a:effectLst>
                <a:latin typeface="Arial Black"/>
              </a:rPr>
              <a:t>The Bohr Model</a:t>
            </a:r>
          </a:p>
        </p:txBody>
      </p:sp>
      <p:sp>
        <p:nvSpPr>
          <p:cNvPr id="10276" name="WordArt 38"/>
          <p:cNvSpPr>
            <a:spLocks noChangeArrowheads="1" noChangeShapeType="1" noTextEdit="1"/>
          </p:cNvSpPr>
          <p:nvPr/>
        </p:nvSpPr>
        <p:spPr bwMode="auto">
          <a:xfrm>
            <a:off x="685800" y="4953000"/>
            <a:ext cx="7848600" cy="14478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rotWithShape="0">
                    <a:srgbClr val="875B0D"/>
                  </a:outerShdw>
                </a:effectLst>
                <a:latin typeface="Arial Black"/>
              </a:rPr>
              <a:t>The Bohr Model</a:t>
            </a:r>
          </a:p>
        </p:txBody>
      </p:sp>
    </p:spTree>
    <p:custDataLst>
      <p:tags r:id="rId1"/>
    </p:custData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5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5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6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6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74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8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8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9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9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10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104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animBg="1"/>
      <p:bldP spid="37894" grpId="0" animBg="1"/>
      <p:bldP spid="37895" grpId="0" animBg="1"/>
      <p:bldP spid="37896" grpId="0" animBg="1"/>
      <p:bldP spid="37897" grpId="0" animBg="1"/>
      <p:bldP spid="37898" grpId="0" animBg="1"/>
      <p:bldP spid="37899" grpId="0" animBg="1"/>
      <p:bldP spid="37900" grpId="0" animBg="1"/>
      <p:bldP spid="37901" grpId="0" animBg="1"/>
      <p:bldP spid="37902" grpId="0" animBg="1"/>
      <p:bldP spid="37903" grpId="0" animBg="1"/>
      <p:bldP spid="37904" grpId="0" animBg="1"/>
      <p:bldP spid="37905" grpId="0" animBg="1"/>
      <p:bldP spid="37906" grpId="0" animBg="1"/>
      <p:bldP spid="37907" grpId="0" animBg="1"/>
      <p:bldP spid="37908" grpId="0" animBg="1"/>
      <p:bldP spid="37909" grpId="0" animBg="1"/>
      <p:bldP spid="37910" grpId="0" animBg="1"/>
      <p:bldP spid="37911" grpId="0" animBg="1"/>
      <p:bldP spid="37912" grpId="0" animBg="1"/>
      <p:bldP spid="37913" grpId="0" animBg="1"/>
      <p:bldP spid="37914" grpId="0" animBg="1"/>
      <p:bldP spid="37915" grpId="0" animBg="1"/>
      <p:bldP spid="37916" grpId="0" animBg="1"/>
      <p:bldP spid="37917" grpId="0" animBg="1"/>
      <p:bldP spid="37918" grpId="0" animBg="1"/>
      <p:bldP spid="37919" grpId="0" animBg="1"/>
      <p:bldP spid="37920" grpId="0" animBg="1"/>
      <p:bldP spid="37921" grpId="0" animBg="1"/>
      <p:bldP spid="37922" grpId="0" animBg="1"/>
      <p:bldP spid="37923" grpId="0" animBg="1"/>
      <p:bldP spid="37924" grpId="0" animBg="1"/>
      <p:bldP spid="379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How are P, N, e</a:t>
            </a:r>
            <a:r>
              <a:rPr lang="en-US" b="0" baseline="30000" smtClean="0"/>
              <a:t>-</a:t>
            </a:r>
            <a:r>
              <a:rPr lang="en-US" b="0" smtClean="0"/>
              <a:t> related?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1148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# protons</a:t>
            </a:r>
            <a:r>
              <a:rPr lang="en-US" smtClean="0"/>
              <a:t> = atomic number = Z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# electrons</a:t>
            </a:r>
            <a:r>
              <a:rPr lang="en-US" smtClean="0"/>
              <a:t> = # protons in a neutral atom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# protons + # neutrons</a:t>
            </a:r>
            <a:r>
              <a:rPr lang="en-US" smtClean="0"/>
              <a:t> = mass number = A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33400" y="2514600"/>
            <a:ext cx="8229600" cy="40386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>
                <a:solidFill>
                  <a:schemeClr val="bg1"/>
                </a:solidFill>
                <a:latin typeface="Arial" charset="0"/>
              </a:rPr>
              <a:t>Ex: The atomic number of Hydrogen (H) is 1, so all hydrogen atoms have 1 proton.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>
                <a:solidFill>
                  <a:schemeClr val="bg1"/>
                </a:solidFill>
                <a:latin typeface="Arial" charset="0"/>
              </a:rPr>
              <a:t>Ex: All Oxygen atoms (O) have 8 protons, so the atomic number of Oxygen is 8.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>
                <a:solidFill>
                  <a:schemeClr val="bg1"/>
                </a:solidFill>
                <a:latin typeface="Arial" charset="0"/>
              </a:rPr>
              <a:t>Remember all atoms are electrically neutral.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>
                <a:solidFill>
                  <a:schemeClr val="bg1"/>
                </a:solidFill>
                <a:latin typeface="Arial" charset="0"/>
              </a:rPr>
              <a:t>Therefore; the number of Protons equal the number of Electrons.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>
                <a:solidFill>
                  <a:schemeClr val="bg1"/>
                </a:solidFill>
                <a:latin typeface="Arial" charset="0"/>
              </a:rPr>
              <a:t>Meaning the number of negatively charged particles must equal the number of postively charged particles.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24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609600" y="4724400"/>
            <a:ext cx="8153400" cy="16002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>
                <a:solidFill>
                  <a:schemeClr val="bg1"/>
                </a:solidFill>
                <a:latin typeface="Arial" charset="0"/>
              </a:rPr>
              <a:t>Ex: Helium (He) has 2 protons and 2 neutrons: its mass number is 4.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>
                <a:solidFill>
                  <a:schemeClr val="bg1"/>
                </a:solidFill>
                <a:latin typeface="Arial" charset="0"/>
              </a:rPr>
              <a:t>Ex: Carbon (C) has 6 protons and 6 neutrons: its mass number is12.</a:t>
            </a:r>
          </a:p>
          <a:p>
            <a:pPr marL="1143000" lvl="2" indent="-228600">
              <a:spcBef>
                <a:spcPct val="20000"/>
              </a:spcBef>
            </a:pPr>
            <a:endParaRPr lang="en-US" sz="2400">
              <a:solidFill>
                <a:schemeClr val="bg1"/>
              </a:solidFill>
              <a:latin typeface="Arial" charset="0"/>
            </a:endParaRPr>
          </a:p>
        </p:txBody>
      </p:sp>
    </p:spTree>
    <p:custDataLst>
      <p:tags r:id="rId1"/>
    </p:custData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  <p:bldP spid="29700" grpId="1" animBg="1"/>
      <p:bldP spid="29701" grpId="0" animBg="1"/>
      <p:bldP spid="29701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1.9|3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.3|1.4|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0.9|1.9|2.2|1.6|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7.8|1.4|2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"/>
</p:tagLst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2651</TotalTime>
  <Words>1400</Words>
  <Application>Microsoft PowerPoint</Application>
  <PresentationFormat>On-screen Show (4:3)</PresentationFormat>
  <Paragraphs>275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Albertus Extra Bold</vt:lpstr>
      <vt:lpstr>Arial</vt:lpstr>
      <vt:lpstr>Calibri</vt:lpstr>
      <vt:lpstr>Times New Roman</vt:lpstr>
      <vt:lpstr>Comic Sans MS</vt:lpstr>
      <vt:lpstr>Default Design</vt:lpstr>
      <vt:lpstr>1_Default Design</vt:lpstr>
      <vt:lpstr>Slide 1</vt:lpstr>
      <vt:lpstr>Slide 2</vt:lpstr>
      <vt:lpstr>What’s Inside an Atom?</vt:lpstr>
      <vt:lpstr>What is the structure of an atom?</vt:lpstr>
      <vt:lpstr>What is the structure of an atom?</vt:lpstr>
      <vt:lpstr>What is the structure of an atom?</vt:lpstr>
      <vt:lpstr>Slide 7</vt:lpstr>
      <vt:lpstr>Slide 8</vt:lpstr>
      <vt:lpstr>How are P, N, e- related?</vt:lpstr>
      <vt:lpstr>A</vt:lpstr>
      <vt:lpstr>A</vt:lpstr>
      <vt:lpstr>Slide 12</vt:lpstr>
      <vt:lpstr>Slide 13</vt:lpstr>
      <vt:lpstr>Decay of Radionuclides</vt:lpstr>
      <vt:lpstr>Decay of Radionuclides</vt:lpstr>
      <vt:lpstr>Decay of Radionuclides</vt:lpstr>
      <vt:lpstr>Decay of Radionuclides</vt:lpstr>
      <vt:lpstr>Decay of Radionuclides</vt:lpstr>
      <vt:lpstr>Decay of Radionuclides</vt:lpstr>
      <vt:lpstr>Decay of Radionuclides</vt:lpstr>
      <vt:lpstr>Decay of Radionuclides</vt:lpstr>
      <vt:lpstr>Decay of Radionuclides</vt:lpstr>
      <vt:lpstr>Nomenclature </vt:lpstr>
      <vt:lpstr>Units of Radioactivity</vt:lpstr>
      <vt:lpstr>Units of Radioactivity</vt:lpstr>
      <vt:lpstr>Decay Equations </vt:lpstr>
      <vt:lpstr>Problems</vt:lpstr>
      <vt:lpstr>Thank You</vt:lpstr>
    </vt:vector>
  </TitlesOfParts>
  <Company>LVCSD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LocalT</dc:creator>
  <cp:lastModifiedBy>bquadeib</cp:lastModifiedBy>
  <cp:revision>123</cp:revision>
  <dcterms:created xsi:type="dcterms:W3CDTF">2002-10-09T15:56:39Z</dcterms:created>
  <dcterms:modified xsi:type="dcterms:W3CDTF">2014-09-09T06:37:49Z</dcterms:modified>
</cp:coreProperties>
</file>