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78" r:id="rId3"/>
    <p:sldId id="279" r:id="rId4"/>
    <p:sldId id="280" r:id="rId5"/>
    <p:sldId id="284" r:id="rId6"/>
    <p:sldId id="271" r:id="rId7"/>
    <p:sldId id="272" r:id="rId8"/>
    <p:sldId id="27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FFF24B-2F9A-44E1-A342-748EF1112531}" type="datetimeFigureOut">
              <a:rPr lang="en-US" smtClean="0"/>
              <a:pPr/>
              <a:t>9/28/2011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D91238-4232-45EB-A43A-72860841366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D91238-4232-45EB-A43A-728608413661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D91238-4232-45EB-A43A-728608413661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D91238-4232-45EB-A43A-728608413661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D91238-4232-45EB-A43A-728608413661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D91238-4232-45EB-A43A-728608413661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D91238-4232-45EB-A43A-728608413661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D91238-4232-45EB-A43A-728608413661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D91238-4232-45EB-A43A-728608413661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54D1431-1B23-419C-98B4-73FA6DB35247}" type="datetimeFigureOut">
              <a:rPr lang="en-US" smtClean="0"/>
              <a:pPr/>
              <a:t>9/28/2011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09404DB-4176-4739-8E6A-D1D050A924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4D1431-1B23-419C-98B4-73FA6DB35247}" type="datetimeFigureOut">
              <a:rPr lang="en-US" smtClean="0"/>
              <a:pPr/>
              <a:t>9/28/2011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9404DB-4176-4739-8E6A-D1D050A924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4D1431-1B23-419C-98B4-73FA6DB35247}" type="datetimeFigureOut">
              <a:rPr lang="en-US" smtClean="0"/>
              <a:pPr/>
              <a:t>9/28/2011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9404DB-4176-4739-8E6A-D1D050A924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4D1431-1B23-419C-98B4-73FA6DB35247}" type="datetimeFigureOut">
              <a:rPr lang="en-US" smtClean="0"/>
              <a:pPr/>
              <a:t>9/28/2011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9404DB-4176-4739-8E6A-D1D050A9241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4D1431-1B23-419C-98B4-73FA6DB35247}" type="datetimeFigureOut">
              <a:rPr lang="en-US" smtClean="0"/>
              <a:pPr/>
              <a:t>9/28/2011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9404DB-4176-4739-8E6A-D1D050A9241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4D1431-1B23-419C-98B4-73FA6DB35247}" type="datetimeFigureOut">
              <a:rPr lang="en-US" smtClean="0"/>
              <a:pPr/>
              <a:t>9/28/2011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9404DB-4176-4739-8E6A-D1D050A9241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4D1431-1B23-419C-98B4-73FA6DB35247}" type="datetimeFigureOut">
              <a:rPr lang="en-US" smtClean="0"/>
              <a:pPr/>
              <a:t>9/28/2011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9404DB-4176-4739-8E6A-D1D050A924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4D1431-1B23-419C-98B4-73FA6DB35247}" type="datetimeFigureOut">
              <a:rPr lang="en-US" smtClean="0"/>
              <a:pPr/>
              <a:t>9/28/2011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9404DB-4176-4739-8E6A-D1D050A9241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4D1431-1B23-419C-98B4-73FA6DB35247}" type="datetimeFigureOut">
              <a:rPr lang="en-US" smtClean="0"/>
              <a:pPr/>
              <a:t>9/28/2011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9404DB-4176-4739-8E6A-D1D050A924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854D1431-1B23-419C-98B4-73FA6DB35247}" type="datetimeFigureOut">
              <a:rPr lang="en-US" smtClean="0"/>
              <a:pPr/>
              <a:t>9/28/2011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9404DB-4176-4739-8E6A-D1D050A924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54D1431-1B23-419C-98B4-73FA6DB35247}" type="datetimeFigureOut">
              <a:rPr lang="en-US" smtClean="0"/>
              <a:pPr/>
              <a:t>9/28/2011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09404DB-4176-4739-8E6A-D1D050A9241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854D1431-1B23-419C-98B4-73FA6DB35247}" type="datetimeFigureOut">
              <a:rPr lang="en-US" smtClean="0"/>
              <a:pPr/>
              <a:t>9/28/2011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09404DB-4176-4739-8E6A-D1D050A9241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19200"/>
            <a:ext cx="7772400" cy="2381251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/>
              <a:t>Determination of Serum </a:t>
            </a:r>
            <a:r>
              <a:rPr lang="en-US" sz="4000" dirty="0" smtClean="0"/>
              <a:t>Total Protein </a:t>
            </a:r>
            <a:r>
              <a:rPr lang="en-US" sz="4000" dirty="0"/>
              <a:t>Concentration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224 PHL</a:t>
            </a:r>
          </a:p>
          <a:p>
            <a:pPr algn="ctr"/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Lab#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2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099" name="Picture 3" descr="C:\Users\strawberry\Pictures\KSU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4300" y="0"/>
            <a:ext cx="1409700" cy="1409700"/>
          </a:xfrm>
          <a:prstGeom prst="rect">
            <a:avLst/>
          </a:prstGeom>
          <a:noFill/>
        </p:spPr>
      </p:pic>
      <p:pic>
        <p:nvPicPr>
          <p:cNvPr id="4100" name="Picture 4" descr="F:\asmmaaa\new p\CAEH8HA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3429000"/>
            <a:ext cx="1371600" cy="1371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101" name="Picture 5" descr="C:\Users\strawberry\Desktop\RedBloodCells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00200" y="3409563"/>
            <a:ext cx="1371600" cy="12878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410200"/>
          </a:xfrm>
        </p:spPr>
        <p:txBody>
          <a:bodyPr>
            <a:normAutofit fontScale="55000" lnSpcReduction="20000"/>
          </a:bodyPr>
          <a:lstStyle/>
          <a:p>
            <a:r>
              <a:rPr lang="en-US" sz="3800" b="1" dirty="0" smtClean="0"/>
              <a:t>1) Simple Proteins:</a:t>
            </a:r>
            <a:r>
              <a:rPr lang="en-US" sz="3800" dirty="0" smtClean="0"/>
              <a:t> </a:t>
            </a:r>
          </a:p>
          <a:p>
            <a:pPr lvl="2">
              <a:buFont typeface="Wingdings" pitchFamily="2" charset="2"/>
              <a:buChar char="§"/>
            </a:pPr>
            <a:r>
              <a:rPr lang="en-US" sz="3800" dirty="0" smtClean="0"/>
              <a:t>They yield only </a:t>
            </a:r>
            <a:r>
              <a:rPr lang="el-GR" sz="3800" b="1" dirty="0" smtClean="0"/>
              <a:t>α</a:t>
            </a:r>
            <a:r>
              <a:rPr lang="en-US" sz="3800" b="1" dirty="0" smtClean="0"/>
              <a:t>-amino acids </a:t>
            </a:r>
            <a:r>
              <a:rPr lang="en-US" sz="3800" dirty="0" smtClean="0"/>
              <a:t>on hydrolysis.</a:t>
            </a:r>
          </a:p>
          <a:p>
            <a:pPr lvl="2">
              <a:buFont typeface="Wingdings" pitchFamily="2" charset="2"/>
              <a:buChar char="§"/>
            </a:pPr>
            <a:r>
              <a:rPr lang="en-US" sz="3800" dirty="0" smtClean="0"/>
              <a:t>e.g.  </a:t>
            </a:r>
            <a:r>
              <a:rPr lang="en-US" sz="3800" b="1" dirty="0" smtClean="0"/>
              <a:t>albumin, globulin</a:t>
            </a:r>
            <a:r>
              <a:rPr lang="en-US" sz="3800" dirty="0" smtClean="0"/>
              <a:t>.</a:t>
            </a:r>
          </a:p>
          <a:p>
            <a:endParaRPr lang="en-US" sz="3800" dirty="0" smtClean="0"/>
          </a:p>
          <a:p>
            <a:r>
              <a:rPr lang="en-US" sz="3800" b="1" dirty="0" smtClean="0"/>
              <a:t>2) Conjugated Proteins:</a:t>
            </a:r>
            <a:r>
              <a:rPr lang="en-US" sz="3800" dirty="0" smtClean="0"/>
              <a:t> </a:t>
            </a:r>
          </a:p>
          <a:p>
            <a:pPr lvl="2">
              <a:buFont typeface="Wingdings" pitchFamily="2" charset="2"/>
              <a:buChar char="§"/>
            </a:pPr>
            <a:r>
              <a:rPr lang="en-US" sz="3800" dirty="0" smtClean="0"/>
              <a:t>They are proteins combined with a non-protein substance called prosthetic group. </a:t>
            </a:r>
          </a:p>
          <a:p>
            <a:pPr lvl="2">
              <a:buFont typeface="Wingdings" pitchFamily="2" charset="2"/>
              <a:buChar char="§"/>
            </a:pPr>
            <a:r>
              <a:rPr lang="en-US" sz="3800" dirty="0" smtClean="0"/>
              <a:t>e.g. </a:t>
            </a:r>
            <a:r>
              <a:rPr lang="en-US" sz="3800" b="1" dirty="0" smtClean="0"/>
              <a:t>nucleoprotein</a:t>
            </a:r>
            <a:r>
              <a:rPr lang="en-US" sz="3800" dirty="0" smtClean="0"/>
              <a:t>, </a:t>
            </a:r>
            <a:r>
              <a:rPr lang="en-US" sz="3800" b="1" dirty="0" err="1" smtClean="0"/>
              <a:t>phosphoprotein</a:t>
            </a:r>
            <a:r>
              <a:rPr lang="en-US" sz="3800" dirty="0" smtClean="0"/>
              <a:t>, </a:t>
            </a:r>
            <a:r>
              <a:rPr lang="en-US" sz="3800" b="1" dirty="0" err="1" smtClean="0"/>
              <a:t>metalloprotein</a:t>
            </a:r>
            <a:r>
              <a:rPr lang="en-US" sz="3800" b="1" dirty="0" smtClean="0"/>
              <a:t>, glycoprotein, lipoprotein </a:t>
            </a:r>
            <a:r>
              <a:rPr lang="en-US" sz="3800" dirty="0" smtClean="0"/>
              <a:t>etc</a:t>
            </a:r>
            <a:r>
              <a:rPr lang="en-US" sz="3800" b="1" dirty="0" smtClean="0"/>
              <a:t>.</a:t>
            </a:r>
          </a:p>
          <a:p>
            <a:endParaRPr lang="en-US" sz="3800" dirty="0" smtClean="0"/>
          </a:p>
          <a:p>
            <a:r>
              <a:rPr lang="en-US" sz="3800" b="1" dirty="0" smtClean="0"/>
              <a:t>3) Derived Protein:</a:t>
            </a:r>
          </a:p>
          <a:p>
            <a:pPr lvl="2">
              <a:buFont typeface="Wingdings" pitchFamily="2" charset="2"/>
              <a:buChar char="§"/>
            </a:pPr>
            <a:r>
              <a:rPr lang="en-US" sz="3800" dirty="0" smtClean="0"/>
              <a:t>They are derived from changes in original proteins, include </a:t>
            </a:r>
            <a:r>
              <a:rPr lang="en-US" sz="3800" b="1" dirty="0" smtClean="0"/>
              <a:t>denatured proteins.</a:t>
            </a:r>
          </a:p>
          <a:p>
            <a:pPr lvl="2"/>
            <a:endParaRPr lang="en-US" sz="3800" b="1" dirty="0" smtClean="0"/>
          </a:p>
          <a:p>
            <a:pPr lvl="5"/>
            <a:r>
              <a:rPr lang="en-US" sz="3800" b="1" dirty="0" smtClean="0"/>
              <a:t>Plasma Proteins :</a:t>
            </a:r>
            <a:endParaRPr lang="en-US" sz="3800" b="1" u="sng" dirty="0" smtClean="0"/>
          </a:p>
          <a:p>
            <a:pPr lvl="7">
              <a:buFont typeface="Wingdings" pitchFamily="2" charset="2"/>
              <a:buChar char="§"/>
            </a:pPr>
            <a:r>
              <a:rPr lang="en-US" sz="3800" dirty="0" smtClean="0"/>
              <a:t>Contain both </a:t>
            </a:r>
            <a:r>
              <a:rPr lang="en-US" sz="3800" b="1" dirty="0" smtClean="0"/>
              <a:t>simple</a:t>
            </a:r>
            <a:r>
              <a:rPr lang="en-US" sz="3800" dirty="0" smtClean="0"/>
              <a:t> and </a:t>
            </a:r>
            <a:r>
              <a:rPr lang="en-US" sz="3800" b="1" dirty="0" smtClean="0"/>
              <a:t>conjugated</a:t>
            </a:r>
            <a:r>
              <a:rPr lang="en-US" sz="3800" dirty="0" smtClean="0"/>
              <a:t> proteins. </a:t>
            </a:r>
          </a:p>
          <a:p>
            <a:pPr lvl="7">
              <a:buFont typeface="Wingdings" pitchFamily="2" charset="2"/>
              <a:buChar char="§"/>
            </a:pPr>
            <a:r>
              <a:rPr lang="en-US" sz="3800" dirty="0" smtClean="0"/>
              <a:t>i.e. </a:t>
            </a:r>
            <a:r>
              <a:rPr lang="en-US" sz="3800" b="1" dirty="0" smtClean="0"/>
              <a:t>albumin, globulin, </a:t>
            </a:r>
            <a:r>
              <a:rPr lang="en-US" sz="3800" dirty="0" smtClean="0"/>
              <a:t>lipoproteins, </a:t>
            </a:r>
            <a:r>
              <a:rPr lang="en-US" sz="3800" dirty="0" err="1" smtClean="0"/>
              <a:t>glycoproteins</a:t>
            </a:r>
            <a:r>
              <a:rPr lang="en-US" sz="3800" dirty="0" smtClean="0"/>
              <a:t>, </a:t>
            </a:r>
            <a:r>
              <a:rPr lang="en-US" sz="3800" dirty="0" err="1" smtClean="0"/>
              <a:t>metalloproteins</a:t>
            </a:r>
            <a:r>
              <a:rPr lang="en-US" sz="3800" dirty="0" smtClean="0"/>
              <a:t>.</a:t>
            </a:r>
          </a:p>
          <a:p>
            <a:endParaRPr lang="en-US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Classification of Proteins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0052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1001316">
                <a:tc>
                  <a:txBody>
                    <a:bodyPr/>
                    <a:lstStyle/>
                    <a:p>
                      <a:pPr algn="ctr"/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Albumin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Globulin</a:t>
                      </a:r>
                      <a:endParaRPr lang="en-US" sz="2400" dirty="0"/>
                    </a:p>
                  </a:txBody>
                  <a:tcPr/>
                </a:tc>
              </a:tr>
              <a:tr h="100131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Low molecular weight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High molecular weight (complex molecule)</a:t>
                      </a:r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100131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Soluble in half saturated solution of </a:t>
                      </a:r>
                      <a:r>
                        <a:rPr kumimoji="0" lang="en-US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(NH</a:t>
                      </a:r>
                      <a:r>
                        <a:rPr kumimoji="0" lang="en-US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r>
                        <a:rPr kumimoji="0" lang="en-US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r>
                        <a:rPr kumimoji="0" lang="en-US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kumimoji="0" lang="en-US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SO</a:t>
                      </a:r>
                      <a:r>
                        <a:rPr kumimoji="0" lang="en-US" sz="16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Insoluble</a:t>
                      </a:r>
                      <a:endParaRPr lang="en-US" dirty="0"/>
                    </a:p>
                  </a:txBody>
                  <a:tcPr/>
                </a:tc>
              </a:tr>
              <a:tr h="100131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2.5 gm/dl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 gm/dl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Difference between albumin &amp; globulin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en-US" dirty="0" smtClean="0">
                <a:solidFill>
                  <a:srgbClr val="FF0000"/>
                </a:solidFill>
              </a:rPr>
              <a:t>	1- Kit method.</a:t>
            </a:r>
          </a:p>
          <a:p>
            <a:pPr lvl="0">
              <a:buNone/>
            </a:pPr>
            <a:r>
              <a:rPr lang="en-US" dirty="0" smtClean="0"/>
              <a:t>	2- </a:t>
            </a:r>
            <a:r>
              <a:rPr lang="en-US" dirty="0" err="1" smtClean="0"/>
              <a:t>Biuret</a:t>
            </a:r>
            <a:r>
              <a:rPr lang="en-US" dirty="0" smtClean="0"/>
              <a:t> method (manual ).</a:t>
            </a:r>
          </a:p>
          <a:p>
            <a:endParaRPr lang="en-US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Serum Total Protein can be determined by two methods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u="sng" dirty="0" smtClean="0"/>
              <a:t>Clinical significance:</a:t>
            </a:r>
            <a:br>
              <a:rPr lang="en-US" b="1" u="sng" dirty="0" smtClean="0"/>
            </a:b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457200" y="990600"/>
            <a:ext cx="4040188" cy="762000"/>
          </a:xfrm>
        </p:spPr>
        <p:txBody>
          <a:bodyPr>
            <a:normAutofit fontScale="92500" lnSpcReduction="10000"/>
          </a:bodyPr>
          <a:lstStyle/>
          <a:p>
            <a:pPr lvl="0"/>
            <a:endParaRPr lang="en-US" sz="1500" b="1" u="sng" dirty="0" smtClean="0"/>
          </a:p>
          <a:p>
            <a:pPr lvl="0"/>
            <a:r>
              <a:rPr lang="en-US" sz="1600" b="1" u="sng" dirty="0" err="1" smtClean="0"/>
              <a:t>Hyperproteinemia</a:t>
            </a:r>
            <a:r>
              <a:rPr lang="en-US" sz="1600" b="1" dirty="0" smtClean="0"/>
              <a:t> </a:t>
            </a:r>
            <a:r>
              <a:rPr lang="en-US" sz="1600" dirty="0" smtClean="0"/>
              <a:t>is </a:t>
            </a:r>
            <a:r>
              <a:rPr lang="en-US" sz="1600" b="1" dirty="0" smtClean="0"/>
              <a:t>high</a:t>
            </a:r>
            <a:r>
              <a:rPr lang="en-US" sz="1600" dirty="0" smtClean="0"/>
              <a:t> level of serum proteins </a:t>
            </a:r>
            <a:endParaRPr lang="en-US" sz="1600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3"/>
          </p:nvPr>
        </p:nvSpPr>
        <p:spPr>
          <a:xfrm>
            <a:off x="4724400" y="990600"/>
            <a:ext cx="4041775" cy="762000"/>
          </a:xfrm>
        </p:spPr>
        <p:txBody>
          <a:bodyPr>
            <a:normAutofit fontScale="62500" lnSpcReduction="20000"/>
          </a:bodyPr>
          <a:lstStyle/>
          <a:p>
            <a:pPr lvl="0"/>
            <a:endParaRPr lang="en-US" dirty="0" smtClean="0"/>
          </a:p>
          <a:p>
            <a:pPr lvl="0"/>
            <a:r>
              <a:rPr lang="en-US" b="1" dirty="0" err="1" smtClean="0"/>
              <a:t>Hypoproteinemia</a:t>
            </a:r>
            <a:r>
              <a:rPr lang="en-US" dirty="0" smtClean="0"/>
              <a:t> is</a:t>
            </a:r>
            <a:r>
              <a:rPr lang="en-US" b="1" dirty="0" smtClean="0"/>
              <a:t> Low</a:t>
            </a:r>
            <a:r>
              <a:rPr lang="en-US" dirty="0" smtClean="0"/>
              <a:t> level of serum proteins </a:t>
            </a:r>
            <a:endParaRPr lang="en-US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905000"/>
            <a:ext cx="4040188" cy="39417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u="sng" dirty="0" smtClean="0"/>
              <a:t>Causes</a:t>
            </a:r>
            <a:r>
              <a:rPr lang="en-US" dirty="0" smtClean="0"/>
              <a:t>: </a:t>
            </a:r>
          </a:p>
          <a:p>
            <a:pPr>
              <a:buNone/>
            </a:pPr>
            <a:r>
              <a:rPr lang="en-US" dirty="0" smtClean="0"/>
              <a:t>1. Dehydration. </a:t>
            </a:r>
          </a:p>
          <a:p>
            <a:pPr>
              <a:buNone/>
            </a:pPr>
            <a:r>
              <a:rPr lang="en-US" dirty="0" smtClean="0"/>
              <a:t>2. Chronic inflammations e.g.: tuberculosis</a:t>
            </a:r>
          </a:p>
          <a:p>
            <a:pPr>
              <a:buNone/>
            </a:pPr>
            <a:r>
              <a:rPr lang="en-US" dirty="0" smtClean="0"/>
              <a:t>3. Cancer.</a:t>
            </a:r>
          </a:p>
          <a:p>
            <a:pPr>
              <a:buNone/>
            </a:pPr>
            <a:r>
              <a:rPr lang="en-US" dirty="0" smtClean="0"/>
              <a:t>4. Drugs e.g.: </a:t>
            </a:r>
            <a:r>
              <a:rPr lang="en-US" b="1" dirty="0" smtClean="0"/>
              <a:t>cortisone</a:t>
            </a:r>
            <a:r>
              <a:rPr lang="en-US" dirty="0" smtClean="0"/>
              <a:t>, </a:t>
            </a:r>
            <a:r>
              <a:rPr lang="en-US" b="1" dirty="0" smtClean="0"/>
              <a:t>oral contraceptives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4724400" y="1828800"/>
            <a:ext cx="4041775" cy="39417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u="sng" dirty="0" smtClean="0"/>
              <a:t>Causes</a:t>
            </a:r>
            <a:r>
              <a:rPr lang="en-US" b="1" dirty="0" smtClean="0"/>
              <a:t>: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1. Severe hemorrhage.</a:t>
            </a:r>
          </a:p>
          <a:p>
            <a:pPr>
              <a:buNone/>
            </a:pPr>
            <a:r>
              <a:rPr lang="en-US" dirty="0" smtClean="0"/>
              <a:t>2. Malnutrition.</a:t>
            </a:r>
          </a:p>
          <a:p>
            <a:pPr>
              <a:buNone/>
            </a:pPr>
            <a:r>
              <a:rPr lang="en-US" dirty="0" smtClean="0"/>
              <a:t>3. </a:t>
            </a:r>
            <a:r>
              <a:rPr lang="en-US" dirty="0" err="1" smtClean="0"/>
              <a:t>Malabsorption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dirty="0" smtClean="0"/>
              <a:t>4. High fever causing increased catabolism of proteins.</a:t>
            </a:r>
          </a:p>
          <a:p>
            <a:pPr>
              <a:buNone/>
            </a:pPr>
            <a:r>
              <a:rPr lang="en-US" dirty="0" smtClean="0"/>
              <a:t>5. Acute or chronic </a:t>
            </a:r>
            <a:r>
              <a:rPr lang="en-US" b="1" dirty="0" smtClean="0"/>
              <a:t>hepatic insufficiency</a:t>
            </a:r>
            <a:r>
              <a:rPr lang="en-US" dirty="0" smtClean="0"/>
              <a:t>.</a:t>
            </a:r>
          </a:p>
          <a:p>
            <a:pPr marL="566928" indent="-457200"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None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Principle:</a:t>
            </a:r>
            <a:endParaRPr lang="en-US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US" b="1" dirty="0" smtClean="0"/>
              <a:t>Protein</a:t>
            </a:r>
            <a:r>
              <a:rPr lang="en-US" dirty="0" smtClean="0"/>
              <a:t> in the sample reacts with the </a:t>
            </a:r>
            <a:r>
              <a:rPr lang="en-US" b="1" dirty="0" smtClean="0"/>
              <a:t>(cu</a:t>
            </a:r>
            <a:r>
              <a:rPr lang="en-US" sz="1800" b="1" dirty="0" smtClean="0"/>
              <a:t>+2)</a:t>
            </a:r>
            <a:r>
              <a:rPr lang="en-US" b="1" dirty="0" smtClean="0"/>
              <a:t>  ions </a:t>
            </a:r>
            <a:r>
              <a:rPr lang="en-US" dirty="0" smtClean="0"/>
              <a:t>in alkaline medium forming a </a:t>
            </a:r>
            <a:r>
              <a:rPr lang="en-US" b="1" dirty="0" err="1" smtClean="0"/>
              <a:t>coloured</a:t>
            </a:r>
            <a:r>
              <a:rPr lang="en-US" b="1" dirty="0" smtClean="0"/>
              <a:t> complex </a:t>
            </a:r>
            <a:r>
              <a:rPr lang="en-US" dirty="0" smtClean="0"/>
              <a:t>that can be measured </a:t>
            </a:r>
            <a:r>
              <a:rPr lang="en-US" b="1" dirty="0" err="1" smtClean="0"/>
              <a:t>spectrophotometry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en-US" sz="4000" b="1" dirty="0" smtClean="0"/>
              <a:t>Determination of </a:t>
            </a:r>
            <a:r>
              <a:rPr lang="en-US" dirty="0" smtClean="0"/>
              <a:t>Serum Total Protein Concentration</a:t>
            </a:r>
            <a:br>
              <a:rPr lang="en-US" dirty="0" smtClean="0"/>
            </a:br>
            <a:r>
              <a:rPr lang="en-US" dirty="0" smtClean="0"/>
              <a:t>(Kit method)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Blank</a:t>
            </a:r>
            <a:r>
              <a:rPr lang="en-US" dirty="0" smtClean="0">
                <a:solidFill>
                  <a:srgbClr val="FF0000"/>
                </a:solidFill>
              </a:rPr>
              <a:t> = 0.2 ml D.W + 1 </a:t>
            </a:r>
            <a:r>
              <a:rPr lang="en-US" smtClean="0">
                <a:solidFill>
                  <a:srgbClr val="FF0000"/>
                </a:solidFill>
              </a:rPr>
              <a:t>ml Reagent-1</a:t>
            </a:r>
            <a:endParaRPr lang="en-US" dirty="0" smtClean="0">
              <a:solidFill>
                <a:srgbClr val="FF0000"/>
              </a:solidFill>
            </a:endParaRPr>
          </a:p>
          <a:p>
            <a:endParaRPr lang="en-US" dirty="0" smtClean="0"/>
          </a:p>
          <a:p>
            <a:r>
              <a:rPr lang="en-US" b="1" dirty="0" smtClean="0">
                <a:solidFill>
                  <a:srgbClr val="FF0000"/>
                </a:solidFill>
              </a:rPr>
              <a:t>Sample</a:t>
            </a:r>
            <a:r>
              <a:rPr lang="en-US" dirty="0" smtClean="0">
                <a:solidFill>
                  <a:srgbClr val="FF0000"/>
                </a:solidFill>
              </a:rPr>
              <a:t> =</a:t>
            </a:r>
            <a:r>
              <a:rPr lang="en-US" dirty="0" smtClean="0"/>
              <a:t> 0.2 ml </a:t>
            </a:r>
            <a:r>
              <a:rPr lang="en-US" b="1" dirty="0" smtClean="0"/>
              <a:t>Sample</a:t>
            </a:r>
            <a:r>
              <a:rPr lang="en-US" dirty="0" smtClean="0"/>
              <a:t> + 1 ml </a:t>
            </a:r>
            <a:r>
              <a:rPr lang="en-US" b="1" dirty="0" smtClean="0"/>
              <a:t>Reagent-1</a:t>
            </a:r>
          </a:p>
          <a:p>
            <a:endParaRPr lang="en-US" dirty="0" smtClean="0"/>
          </a:p>
          <a:p>
            <a:r>
              <a:rPr lang="en-US" b="1" dirty="0" smtClean="0">
                <a:solidFill>
                  <a:srgbClr val="FF0000"/>
                </a:solidFill>
              </a:rPr>
              <a:t>Standard</a:t>
            </a:r>
            <a:r>
              <a:rPr lang="en-US" dirty="0" smtClean="0">
                <a:solidFill>
                  <a:srgbClr val="FF0000"/>
                </a:solidFill>
              </a:rPr>
              <a:t> =</a:t>
            </a:r>
            <a:r>
              <a:rPr lang="en-US" dirty="0" smtClean="0"/>
              <a:t> 0.2 ml </a:t>
            </a:r>
            <a:r>
              <a:rPr lang="en-US" b="1" dirty="0" smtClean="0"/>
              <a:t>Standard</a:t>
            </a:r>
            <a:r>
              <a:rPr lang="en-US" dirty="0" smtClean="0"/>
              <a:t>+1 ml </a:t>
            </a:r>
            <a:r>
              <a:rPr lang="en-US" b="1" dirty="0" smtClean="0"/>
              <a:t>Reagent-1</a:t>
            </a:r>
          </a:p>
          <a:p>
            <a:endParaRPr lang="en-US" b="1" dirty="0" smtClean="0"/>
          </a:p>
          <a:p>
            <a:pPr>
              <a:buFont typeface="Wingdings" pitchFamily="2" charset="2"/>
              <a:buChar char="§"/>
            </a:pPr>
            <a:r>
              <a:rPr lang="en-US" b="1" dirty="0" smtClean="0"/>
              <a:t>Mix</a:t>
            </a:r>
            <a:r>
              <a:rPr lang="en-US" dirty="0"/>
              <a:t> </a:t>
            </a:r>
            <a:r>
              <a:rPr lang="en-US" dirty="0" smtClean="0"/>
              <a:t>&amp; </a:t>
            </a:r>
            <a:r>
              <a:rPr lang="en-US" b="1" dirty="0" smtClean="0"/>
              <a:t>stand </a:t>
            </a:r>
            <a:r>
              <a:rPr lang="en-US" dirty="0" smtClean="0"/>
              <a:t>for </a:t>
            </a:r>
            <a:r>
              <a:rPr lang="en-US" b="1" dirty="0" smtClean="0"/>
              <a:t>30 min </a:t>
            </a:r>
            <a:r>
              <a:rPr lang="en-US" dirty="0" smtClean="0"/>
              <a:t>at </a:t>
            </a:r>
            <a:r>
              <a:rPr lang="en-US" b="1" dirty="0" smtClean="0"/>
              <a:t>R.T</a:t>
            </a:r>
            <a:r>
              <a:rPr lang="en-US" dirty="0" smtClean="0"/>
              <a:t>.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Read the </a:t>
            </a:r>
            <a:r>
              <a:rPr lang="en-US" b="1" dirty="0" smtClean="0"/>
              <a:t>Absorbance</a:t>
            </a:r>
            <a:r>
              <a:rPr lang="en-US" dirty="0" smtClean="0"/>
              <a:t> for Sample &amp; Standard against the </a:t>
            </a:r>
            <a:r>
              <a:rPr lang="en-US" b="1" dirty="0" smtClean="0"/>
              <a:t>blank</a:t>
            </a:r>
            <a:r>
              <a:rPr lang="en-US" dirty="0" smtClean="0"/>
              <a:t> at </a:t>
            </a:r>
            <a:r>
              <a:rPr lang="en-US" b="1" dirty="0" smtClean="0"/>
              <a:t>546 nm</a:t>
            </a:r>
            <a:r>
              <a:rPr lang="en-US" dirty="0" smtClean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Procedure: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059363"/>
          </a:xfrm>
        </p:spPr>
        <p:txBody>
          <a:bodyPr/>
          <a:lstStyle/>
          <a:p>
            <a:pPr>
              <a:buNone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Calculation:</a:t>
            </a:r>
            <a:endParaRPr lang="en-US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None/>
            </a:pPr>
            <a:endParaRPr lang="en-US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</a:rPr>
              <a:t>Serum total protein (g/dl)= </a:t>
            </a:r>
          </a:p>
          <a:p>
            <a:pPr>
              <a:buNone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Serum Urea conc. =  A </a:t>
            </a:r>
            <a:r>
              <a:rPr lang="en-US" baseline="-25000" dirty="0" smtClean="0">
                <a:solidFill>
                  <a:schemeClr val="accent2">
                    <a:lumMod val="75000"/>
                  </a:schemeClr>
                </a:solidFill>
              </a:rPr>
              <a:t>sample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/A </a:t>
            </a:r>
            <a:r>
              <a:rPr lang="en-US" baseline="-25000" dirty="0" smtClean="0">
                <a:solidFill>
                  <a:schemeClr val="accent2">
                    <a:lumMod val="75000"/>
                  </a:schemeClr>
                </a:solidFill>
              </a:rPr>
              <a:t>standard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x Conc. Of St.  (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58.48 g/l)         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Normal value:</a:t>
            </a:r>
            <a:endParaRPr lang="en-US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US" dirty="0" smtClean="0"/>
              <a:t>(64-83 g/l)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10852</TotalTime>
  <Words>335</Words>
  <Application>Microsoft Office PowerPoint</Application>
  <PresentationFormat>On-screen Show (4:3)</PresentationFormat>
  <Paragraphs>77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Concourse</vt:lpstr>
      <vt:lpstr> Determination of Serum Total Protein Concentration </vt:lpstr>
      <vt:lpstr>Classification of Proteins</vt:lpstr>
      <vt:lpstr>Difference between albumin &amp; globulin</vt:lpstr>
      <vt:lpstr>Serum Total Protein can be determined by two methods</vt:lpstr>
      <vt:lpstr>Clinical significance: </vt:lpstr>
      <vt:lpstr>Determination of Serum Total Protein Concentration (Kit method)</vt:lpstr>
      <vt:lpstr>Procedure: </vt:lpstr>
      <vt:lpstr>Slide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Determination of Serum Glucose Concentration</dc:title>
  <dc:creator>Strawberry</dc:creator>
  <cp:lastModifiedBy>Hana</cp:lastModifiedBy>
  <cp:revision>39</cp:revision>
  <dcterms:created xsi:type="dcterms:W3CDTF">2010-02-23T07:46:50Z</dcterms:created>
  <dcterms:modified xsi:type="dcterms:W3CDTF">2011-09-28T13:50:14Z</dcterms:modified>
</cp:coreProperties>
</file>