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7" r:id="rId6"/>
    <p:sldId id="308" r:id="rId7"/>
    <p:sldId id="309" r:id="rId8"/>
    <p:sldId id="320" r:id="rId9"/>
    <p:sldId id="291" r:id="rId10"/>
    <p:sldId id="311" r:id="rId11"/>
    <p:sldId id="312" r:id="rId12"/>
    <p:sldId id="324" r:id="rId13"/>
    <p:sldId id="316" r:id="rId14"/>
    <p:sldId id="289" r:id="rId15"/>
    <p:sldId id="323" r:id="rId16"/>
    <p:sldId id="317" r:id="rId17"/>
    <p:sldId id="290" r:id="rId18"/>
    <p:sldId id="292" r:id="rId19"/>
    <p:sldId id="313" r:id="rId20"/>
    <p:sldId id="297" r:id="rId21"/>
    <p:sldId id="293" r:id="rId22"/>
    <p:sldId id="318" r:id="rId23"/>
    <p:sldId id="319" r:id="rId24"/>
    <p:sldId id="321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FFFF"/>
    <a:srgbClr val="00FF00"/>
    <a:srgbClr val="0066FF"/>
    <a:srgbClr val="FF3300"/>
    <a:srgbClr val="87B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6" d="100"/>
          <a:sy n="66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fld id="{18164670-B336-4A72-98D1-80C2C7D5E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1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F88136-C0C0-4B19-A901-BCBE671890C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54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D092B5-9CFC-414B-994E-854A2BCD3D7C}" type="slidenum">
              <a:rPr lang="tr-TR" altLang="en-US"/>
              <a:pPr/>
              <a:t>1</a:t>
            </a:fld>
            <a:endParaRPr lang="tr-T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14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8D1CFD-FB01-46A5-AFE5-9D986E7BA090}" type="slidenum">
              <a:rPr lang="sv-SE" altLang="en-US"/>
              <a:pPr/>
              <a:t>2</a:t>
            </a:fld>
            <a:endParaRPr lang="sv-SE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CF2F3D-C6C9-40FA-874A-74B300EECA54}" type="slidenum">
              <a:rPr lang="sv-SE" altLang="en-US"/>
              <a:pPr/>
              <a:t>7</a:t>
            </a:fld>
            <a:endParaRPr lang="sv-SE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53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1FB467-7BCA-4C44-A832-853C91C9A6D8}" type="slidenum">
              <a:rPr lang="sv-SE" altLang="en-US"/>
              <a:pPr/>
              <a:t>8</a:t>
            </a:fld>
            <a:endParaRPr lang="sv-SE" altLang="en-US"/>
          </a:p>
        </p:txBody>
      </p:sp>
      <p:sp>
        <p:nvSpPr>
          <p:cNvPr id="26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8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tr-TR" altLang="en-US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tr-TR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D7DB6F1-3E0C-4E73-B6CF-CFD669C4C903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4EBCA-9967-4852-8080-3FDD0EDA0A78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88B37-114C-4F80-951E-CDE2F6AD5E8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A0DAC-0E7F-48F2-BC91-468B578E61B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9650D-89E8-47CE-A2A1-22050657F125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7906F-A776-4DF3-936E-A22674EECD8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0EC7B-A37C-4130-B4BC-B1AEEE68F465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006D3-6D57-4034-B1DC-9F74CFE113B8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6FE25-B79C-418F-BE2E-F2FAE4C55989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7F7F3-BD6A-4257-819C-4D4645DEEAA5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A65E5-19E0-40E2-8DC6-20108D47171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2439E-8EC8-493E-B198-379841890545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CF78E-AC1B-4DF7-9A53-666E3ADA67F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E26C4B6E-AE9A-42AE-8051-D0A01C11F3E2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4.wdp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7.png"/><Relationship Id="rId4" Type="http://schemas.openxmlformats.org/officeDocument/2006/relationships/tags" Target="../tags/tag10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MATLAB </a:t>
            </a:r>
            <a:br>
              <a:rPr lang="en-US" altLang="en-US" dirty="0" smtClean="0"/>
            </a:br>
            <a:r>
              <a:rPr lang="en-US" altLang="en-US" sz="4400" b="1" dirty="0" smtClean="0"/>
              <a:t>[Vectors and Matrices]</a:t>
            </a: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 smtClean="0"/>
              <a:t>						</a:t>
            </a:r>
            <a:r>
              <a:rPr lang="en-US" altLang="en-US" dirty="0" smtClean="0"/>
              <a:t>Lab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information commands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 r="3082"/>
          <a:stretch/>
        </p:blipFill>
        <p:spPr>
          <a:xfrm>
            <a:off x="1091738" y="3581400"/>
            <a:ext cx="6960524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2954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Try them…by typing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&gt;&gt; help size</a:t>
            </a:r>
          </a:p>
          <a:p>
            <a:r>
              <a:rPr lang="en-US" sz="2000" dirty="0"/>
              <a:t>&gt;&gt; help </a:t>
            </a:r>
            <a:r>
              <a:rPr lang="en-US" sz="2000" dirty="0" smtClean="0"/>
              <a:t>length</a:t>
            </a:r>
            <a:endParaRPr lang="en-US" sz="2000" dirty="0"/>
          </a:p>
          <a:p>
            <a:r>
              <a:rPr lang="en-US" sz="2000" dirty="0"/>
              <a:t>&gt;&gt; help </a:t>
            </a:r>
            <a:r>
              <a:rPr lang="en-US" sz="2000" dirty="0" err="1" smtClean="0"/>
              <a:t>ndims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64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Matrix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6197600" cy="561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700" smtClean="0"/>
              <a:t>The matrix indices begin from 1 (not 0 (as in C))</a:t>
            </a:r>
            <a:r>
              <a:rPr lang="en-US" altLang="zh-TW" sz="1700" smtClean="0">
                <a:ea typeface="新細明體" pitchFamily="18" charset="-12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smtClean="0"/>
              <a:t>The matrix indices  must be positive integer</a:t>
            </a:r>
            <a:endParaRPr lang="en-US" altLang="zh-TW" sz="1700" smtClean="0">
              <a:ea typeface="新細明體" pitchFamily="18" charset="-120"/>
            </a:endParaRP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438400"/>
            <a:ext cx="2366963" cy="1735138"/>
          </a:xfrm>
          <a:noFill/>
          <a:ln>
            <a:solidFill>
              <a:schemeClr val="tx1"/>
            </a:solidFill>
          </a:ln>
        </p:spPr>
      </p:pic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267200" y="2514600"/>
          <a:ext cx="108743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Bitmap Image" r:id="rId4" imgW="657317" imgH="914286" progId="Paint.Picture">
                  <p:embed/>
                </p:oleObj>
              </mc:Choice>
              <mc:Fallback>
                <p:oleObj name="Bitmap Image" r:id="rId4" imgW="657317" imgH="914286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1087438" cy="1512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562600" y="2514600"/>
          <a:ext cx="187325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Bitmap Image" r:id="rId6" imgW="1171429" imgH="971686" progId="Paint.Picture">
                  <p:embed/>
                </p:oleObj>
              </mc:Choice>
              <mc:Fallback>
                <p:oleObj name="Bitmap Image" r:id="rId6" imgW="1171429" imgH="97168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0"/>
                        <a:ext cx="1873250" cy="1554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7691438" y="2514600"/>
          <a:ext cx="13001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Bitmap Image" r:id="rId8" imgW="838095" imgH="1066667" progId="Paint.Picture">
                  <p:embed/>
                </p:oleObj>
              </mc:Choice>
              <mc:Fallback>
                <p:oleObj name="Bitmap Image" r:id="rId8" imgW="838095" imgH="1066667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2514600"/>
                        <a:ext cx="1300162" cy="1503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ea typeface="新細明體" pitchFamily="18" charset="-120"/>
              </a:rPr>
              <a:t>Given:</a:t>
            </a:r>
          </a:p>
        </p:txBody>
      </p:sp>
      <p:graphicFrame>
        <p:nvGraphicFramePr>
          <p:cNvPr id="2765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48000" y="2514600"/>
          <a:ext cx="97313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Bitmap Image" r:id="rId10" imgW="581106" imgH="905001" progId="Paint.Picture">
                  <p:embed/>
                </p:oleObj>
              </mc:Choice>
              <mc:Fallback>
                <p:oleObj name="Bitmap Image" r:id="rId10" imgW="581106" imgH="905001" progId="Paint.Picture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973138" cy="1512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85800" y="4346575"/>
            <a:ext cx="8077200" cy="1749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A(-2), A(0)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66FF"/>
                </a:solidFill>
              </a:rPr>
              <a:t>Error: </a:t>
            </a:r>
            <a:r>
              <a:rPr lang="en-US" altLang="en-US">
                <a:solidFill>
                  <a:srgbClr val="FF3300"/>
                </a:solidFill>
              </a:rPr>
              <a:t>??? Subscript indices must either be real positive integers or logicals.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A(4,2)</a:t>
            </a:r>
          </a:p>
          <a:p>
            <a:pPr eaLnBrk="1" hangingPunct="1"/>
            <a:r>
              <a:rPr lang="en-US" altLang="en-US">
                <a:solidFill>
                  <a:srgbClr val="0066FF"/>
                </a:solidFill>
              </a:rPr>
              <a:t>Error: </a:t>
            </a:r>
            <a:r>
              <a:rPr lang="en-US" altLang="en-US">
                <a:solidFill>
                  <a:srgbClr val="FF3300"/>
                </a:solidFill>
              </a:rPr>
              <a:t>??? Index exceeds matrix dimensions.</a:t>
            </a:r>
            <a:endParaRPr lang="tr-TR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4120" y="1717673"/>
            <a:ext cx="199083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Address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17229" y="1625340"/>
            <a:ext cx="4269370" cy="923330"/>
            <a:chOff x="1578971" y="3134641"/>
            <a:chExt cx="4269370" cy="923330"/>
          </a:xfrm>
        </p:grpSpPr>
        <p:sp>
          <p:nvSpPr>
            <p:cNvPr id="2" name="Rectangle 1"/>
            <p:cNvSpPr/>
            <p:nvPr/>
          </p:nvSpPr>
          <p:spPr>
            <a:xfrm>
              <a:off x="3094094" y="3134641"/>
              <a:ext cx="275424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Monospac821 BT"/>
                </a:rPr>
                <a:t>3       11       6       5</a:t>
              </a:r>
            </a:p>
            <a:p>
              <a:r>
                <a:rPr lang="en-US" dirty="0" smtClean="0">
                  <a:latin typeface="Monospac821 BT"/>
                </a:rPr>
                <a:t>4        7       10      2</a:t>
              </a:r>
            </a:p>
            <a:p>
              <a:r>
                <a:rPr lang="en-US" dirty="0" smtClean="0">
                  <a:latin typeface="Monospac821 BT"/>
                </a:rPr>
                <a:t>13      9        0       8</a:t>
              </a:r>
              <a:endParaRPr lang="en-US" dirty="0">
                <a:latin typeface="Monospac821 BT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78971" y="3485190"/>
              <a:ext cx="13067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dirty="0" smtClean="0">
                  <a:latin typeface="Monospac821 BT"/>
                </a:rPr>
                <a:t>MAT 	= 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49590" y="3042679"/>
            <a:ext cx="6080010" cy="2672321"/>
            <a:chOff x="1592236" y="4565556"/>
            <a:chExt cx="5318010" cy="2307089"/>
          </a:xfrm>
        </p:grpSpPr>
        <p:grpSp>
          <p:nvGrpSpPr>
            <p:cNvPr id="9" name="Group 8"/>
            <p:cNvGrpSpPr/>
            <p:nvPr/>
          </p:nvGrpSpPr>
          <p:grpSpPr>
            <a:xfrm>
              <a:off x="2997579" y="4565556"/>
              <a:ext cx="3912667" cy="2307089"/>
              <a:chOff x="5325664" y="2909115"/>
              <a:chExt cx="3912667" cy="2307089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325664" y="2909115"/>
                <a:ext cx="3912667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i-FI" sz="1400" dirty="0" smtClean="0">
                    <a:latin typeface="Monospac821 BT"/>
                  </a:rPr>
                  <a:t>(1,1)	(1,2)	(1,3)	(1,4)</a:t>
                </a:r>
              </a:p>
              <a:p>
                <a:endParaRPr lang="fi-FI" sz="1400" dirty="0" smtClean="0">
                  <a:latin typeface="Monospac821 BT"/>
                </a:endParaRPr>
              </a:p>
              <a:p>
                <a:endParaRPr lang="fi-FI" sz="1400" dirty="0" smtClean="0">
                  <a:latin typeface="Monospac821 BT"/>
                </a:endParaRPr>
              </a:p>
              <a:p>
                <a:endParaRPr lang="fi-FI" sz="1400" dirty="0">
                  <a:latin typeface="Monospac821 BT"/>
                </a:endParaRPr>
              </a:p>
              <a:p>
                <a:r>
                  <a:rPr lang="fi-FI" sz="1400" dirty="0" smtClean="0">
                    <a:latin typeface="Monospac821 BT"/>
                  </a:rPr>
                  <a:t>(2,1)	(2,2)	(2,3)	(2,4)</a:t>
                </a:r>
              </a:p>
              <a:p>
                <a:endParaRPr lang="fi-FI" sz="1400" dirty="0" smtClean="0">
                  <a:latin typeface="Monospac821 BT"/>
                </a:endParaRPr>
              </a:p>
              <a:p>
                <a:endParaRPr lang="fi-FI" sz="1400" dirty="0" smtClean="0">
                  <a:latin typeface="Monospac821 BT"/>
                </a:endParaRPr>
              </a:p>
              <a:p>
                <a:endParaRPr lang="fi-FI" sz="1400" dirty="0">
                  <a:latin typeface="Monospac821 BT"/>
                </a:endParaRPr>
              </a:p>
              <a:p>
                <a:r>
                  <a:rPr lang="fi-FI" sz="1400" dirty="0" smtClean="0">
                    <a:latin typeface="Monospac821 BT"/>
                  </a:rPr>
                  <a:t>(3,1)	(3,2)	(3,3)	(3,4)</a:t>
                </a:r>
                <a:endParaRPr lang="en-US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369210" y="3184879"/>
                <a:ext cx="3334091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lain" startAt="3"/>
                </a:pPr>
                <a:r>
                  <a:rPr lang="en-US" b="1" dirty="0" smtClean="0">
                    <a:latin typeface="Monospac821 BT"/>
                  </a:rPr>
                  <a:t>         11           6            5</a:t>
                </a:r>
              </a:p>
              <a:p>
                <a:endParaRPr lang="en-US" b="1" dirty="0" smtClean="0">
                  <a:latin typeface="Monospac821 BT"/>
                </a:endParaRPr>
              </a:p>
              <a:p>
                <a:endParaRPr lang="en-US" b="1" dirty="0" smtClean="0">
                  <a:latin typeface="Monospac821 BT"/>
                </a:endParaRPr>
              </a:p>
              <a:p>
                <a:r>
                  <a:rPr lang="en-US" b="1" dirty="0" smtClean="0">
                    <a:latin typeface="Monospac821 BT"/>
                  </a:rPr>
                  <a:t>4             7           10            2</a:t>
                </a:r>
              </a:p>
              <a:p>
                <a:endParaRPr lang="en-US" b="1" dirty="0">
                  <a:latin typeface="Monospac821 BT"/>
                </a:endParaRPr>
              </a:p>
              <a:p>
                <a:endParaRPr lang="en-US" b="1" dirty="0" smtClean="0">
                  <a:latin typeface="Monospac821 BT"/>
                </a:endParaRPr>
              </a:p>
              <a:p>
                <a:pPr marL="342900" indent="-342900">
                  <a:buAutoNum type="arabicPlain" startAt="13"/>
                </a:pPr>
                <a:r>
                  <a:rPr lang="en-US" b="1" dirty="0" smtClean="0">
                    <a:latin typeface="Monospac821 BT"/>
                  </a:rPr>
                  <a:t>          9            0             8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592236" y="5487650"/>
              <a:ext cx="13067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dirty="0">
                  <a:latin typeface="Monospac821 BT"/>
                </a:rPr>
                <a:t>MAT 	= </a:t>
              </a:r>
              <a:endParaRPr lang="en-US" dirty="0"/>
            </a:p>
          </p:txBody>
        </p:sp>
      </p:grp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Matrix Index</a:t>
            </a:r>
          </a:p>
        </p:txBody>
      </p:sp>
    </p:spTree>
    <p:extLst>
      <p:ext uri="{BB962C8B-B14F-4D97-AF65-F5344CB8AC3E}">
        <p14:creationId xmlns:p14="http://schemas.microsoft.com/office/powerpoint/2010/main" val="49103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for building arrays and Matrices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 t="1876"/>
          <a:stretch/>
        </p:blipFill>
        <p:spPr>
          <a:xfrm>
            <a:off x="762000" y="1676400"/>
            <a:ext cx="7233025" cy="398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Concatenation of Matrices</a:t>
            </a:r>
            <a:endParaRPr lang="tr-TR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810000"/>
          </a:xfrm>
          <a:noFill/>
        </p:spPr>
        <p:txBody>
          <a:bodyPr/>
          <a:lstStyle/>
          <a:p>
            <a:pPr eaLnBrk="1" hangingPunct="1"/>
            <a:r>
              <a:rPr lang="en-US" altLang="en-US" sz="1800" dirty="0" smtClean="0">
                <a:latin typeface="Courier New" pitchFamily="49" charset="0"/>
              </a:rPr>
              <a:t>x = [1 2], y = [4 5], z=[ 0 0]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	A = [ x y]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  		1   2   4   5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   B = [x ; y]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        1 2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        4 5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You can try ‘cat’ command as well… for concatenation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sz="1800" dirty="0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5105400"/>
            <a:ext cx="7781925" cy="9255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          C = [x y ;z] </a:t>
            </a:r>
          </a:p>
          <a:p>
            <a:pPr eaLnBrk="1" hangingPunct="1"/>
            <a:r>
              <a:rPr lang="en-US" altLang="en-US">
                <a:solidFill>
                  <a:srgbClr val="0066FF"/>
                </a:solidFill>
              </a:rPr>
              <a:t>Error:</a:t>
            </a:r>
          </a:p>
          <a:p>
            <a:pPr eaLnBrk="1" hangingPunct="1"/>
            <a:r>
              <a:rPr lang="en-US" altLang="en-US">
                <a:solidFill>
                  <a:srgbClr val="FF3300"/>
                </a:solidFill>
              </a:rPr>
              <a:t>??? Error using ==&gt; vertcat CAT arguments dimensions are not consistent.</a:t>
            </a:r>
            <a:endParaRPr lang="tr-TR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Matrices Operations</a:t>
            </a:r>
          </a:p>
        </p:txBody>
      </p:sp>
      <p:graphicFrame>
        <p:nvGraphicFramePr>
          <p:cNvPr id="3174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3400" y="4141788"/>
          <a:ext cx="18796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" name="Bitmap Image" r:id="rId3" imgW="1267002" imgH="1267002" progId="Paint.Picture">
                  <p:embed/>
                </p:oleObj>
              </mc:Choice>
              <mc:Fallback>
                <p:oleObj name="Bitmap Image" r:id="rId3" imgW="1267002" imgH="126700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41788"/>
                        <a:ext cx="1879600" cy="187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0" y="4105275"/>
          <a:ext cx="1919288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" name="Bitmap Image" r:id="rId5" imgW="1190476" imgH="1314286" progId="Paint.Picture">
                  <p:embed/>
                </p:oleObj>
              </mc:Choice>
              <mc:Fallback>
                <p:oleObj name="Bitmap Image" r:id="rId5" imgW="1190476" imgH="13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105275"/>
                        <a:ext cx="1919288" cy="1989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68825" y="4102100"/>
          <a:ext cx="1851025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" name="Bitmap Image" r:id="rId7" imgW="1228571" imgH="1305107" progId="Paint.Picture">
                  <p:embed/>
                </p:oleObj>
              </mc:Choice>
              <mc:Fallback>
                <p:oleObj name="Bitmap Image" r:id="rId7" imgW="1228571" imgH="130510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4102100"/>
                        <a:ext cx="1851025" cy="196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588125" y="4064000"/>
          <a:ext cx="1916113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" name="Bitmap Image" r:id="rId9" imgW="1267002" imgH="1324160" progId="Paint.Picture">
                  <p:embed/>
                </p:oleObj>
              </mc:Choice>
              <mc:Fallback>
                <p:oleObj name="Bitmap Image" r:id="rId9" imgW="1267002" imgH="132416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064000"/>
                        <a:ext cx="1916113" cy="2003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3070225" y="1417638"/>
          <a:ext cx="2516188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" name="Bitmap Image" r:id="rId11" imgW="1580952" imgH="1333333" progId="Paint.Picture">
                  <p:embed/>
                </p:oleObj>
              </mc:Choice>
              <mc:Fallback>
                <p:oleObj name="Bitmap Image" r:id="rId11" imgW="1580952" imgH="1333333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1417638"/>
                        <a:ext cx="2516188" cy="2120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5619750" y="1454150"/>
          <a:ext cx="2884488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4" name="Bitmap Image" r:id="rId13" imgW="1724266" imgH="1333333" progId="Paint.Picture">
                  <p:embed/>
                </p:oleObj>
              </mc:Choice>
              <mc:Fallback>
                <p:oleObj name="Bitmap Image" r:id="rId13" imgW="1724266" imgH="133333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1454150"/>
                        <a:ext cx="2884488" cy="20843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971550" y="2205038"/>
            <a:ext cx="232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TW" sz="2400">
                <a:ea typeface="新細明體" pitchFamily="18" charset="-120"/>
              </a:rPr>
              <a:t>Given A and B: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27088" y="371633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TW" sz="2400">
                <a:ea typeface="新細明體" pitchFamily="18" charset="-120"/>
              </a:rPr>
              <a:t>Addition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555875" y="37163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TW" sz="2400">
                <a:ea typeface="新細明體" pitchFamily="18" charset="-120"/>
              </a:rPr>
              <a:t>Subtraction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572000" y="37163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TW" sz="2400">
                <a:ea typeface="新細明體" pitchFamily="18" charset="-120"/>
              </a:rPr>
              <a:t>Product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516688" y="37163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TW" sz="2400">
                <a:ea typeface="新細明體" pitchFamily="18" charset="-120"/>
              </a:rPr>
              <a:t>Transpose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Operation on Matrices</a:t>
            </a:r>
            <a:endParaRPr lang="tr-TR" altLang="en-US" dirty="0" smtClean="0"/>
          </a:p>
        </p:txBody>
      </p:sp>
      <p:pic>
        <p:nvPicPr>
          <p:cNvPr id="29699" name="Picture 2"/>
          <p:cNvPicPr>
            <a:picLocks noChangeAspect="1"/>
          </p:cNvPicPr>
          <p:nvPr/>
        </p:nvPicPr>
        <p:blipFill>
          <a:blip r:embed="rId2" cstate="print"/>
          <a:srcRect t="16634"/>
          <a:stretch>
            <a:fillRect/>
          </a:stretch>
        </p:blipFill>
        <p:spPr bwMode="auto">
          <a:xfrm>
            <a:off x="685800" y="1905000"/>
            <a:ext cx="737235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Operators (Element by Element)</a:t>
            </a:r>
            <a:endParaRPr lang="en-GB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543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solidFill>
                  <a:srgbClr val="FF3300"/>
                </a:solidFill>
              </a:rPr>
              <a:t>.*	</a:t>
            </a:r>
            <a:r>
              <a:rPr lang="en-US" altLang="en-US" smtClean="0"/>
              <a:t>element-by-element multiplication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solidFill>
                  <a:srgbClr val="FF3300"/>
                </a:solidFill>
              </a:rPr>
              <a:t>./	</a:t>
            </a:r>
            <a:r>
              <a:rPr lang="en-US" altLang="en-US" smtClean="0"/>
              <a:t>element-by-element division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solidFill>
                  <a:srgbClr val="FF3300"/>
                </a:solidFill>
              </a:rPr>
              <a:t>.^	</a:t>
            </a:r>
            <a:r>
              <a:rPr lang="en-US" altLang="en-US" smtClean="0"/>
              <a:t>element-by-element power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181600" y="1828800"/>
            <a:ext cx="365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ar-SA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The use of “.” – “Element” Operation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62000" y="4422775"/>
            <a:ext cx="8259763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TW">
                <a:ea typeface="新細明體" pitchFamily="18" charset="-120"/>
              </a:rPr>
              <a:t>K= x^2</a:t>
            </a:r>
          </a:p>
          <a:p>
            <a:pPr eaLnBrk="1" hangingPunct="1"/>
            <a:r>
              <a:rPr kumimoji="1" lang="en-US" altLang="zh-TW">
                <a:solidFill>
                  <a:srgbClr val="0066FF"/>
                </a:solidFill>
                <a:ea typeface="新細明體" pitchFamily="18" charset="-120"/>
              </a:rPr>
              <a:t>Erorr:</a:t>
            </a:r>
          </a:p>
          <a:p>
            <a:pPr eaLnBrk="1" hangingPunct="1"/>
            <a:r>
              <a:rPr kumimoji="1" lang="en-US" altLang="zh-TW">
                <a:ea typeface="新細明體" pitchFamily="18" charset="-120"/>
              </a:rPr>
              <a:t> </a:t>
            </a:r>
            <a:r>
              <a:rPr kumimoji="1" lang="en-US" altLang="zh-TW">
                <a:solidFill>
                  <a:srgbClr val="FF3300"/>
                </a:solidFill>
                <a:ea typeface="新細明體" pitchFamily="18" charset="-120"/>
              </a:rPr>
              <a:t>??? Error using ==&gt; mpower  Matrix must be square.</a:t>
            </a:r>
          </a:p>
          <a:p>
            <a:pPr eaLnBrk="1" hangingPunct="1"/>
            <a:r>
              <a:rPr kumimoji="1" lang="en-US" altLang="zh-TW">
                <a:ea typeface="新細明體" pitchFamily="18" charset="-120"/>
              </a:rPr>
              <a:t>B=x*y</a:t>
            </a:r>
          </a:p>
          <a:p>
            <a:pPr eaLnBrk="1" hangingPunct="1"/>
            <a:r>
              <a:rPr kumimoji="1" lang="en-US" altLang="zh-TW">
                <a:solidFill>
                  <a:srgbClr val="0066FF"/>
                </a:solidFill>
                <a:ea typeface="新細明體" pitchFamily="18" charset="-120"/>
              </a:rPr>
              <a:t>Erorr:</a:t>
            </a:r>
          </a:p>
          <a:p>
            <a:pPr eaLnBrk="1" hangingPunct="1"/>
            <a:r>
              <a:rPr kumimoji="1" lang="en-US" altLang="zh-TW">
                <a:solidFill>
                  <a:srgbClr val="FF3300"/>
                </a:solidFill>
                <a:ea typeface="新細明體" pitchFamily="18" charset="-120"/>
              </a:rPr>
              <a:t>??? Error using ==&gt; mtimes Inner matrix dimensions must agree.</a:t>
            </a:r>
          </a:p>
        </p:txBody>
      </p:sp>
      <p:sp>
        <p:nvSpPr>
          <p:cNvPr id="33796" name="Rectangle 15"/>
          <p:cNvSpPr>
            <a:spLocks noChangeArrowheads="1"/>
          </p:cNvSpPr>
          <p:nvPr/>
        </p:nvSpPr>
        <p:spPr bwMode="auto">
          <a:xfrm>
            <a:off x="228600" y="1143000"/>
            <a:ext cx="2819400" cy="1474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A = [1 2 3; 5 1 4;</a:t>
            </a:r>
            <a:r>
              <a:rPr lang="en-US" altLang="en-US"/>
              <a:t> </a:t>
            </a:r>
            <a:r>
              <a:rPr lang="en-GB" altLang="en-US"/>
              <a:t>3 2 1]</a:t>
            </a:r>
            <a:endParaRPr lang="en-US" altLang="en-US"/>
          </a:p>
          <a:p>
            <a:pPr eaLnBrk="1" hangingPunct="1"/>
            <a:r>
              <a:rPr lang="en-GB" altLang="en-US"/>
              <a:t>     A =</a:t>
            </a:r>
          </a:p>
          <a:p>
            <a:pPr eaLnBrk="1" hangingPunct="1"/>
            <a:r>
              <a:rPr lang="en-GB" altLang="en-US"/>
              <a:t>   </a:t>
            </a:r>
            <a:r>
              <a:rPr lang="en-US" altLang="en-US"/>
              <a:t>	</a:t>
            </a:r>
            <a:r>
              <a:rPr lang="en-GB" altLang="en-US"/>
              <a:t>1     2     3</a:t>
            </a:r>
          </a:p>
          <a:p>
            <a:pPr eaLnBrk="1" hangingPunct="1"/>
            <a:r>
              <a:rPr lang="en-GB" altLang="en-US"/>
              <a:t>     </a:t>
            </a:r>
            <a:r>
              <a:rPr lang="en-US" altLang="en-US"/>
              <a:t>	</a:t>
            </a:r>
            <a:r>
              <a:rPr lang="en-GB" altLang="en-US"/>
              <a:t>5     1     4</a:t>
            </a:r>
          </a:p>
          <a:p>
            <a:pPr eaLnBrk="1" hangingPunct="1"/>
            <a:r>
              <a:rPr lang="en-GB" altLang="en-US"/>
              <a:t>    </a:t>
            </a:r>
            <a:r>
              <a:rPr lang="en-US" altLang="en-US"/>
              <a:t>	</a:t>
            </a:r>
            <a:r>
              <a:rPr lang="en-GB" altLang="en-US"/>
              <a:t>3     2    -1</a:t>
            </a:r>
          </a:p>
        </p:txBody>
      </p:sp>
      <p:sp>
        <p:nvSpPr>
          <p:cNvPr id="33797" name="Text Box 16"/>
          <p:cNvSpPr txBox="1">
            <a:spLocks noChangeArrowheads="1"/>
          </p:cNvSpPr>
          <p:nvPr/>
        </p:nvSpPr>
        <p:spPr bwMode="auto">
          <a:xfrm>
            <a:off x="1600200" y="3143250"/>
            <a:ext cx="15240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dirty="0"/>
              <a:t>y = </a:t>
            </a:r>
            <a:r>
              <a:rPr lang="en-GB" altLang="en-US" dirty="0" smtClean="0"/>
              <a:t>A(:,3)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y=      </a:t>
            </a:r>
          </a:p>
          <a:p>
            <a:pPr eaLnBrk="1" hangingPunct="1"/>
            <a:r>
              <a:rPr lang="en-GB" altLang="en-US" dirty="0"/>
              <a:t>     3  4  -1</a:t>
            </a:r>
            <a:endParaRPr lang="tr-TR" altLang="en-US" dirty="0"/>
          </a:p>
        </p:txBody>
      </p:sp>
      <p:sp>
        <p:nvSpPr>
          <p:cNvPr id="33798" name="Text Box 17"/>
          <p:cNvSpPr txBox="1">
            <a:spLocks noChangeArrowheads="1"/>
          </p:cNvSpPr>
          <p:nvPr/>
        </p:nvSpPr>
        <p:spPr bwMode="auto">
          <a:xfrm>
            <a:off x="3962400" y="2895600"/>
            <a:ext cx="13716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b = x .* y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b=</a:t>
            </a:r>
          </a:p>
          <a:p>
            <a:pPr eaLnBrk="1" hangingPunct="1"/>
            <a:r>
              <a:rPr lang="en-GB" altLang="en-US"/>
              <a:t>      3  8 -3     </a:t>
            </a:r>
            <a:endParaRPr lang="tr-TR" altLang="en-US"/>
          </a:p>
        </p:txBody>
      </p:sp>
      <p:sp>
        <p:nvSpPr>
          <p:cNvPr id="33799" name="Text Box 19"/>
          <p:cNvSpPr txBox="1">
            <a:spLocks noChangeArrowheads="1"/>
          </p:cNvSpPr>
          <p:nvPr/>
        </p:nvSpPr>
        <p:spPr bwMode="auto">
          <a:xfrm>
            <a:off x="5410200" y="2895600"/>
            <a:ext cx="18288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c = x . / y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c=    </a:t>
            </a:r>
          </a:p>
          <a:p>
            <a:pPr eaLnBrk="1" hangingPunct="1"/>
            <a:r>
              <a:rPr lang="en-GB" altLang="en-US"/>
              <a:t>   0.33   0.5   -3  </a:t>
            </a:r>
            <a:endParaRPr lang="tr-TR" altLang="en-US"/>
          </a:p>
        </p:txBody>
      </p:sp>
      <p:sp>
        <p:nvSpPr>
          <p:cNvPr id="33800" name="Text Box 20"/>
          <p:cNvSpPr txBox="1">
            <a:spLocks noChangeArrowheads="1"/>
          </p:cNvSpPr>
          <p:nvPr/>
        </p:nvSpPr>
        <p:spPr bwMode="auto">
          <a:xfrm>
            <a:off x="7315200" y="2895600"/>
            <a:ext cx="16764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d = x .^2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d=    </a:t>
            </a:r>
          </a:p>
          <a:p>
            <a:pPr eaLnBrk="1" hangingPunct="1"/>
            <a:r>
              <a:rPr lang="en-GB" altLang="en-US"/>
              <a:t>       1    4    9  </a:t>
            </a:r>
            <a:endParaRPr lang="tr-TR" altLang="en-US"/>
          </a:p>
        </p:txBody>
      </p:sp>
      <p:sp>
        <p:nvSpPr>
          <p:cNvPr id="33801" name="Text Box 22"/>
          <p:cNvSpPr txBox="1">
            <a:spLocks noChangeArrowheads="1"/>
          </p:cNvSpPr>
          <p:nvPr/>
        </p:nvSpPr>
        <p:spPr bwMode="auto">
          <a:xfrm>
            <a:off x="152400" y="3143250"/>
            <a:ext cx="1400175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altLang="en-US"/>
              <a:t>x = A(1,:)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x=</a:t>
            </a:r>
          </a:p>
          <a:p>
            <a:pPr eaLnBrk="1" hangingPunct="1"/>
            <a:r>
              <a:rPr lang="en-GB" altLang="en-US"/>
              <a:t>      1   2   3 </a:t>
            </a:r>
            <a:endParaRPr lang="tr-TR" altLang="en-US"/>
          </a:p>
        </p:txBody>
      </p:sp>
      <p:sp>
        <p:nvSpPr>
          <p:cNvPr id="33802" name="AutoShape 23"/>
          <p:cNvSpPr>
            <a:spLocks noChangeArrowheads="1"/>
          </p:cNvSpPr>
          <p:nvPr/>
        </p:nvSpPr>
        <p:spPr bwMode="auto">
          <a:xfrm>
            <a:off x="3200400" y="33528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ar-SA" altLang="en-US"/>
          </a:p>
        </p:txBody>
      </p:sp>
      <p:sp>
        <p:nvSpPr>
          <p:cNvPr id="33803" name="AutoShape 24"/>
          <p:cNvSpPr>
            <a:spLocks noChangeArrowheads="1"/>
          </p:cNvSpPr>
          <p:nvPr/>
        </p:nvSpPr>
        <p:spPr bwMode="auto">
          <a:xfrm>
            <a:off x="1295400" y="26670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ar-S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 smtClean="0"/>
              <a:t>Example of element wise operation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" y="1600200"/>
            <a:ext cx="2767012" cy="47474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62399" y="1600200"/>
            <a:ext cx="2558249" cy="144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elementary functions, such as sin, </a:t>
            </a:r>
            <a:r>
              <a:rPr lang="en-US" dirty="0" err="1" smtClean="0"/>
              <a:t>exp</a:t>
            </a:r>
            <a:r>
              <a:rPr lang="en-US" dirty="0" smtClean="0"/>
              <a:t>, etc. act as elementwise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ChangeArrowheads="1"/>
          </p:cNvSpPr>
          <p:nvPr/>
        </p:nvSpPr>
        <p:spPr bwMode="auto">
          <a:xfrm>
            <a:off x="6172200" y="914400"/>
            <a:ext cx="2514600" cy="2286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mtClean="0"/>
              <a:t>Vectors and Matrices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664450" cy="4724400"/>
          </a:xfrm>
        </p:spPr>
        <p:txBody>
          <a:bodyPr/>
          <a:lstStyle/>
          <a:p>
            <a:r>
              <a:rPr lang="sv-SE" altLang="en-US" sz="2000" dirty="0" smtClean="0"/>
              <a:t>Vectors (arrays) are defined as</a:t>
            </a:r>
            <a:endParaRPr lang="sv-SE" altLang="en-US" sz="2000" dirty="0" smtClean="0">
              <a:solidFill>
                <a:srgbClr val="3333CC"/>
              </a:solidFill>
              <a:latin typeface="Lucida Console" pitchFamily="49" charset="0"/>
            </a:endParaRPr>
          </a:p>
          <a:p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v = [1, 2, 4, 5]</a:t>
            </a:r>
          </a:p>
          <a:p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w = [1; 2; 4; 5]</a:t>
            </a:r>
          </a:p>
          <a:p>
            <a:endParaRPr lang="sv-SE" altLang="en-US" sz="2000" dirty="0" smtClean="0">
              <a:solidFill>
                <a:srgbClr val="3333CC"/>
              </a:solidFill>
              <a:latin typeface="Lucida Console" pitchFamily="49" charset="0"/>
            </a:endParaRPr>
          </a:p>
          <a:p>
            <a:endParaRPr lang="sv-SE" altLang="en-US" sz="2000" dirty="0" smtClean="0"/>
          </a:p>
          <a:p>
            <a:endParaRPr lang="sv-SE" altLang="en-US" sz="2000" dirty="0" smtClean="0"/>
          </a:p>
          <a:p>
            <a:r>
              <a:rPr lang="sv-SE" altLang="en-US" sz="2000" dirty="0" smtClean="0"/>
              <a:t>Matrices (2D arrays) defined similarly</a:t>
            </a:r>
            <a:endParaRPr lang="sv-SE" altLang="en-US" sz="2000" dirty="0" smtClean="0">
              <a:solidFill>
                <a:srgbClr val="3333CC"/>
              </a:solidFill>
              <a:latin typeface="Lucida Console" pitchFamily="49" charset="0"/>
            </a:endParaRPr>
          </a:p>
          <a:p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A = [1,2,3;4,-5,6;5,-6,7]</a:t>
            </a:r>
          </a:p>
          <a:p>
            <a:endParaRPr lang="sv-SE" altLang="en-US" dirty="0" smtClean="0"/>
          </a:p>
          <a:p>
            <a:endParaRPr lang="sv-SE" altLang="en-US" dirty="0" smtClean="0">
              <a:solidFill>
                <a:srgbClr val="3333CC"/>
              </a:solidFill>
              <a:latin typeface="Lucida Console" pitchFamily="49" charset="0"/>
            </a:endParaRPr>
          </a:p>
        </p:txBody>
      </p:sp>
      <p:pic>
        <p:nvPicPr>
          <p:cNvPr id="18437" name="Picture 14" descr="figure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8600" y="1212850"/>
            <a:ext cx="1828800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pic>
        <p:nvPicPr>
          <p:cNvPr id="18438" name="Picture 16" descr="figure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625" y="1841500"/>
            <a:ext cx="923925" cy="1130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18439" name="Rectangle 17"/>
          <p:cNvSpPr>
            <a:spLocks noChangeArrowheads="1"/>
          </p:cNvSpPr>
          <p:nvPr/>
        </p:nvSpPr>
        <p:spPr bwMode="auto">
          <a:xfrm>
            <a:off x="6172200" y="3581400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pic>
        <p:nvPicPr>
          <p:cNvPr id="18440" name="Picture 18" descr="txp_fig.b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6850" y="3975100"/>
            <a:ext cx="16827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 smtClean="0"/>
              <a:t>Reducing functions….try them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 l="1845" t="3922"/>
          <a:stretch/>
        </p:blipFill>
        <p:spPr>
          <a:xfrm>
            <a:off x="457200" y="2362200"/>
            <a:ext cx="8105775" cy="1866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72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2252329" y="137949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588377" y="825500"/>
            <a:ext cx="3016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7</a:t>
            </a:r>
          </a:p>
          <a:p>
            <a:r>
              <a:rPr lang="en-US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9857" y="1379498"/>
            <a:ext cx="747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5  7  4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38714" y="3653957"/>
            <a:ext cx="11047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10  56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 4     6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78  86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653768" y="1961634"/>
            <a:ext cx="14988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Scalar of 1 X 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81016" y="1961634"/>
            <a:ext cx="20119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Row Vector of 1 X 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68380" y="1961634"/>
            <a:ext cx="23137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Column vector of 3 X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67620" y="4846717"/>
            <a:ext cx="184698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One Dimensional </a:t>
            </a:r>
          </a:p>
          <a:p>
            <a:pPr algn="ctr"/>
            <a:r>
              <a:rPr lang="en-US" dirty="0" smtClean="0"/>
              <a:t>Matrix of 3 X 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13113" y="3972152"/>
            <a:ext cx="18373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10  56   85  23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 4     6   23    2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78  86   53   6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657600" y="3362552"/>
            <a:ext cx="21082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14    12  10  56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10   504  4     6</a:t>
            </a:r>
          </a:p>
          <a:p>
            <a:r>
              <a:rPr lang="en-US" dirty="0" smtClean="0"/>
              <a:t>                    89   0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428223" y="5267552"/>
            <a:ext cx="18448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Two Dimensional </a:t>
            </a:r>
          </a:p>
          <a:p>
            <a:pPr algn="ctr"/>
            <a:r>
              <a:rPr lang="en-US" dirty="0" smtClean="0"/>
              <a:t>Matrix of 3 X 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287999" y="3986747"/>
            <a:ext cx="18373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10  56   85  23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 4     6   23    2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78  86   53   6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954141" y="3362552"/>
            <a:ext cx="20697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14    12  10  56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6</a:t>
            </a:r>
          </a:p>
          <a:p>
            <a:r>
              <a:rPr lang="en-US" dirty="0" smtClean="0"/>
              <a:t>                           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617003" y="3633022"/>
            <a:ext cx="20697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14    12  10  56</a:t>
            </a:r>
          </a:p>
          <a:p>
            <a:r>
              <a:rPr lang="en-US" dirty="0" smtClean="0"/>
              <a:t>                         89</a:t>
            </a:r>
          </a:p>
          <a:p>
            <a:r>
              <a:rPr lang="en-US" dirty="0" smtClean="0"/>
              <a:t>                         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540244" y="5339139"/>
            <a:ext cx="19994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Three Dimensional </a:t>
            </a:r>
          </a:p>
          <a:p>
            <a:pPr algn="ctr"/>
            <a:r>
              <a:rPr lang="en-US" dirty="0" smtClean="0"/>
              <a:t>Matrix of 3 X 5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3013113" y="3362552"/>
            <a:ext cx="846744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868256" y="3378200"/>
            <a:ext cx="899355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868256" y="4285882"/>
            <a:ext cx="899355" cy="59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287999" y="3362552"/>
            <a:ext cx="666142" cy="624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8116330" y="4285882"/>
            <a:ext cx="747308" cy="624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124830" y="3362012"/>
            <a:ext cx="747308" cy="624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dirty="0" smtClean="0"/>
              <a:t>Multi-dimensional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6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mtClean="0"/>
              <a:t>Vectors and Matrices</a:t>
            </a:r>
            <a:endParaRPr lang="tr-TR" altLang="en-US" smtClean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a vector	x = [1 2 5 1]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	x =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  		1   2   5   1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800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a matrix	</a:t>
            </a:r>
            <a:r>
              <a:rPr lang="en-GB" sz="1800" dirty="0" smtClean="0">
                <a:latin typeface="Book Antiqua" panose="02040602050305030304" pitchFamily="18" charset="0"/>
              </a:rPr>
              <a:t>x = [1 2 3; 5 1 4;</a:t>
            </a:r>
            <a:r>
              <a:rPr lang="en-US" sz="1800" dirty="0" smtClean="0">
                <a:latin typeface="Book Antiqua" panose="02040602050305030304" pitchFamily="18" charset="0"/>
              </a:rPr>
              <a:t> </a:t>
            </a:r>
            <a:r>
              <a:rPr lang="en-GB" sz="1800" dirty="0" smtClean="0">
                <a:latin typeface="Book Antiqua" panose="02040602050305030304" pitchFamily="18" charset="0"/>
              </a:rPr>
              <a:t>3 2 -1]</a:t>
            </a:r>
            <a:endParaRPr lang="en-US" sz="1800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800" dirty="0" smtClean="0">
              <a:latin typeface="Book Antiqua" panose="02040602050305030304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	</a:t>
            </a:r>
            <a:r>
              <a:rPr lang="en-GB" sz="1800" dirty="0" smtClean="0">
                <a:latin typeface="Book Antiqua" panose="02040602050305030304" pitchFamily="18" charset="0"/>
              </a:rPr>
              <a:t>x =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GB" sz="1800" dirty="0" smtClean="0">
                <a:latin typeface="Book Antiqua" panose="02040602050305030304" pitchFamily="18" charset="0"/>
              </a:rPr>
              <a:t>   </a:t>
            </a:r>
            <a:r>
              <a:rPr lang="en-US" sz="1800" dirty="0" smtClean="0">
                <a:latin typeface="Book Antiqua" panose="02040602050305030304" pitchFamily="18" charset="0"/>
              </a:rPr>
              <a:t>	</a:t>
            </a:r>
            <a:r>
              <a:rPr lang="en-GB" sz="1800" dirty="0" smtClean="0">
                <a:latin typeface="Book Antiqua" panose="02040602050305030304" pitchFamily="18" charset="0"/>
              </a:rPr>
              <a:t>1     2     3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GB" sz="1800" dirty="0" smtClean="0">
                <a:latin typeface="Book Antiqua" panose="02040602050305030304" pitchFamily="18" charset="0"/>
              </a:rPr>
              <a:t>     </a:t>
            </a:r>
            <a:r>
              <a:rPr lang="en-US" sz="1800" dirty="0" smtClean="0">
                <a:latin typeface="Book Antiqua" panose="02040602050305030304" pitchFamily="18" charset="0"/>
              </a:rPr>
              <a:t>	</a:t>
            </a:r>
            <a:r>
              <a:rPr lang="en-GB" sz="1800" dirty="0" smtClean="0">
                <a:latin typeface="Book Antiqua" panose="02040602050305030304" pitchFamily="18" charset="0"/>
              </a:rPr>
              <a:t>5     1     4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GB" sz="1800" dirty="0" smtClean="0">
                <a:latin typeface="Book Antiqua" panose="02040602050305030304" pitchFamily="18" charset="0"/>
              </a:rPr>
              <a:t>    </a:t>
            </a:r>
            <a:r>
              <a:rPr lang="en-US" sz="1800" dirty="0" smtClean="0">
                <a:latin typeface="Book Antiqua" panose="02040602050305030304" pitchFamily="18" charset="0"/>
              </a:rPr>
              <a:t>	</a:t>
            </a:r>
            <a:r>
              <a:rPr lang="en-GB" sz="1800" dirty="0" smtClean="0">
                <a:latin typeface="Book Antiqua" panose="02040602050305030304" pitchFamily="18" charset="0"/>
              </a:rPr>
              <a:t>3     2    -1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GB" sz="1800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Book Antiqua" panose="02040602050305030304" pitchFamily="18" charset="0"/>
              </a:rPr>
              <a:t>transpose	y = x’  	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s-ES" sz="1800" dirty="0" smtClean="0">
                <a:latin typeface="Book Antiqua" panose="02040602050305030304" pitchFamily="18" charset="0"/>
              </a:rPr>
              <a:t>y =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endParaRPr lang="es-ES" sz="1800" dirty="0" smtClean="0">
              <a:latin typeface="Book Antiqua" panose="02040602050305030304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s-ES" sz="1800" dirty="0" smtClean="0">
                <a:latin typeface="Book Antiqua" panose="02040602050305030304" pitchFamily="18" charset="0"/>
              </a:rPr>
              <a:t>     1     5     3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s-ES" sz="1800" dirty="0" smtClean="0">
                <a:latin typeface="Book Antiqua" panose="02040602050305030304" pitchFamily="18" charset="0"/>
              </a:rPr>
              <a:t>     2     1     2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s-ES" sz="1800" dirty="0" smtClean="0">
                <a:latin typeface="Book Antiqua" panose="02040602050305030304" pitchFamily="18" charset="0"/>
              </a:rPr>
              <a:t>     3     4    -1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endParaRPr lang="en-GB" sz="1800" dirty="0" smtClean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mtClean="0"/>
              <a:t>Vectors and Matrices</a:t>
            </a:r>
            <a:endParaRPr lang="tr-TR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altLang="en-US" sz="1800" smtClean="0">
                <a:solidFill>
                  <a:srgbClr val="FF3300"/>
                </a:solidFill>
                <a:latin typeface="Book Antiqua" pitchFamily="18" charset="0"/>
              </a:rPr>
              <a:t>	t =1:10</a:t>
            </a:r>
            <a:r>
              <a:rPr lang="en-US" altLang="en-US" sz="1800" smtClean="0">
                <a:latin typeface="Book Antiqu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	t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  		1   2   3   4  5  6   7  8   9   10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altLang="en-US" sz="1800" smtClean="0">
                <a:solidFill>
                  <a:srgbClr val="FF3300"/>
                </a:solidFill>
                <a:latin typeface="Book Antiqua" pitchFamily="18" charset="0"/>
              </a:rPr>
              <a:t>	k =2:-0.5:-1</a:t>
            </a:r>
            <a:r>
              <a:rPr lang="en-US" altLang="en-US" sz="1800" smtClean="0">
                <a:latin typeface="Book Antiqu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	k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  		2  1.5  1  0.5  0  -0.5  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altLang="en-US" sz="1800" smtClean="0">
                <a:latin typeface="Book Antiqua" pitchFamily="18" charset="0"/>
              </a:rPr>
              <a:t>	</a:t>
            </a:r>
            <a:r>
              <a:rPr lang="en-US" altLang="en-US" sz="1800" smtClean="0">
                <a:solidFill>
                  <a:srgbClr val="FF3300"/>
                </a:solidFill>
                <a:latin typeface="Book Antiqua" pitchFamily="18" charset="0"/>
              </a:rPr>
              <a:t>B</a:t>
            </a:r>
            <a:r>
              <a:rPr lang="en-GB" altLang="en-US" sz="1800" smtClean="0">
                <a:solidFill>
                  <a:srgbClr val="FF3300"/>
                </a:solidFill>
                <a:latin typeface="Book Antiqua" pitchFamily="18" charset="0"/>
              </a:rPr>
              <a:t> = [1:4; 5:8]</a:t>
            </a:r>
            <a:endParaRPr lang="en-US" altLang="en-US" sz="1800" smtClean="0">
              <a:solidFill>
                <a:srgbClr val="FF330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>
              <a:solidFill>
                <a:srgbClr val="FF330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Book Antiqua" pitchFamily="18" charset="0"/>
              </a:rPr>
              <a:t>	</a:t>
            </a:r>
            <a:r>
              <a:rPr lang="en-GB" altLang="en-US" sz="1800" smtClean="0">
                <a:latin typeface="Book Antiqua" pitchFamily="18" charset="0"/>
              </a:rPr>
              <a:t>x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smtClean="0">
                <a:latin typeface="Book Antiqua" pitchFamily="18" charset="0"/>
              </a:rPr>
              <a:t>   </a:t>
            </a:r>
            <a:r>
              <a:rPr lang="en-US" altLang="en-US" sz="1800" smtClean="0">
                <a:latin typeface="Book Antiqua" pitchFamily="18" charset="0"/>
              </a:rPr>
              <a:t>	</a:t>
            </a:r>
            <a:r>
              <a:rPr lang="en-GB" altLang="en-US" sz="1800" smtClean="0">
                <a:latin typeface="Book Antiqua" pitchFamily="18" charset="0"/>
              </a:rPr>
              <a:t>1     2     3    4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smtClean="0">
                <a:latin typeface="Book Antiqua" pitchFamily="18" charset="0"/>
              </a:rPr>
              <a:t>     </a:t>
            </a:r>
            <a:r>
              <a:rPr lang="en-US" altLang="en-US" sz="1800" smtClean="0">
                <a:latin typeface="Book Antiqua" pitchFamily="18" charset="0"/>
              </a:rPr>
              <a:t>	</a:t>
            </a:r>
            <a:r>
              <a:rPr lang="en-GB" altLang="en-US" sz="1800" smtClean="0">
                <a:latin typeface="Book Antiqua" pitchFamily="18" charset="0"/>
              </a:rPr>
              <a:t>5     6     7    8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80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0" y="-25400"/>
            <a:ext cx="4693170" cy="1069600"/>
            <a:chOff x="0" y="0"/>
            <a:chExt cx="4693170" cy="1069600"/>
          </a:xfrm>
        </p:grpSpPr>
        <p:grpSp>
          <p:nvGrpSpPr>
            <p:cNvPr id="47" name="Group 46"/>
            <p:cNvGrpSpPr/>
            <p:nvPr/>
          </p:nvGrpSpPr>
          <p:grpSpPr>
            <a:xfrm>
              <a:off x="0" y="0"/>
              <a:ext cx="4693170" cy="388648"/>
              <a:chOff x="3674412" y="76200"/>
              <a:chExt cx="4693170" cy="388648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674412" y="457202"/>
                <a:ext cx="4325257" cy="764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7967538" y="76200"/>
                <a:ext cx="400044" cy="381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257656" y="115493"/>
              <a:ext cx="3711016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Arithmetic Operator &amp; Their Precedence</a:t>
              </a:r>
              <a:endParaRPr lang="en-US" sz="2800" b="1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6128944" y="-6084"/>
            <a:ext cx="2574358" cy="3693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Computing with MATLAB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517357" y="1226457"/>
            <a:ext cx="6178843" cy="2099101"/>
            <a:chOff x="394135" y="851647"/>
            <a:chExt cx="6178843" cy="2099101"/>
          </a:xfrm>
        </p:grpSpPr>
        <p:sp>
          <p:nvSpPr>
            <p:cNvPr id="72" name="TextBox 71"/>
            <p:cNvSpPr txBox="1"/>
            <p:nvPr/>
          </p:nvSpPr>
          <p:spPr>
            <a:xfrm>
              <a:off x="394135" y="851647"/>
              <a:ext cx="1594101" cy="338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Operations</a:t>
              </a:r>
              <a:endParaRPr lang="en-US" sz="1600" b="1" dirty="0">
                <a:latin typeface="Monospac821 BT" pitchFamily="49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139699" y="851647"/>
              <a:ext cx="1594101" cy="338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Operators</a:t>
              </a:r>
              <a:endParaRPr lang="en-US" sz="1600" b="1" dirty="0">
                <a:latin typeface="Monospac821 BT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55631" y="851647"/>
              <a:ext cx="2717347" cy="338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Examples</a:t>
              </a:r>
              <a:endParaRPr lang="en-US" sz="1600" b="1" dirty="0">
                <a:latin typeface="Monospac821 BT" pitchFamily="49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94135" y="1190201"/>
              <a:ext cx="160871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Addition</a:t>
              </a:r>
            </a:p>
            <a:p>
              <a:r>
                <a:rPr lang="en-US" dirty="0" smtClean="0"/>
                <a:t>Subtraction</a:t>
              </a:r>
            </a:p>
            <a:p>
              <a:r>
                <a:rPr lang="en-US" dirty="0" smtClean="0"/>
                <a:t>Multiplication</a:t>
              </a:r>
            </a:p>
            <a:p>
              <a:r>
                <a:rPr lang="en-US" dirty="0" smtClean="0"/>
                <a:t>Right Division</a:t>
              </a:r>
            </a:p>
            <a:p>
              <a:r>
                <a:rPr lang="en-US" dirty="0" smtClean="0"/>
                <a:t>Left Division</a:t>
              </a:r>
            </a:p>
            <a:p>
              <a:r>
                <a:rPr lang="en-US" dirty="0" smtClean="0"/>
                <a:t>Exponentiation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2640106" y="1190201"/>
                  <a:ext cx="410689" cy="17543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+</m:t>
                        </m:r>
                      </m:oMath>
                    </m:oMathPara>
                  </a14:m>
                  <a:endParaRPr lang="en-US" dirty="0" smtClean="0">
                    <a:ea typeface="Cambria Math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oMath>
                    </m:oMathPara>
                  </a14:m>
                  <a:endParaRPr lang="en-US" b="0" dirty="0" smtClean="0"/>
                </a:p>
                <a:p>
                  <a:pPr algn="ctr"/>
                  <a:r>
                    <a:rPr lang="en-US" dirty="0" smtClean="0"/>
                    <a:t>*</a:t>
                  </a:r>
                </a:p>
                <a:p>
                  <a:pPr algn="ctr"/>
                  <a:r>
                    <a:rPr lang="en-US" dirty="0" smtClean="0"/>
                    <a:t>/</a:t>
                  </a:r>
                </a:p>
                <a:p>
                  <a:pPr algn="ctr"/>
                  <a:r>
                    <a:rPr lang="en-US" dirty="0" smtClean="0"/>
                    <a:t>\</a:t>
                  </a:r>
                </a:p>
                <a:p>
                  <a:pPr algn="ctr"/>
                  <a:r>
                    <a:rPr lang="en-US" dirty="0"/>
                    <a:t>^</a:t>
                  </a:r>
                  <a:endParaRPr lang="en-US" dirty="0" smtClean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0106" y="1190201"/>
                  <a:ext cx="410689" cy="175432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412" t="-1742" r="-13235" b="-48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855631" y="1190201"/>
                  <a:ext cx="2717347" cy="1760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&gt;&gt;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 +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</m:oMath>
                  </a14:m>
                  <a:endParaRPr lang="en-US" b="1" dirty="0"/>
                </a:p>
                <a:p>
                  <a:r>
                    <a:rPr lang="en-US" b="1" dirty="0" smtClean="0"/>
                    <a:t>&gt;&gt;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 − 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</m:oMath>
                  </a14:m>
                  <a:endParaRPr lang="en-US" b="1" dirty="0" smtClean="0"/>
                </a:p>
                <a:p>
                  <a:r>
                    <a:rPr lang="en-US" b="1" dirty="0" smtClean="0"/>
                    <a:t>&gt;&gt;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</m:oMath>
                  </a14:m>
                  <a:endParaRPr lang="en-US" b="1" dirty="0" smtClean="0"/>
                </a:p>
                <a:p>
                  <a:r>
                    <a:rPr lang="en-US" b="1" dirty="0" smtClean="0"/>
                    <a:t>&gt;&gt;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</m:oMath>
                  </a14:m>
                  <a:endParaRPr lang="en-US" b="1" dirty="0" smtClean="0"/>
                </a:p>
                <a:p>
                  <a:r>
                    <a:rPr lang="en-US" b="1" dirty="0" smtClean="0"/>
                    <a:t>&gt;&gt;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\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  <m:r>
                        <a:rPr lang="en-US" b="1" i="1" dirty="0" smtClean="0">
                          <a:latin typeface="Cambria Math"/>
                        </a:rPr>
                        <m:t> = 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  <m:r>
                        <a:rPr lang="en-US" b="1" i="1" dirty="0" smtClean="0"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</m:oMath>
                  </a14:m>
                  <a:endParaRPr lang="en-US" b="1" dirty="0" smtClean="0"/>
                </a:p>
                <a:p>
                  <a:r>
                    <a:rPr lang="en-US" b="1" dirty="0" smtClean="0"/>
                    <a:t>&gt;&gt;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^</m:t>
                      </m:r>
                      <m:r>
                        <a:rPr lang="en-US" b="1" i="1" dirty="0" smtClean="0">
                          <a:latin typeface="Cambria Math"/>
                        </a:rPr>
                        <m:t>𝟑</m:t>
                      </m:r>
                    </m:oMath>
                  </a14:m>
                  <a:r>
                    <a:rPr lang="en-US" b="1" dirty="0" smtClean="0"/>
                    <a:t> (means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𝟏𝟐𝟓</m:t>
                      </m:r>
                    </m:oMath>
                  </a14:m>
                  <a:r>
                    <a:rPr lang="en-US" b="1" dirty="0" smtClean="0"/>
                    <a:t>)</a:t>
                  </a: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5631" y="1190201"/>
                  <a:ext cx="2717347" cy="176054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018" t="-1736" r="-3139" b="-48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1042745" y="3975318"/>
            <a:ext cx="7191086" cy="1815882"/>
            <a:chOff x="317935" y="3347265"/>
            <a:chExt cx="7191086" cy="1815882"/>
          </a:xfrm>
        </p:grpSpPr>
        <p:sp>
          <p:nvSpPr>
            <p:cNvPr id="86" name="TextBox 85"/>
            <p:cNvSpPr txBox="1"/>
            <p:nvPr/>
          </p:nvSpPr>
          <p:spPr>
            <a:xfrm>
              <a:off x="317935" y="3347265"/>
              <a:ext cx="1745565" cy="338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Precedence Order</a:t>
              </a:r>
              <a:endParaRPr lang="en-US" sz="1600" b="1" dirty="0">
                <a:latin typeface="Monospac821 BT" pitchFamily="49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187392" y="3347265"/>
              <a:ext cx="5321629" cy="338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Operators</a:t>
              </a:r>
              <a:endParaRPr lang="en-US" sz="1600" b="1" dirty="0">
                <a:latin typeface="Monospac821 BT" pitchFamily="49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89031" y="3685819"/>
              <a:ext cx="301686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</a:p>
            <a:p>
              <a:endParaRPr lang="en-US" dirty="0" smtClean="0"/>
            </a:p>
            <a:p>
              <a:r>
                <a:rPr lang="en-US" dirty="0" smtClean="0"/>
                <a:t>2</a:t>
              </a:r>
            </a:p>
            <a:p>
              <a:r>
                <a:rPr lang="en-US" dirty="0" smtClean="0"/>
                <a:t>3</a:t>
              </a:r>
            </a:p>
            <a:p>
              <a:r>
                <a:rPr lang="en-US" dirty="0"/>
                <a:t>4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87392" y="3685819"/>
              <a:ext cx="532162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Parentheses </a:t>
              </a:r>
              <a:r>
                <a:rPr lang="en-US" b="1" dirty="0"/>
                <a:t>( )</a:t>
              </a:r>
              <a:r>
                <a:rPr lang="en-US" dirty="0" smtClean="0"/>
                <a:t>. </a:t>
              </a:r>
              <a:r>
                <a:rPr lang="en-US" dirty="0"/>
                <a:t>For nested parentheses, the innermost</a:t>
              </a:r>
            </a:p>
            <a:p>
              <a:r>
                <a:rPr lang="en-US" dirty="0"/>
                <a:t>are executed first</a:t>
              </a:r>
              <a:r>
                <a:rPr lang="en-US" dirty="0" smtClean="0"/>
                <a:t>.</a:t>
              </a:r>
            </a:p>
            <a:p>
              <a:r>
                <a:rPr lang="en-US" dirty="0" smtClean="0"/>
                <a:t>Exponentiation, </a:t>
              </a:r>
              <a:r>
                <a:rPr lang="en-US" b="1" dirty="0" smtClean="0"/>
                <a:t>^</a:t>
              </a:r>
            </a:p>
            <a:p>
              <a:r>
                <a:rPr lang="en-US" dirty="0" smtClean="0"/>
                <a:t>Multiplication, </a:t>
              </a:r>
              <a:r>
                <a:rPr lang="en-US" b="1" dirty="0" smtClean="0"/>
                <a:t>*</a:t>
              </a:r>
              <a:r>
                <a:rPr lang="en-US" dirty="0" smtClean="0"/>
                <a:t>; Division, </a:t>
              </a:r>
              <a:r>
                <a:rPr lang="en-US" b="1" dirty="0" smtClean="0"/>
                <a:t>/</a:t>
              </a:r>
              <a:r>
                <a:rPr lang="en-US" dirty="0" smtClean="0"/>
                <a:t>,</a:t>
              </a:r>
              <a:r>
                <a:rPr lang="en-US" b="1" dirty="0" smtClean="0"/>
                <a:t>\</a:t>
              </a:r>
            </a:p>
            <a:p>
              <a:r>
                <a:rPr lang="en-US" dirty="0" smtClean="0"/>
                <a:t>Addition, </a:t>
              </a:r>
              <a:r>
                <a:rPr lang="en-US" b="1" dirty="0" smtClean="0"/>
                <a:t>+</a:t>
              </a:r>
              <a:r>
                <a:rPr lang="en-US" dirty="0" smtClean="0"/>
                <a:t>;</a:t>
              </a:r>
              <a:r>
                <a:rPr lang="en-US" b="1" dirty="0" smtClean="0"/>
                <a:t> </a:t>
              </a:r>
              <a:r>
                <a:rPr lang="en-US" dirty="0" smtClean="0"/>
                <a:t>Subtraction, </a:t>
              </a:r>
              <a:r>
                <a:rPr lang="en-US" b="1" dirty="0" smtClean="0"/>
                <a:t> 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430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Generating Vectors from functions</a:t>
            </a:r>
            <a:endParaRPr lang="en-GB" alt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5029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/>
              <a:t>zeros</a:t>
            </a:r>
            <a:r>
              <a:rPr lang="en-US" sz="2000" dirty="0" smtClean="0"/>
              <a:t>(M,N)	</a:t>
            </a:r>
            <a:r>
              <a:rPr lang="en-US" sz="2000" dirty="0" err="1" smtClean="0"/>
              <a:t>MxN</a:t>
            </a:r>
            <a:r>
              <a:rPr lang="en-US" sz="2000" dirty="0" smtClean="0"/>
              <a:t> matrix of </a:t>
            </a:r>
            <a:r>
              <a:rPr lang="en-US" sz="2000" dirty="0" err="1" smtClean="0"/>
              <a:t>zeros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&gt;&gt; </a:t>
            </a:r>
            <a:r>
              <a:rPr lang="en-US" sz="2000" dirty="0" err="1" smtClean="0"/>
              <a:t>zeros</a:t>
            </a:r>
            <a:r>
              <a:rPr lang="en-US" sz="2000" dirty="0" smtClean="0"/>
              <a:t>(5,1);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ones(M,N)	</a:t>
            </a:r>
            <a:r>
              <a:rPr lang="en-US" sz="2000" dirty="0" err="1" smtClean="0"/>
              <a:t>MxN</a:t>
            </a:r>
            <a:r>
              <a:rPr lang="en-US" sz="2000" dirty="0" smtClean="0"/>
              <a:t> matrix of ones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rand(M,N)	</a:t>
            </a:r>
            <a:r>
              <a:rPr lang="en-US" sz="2000" dirty="0" err="1" smtClean="0"/>
              <a:t>MxN</a:t>
            </a:r>
            <a:r>
              <a:rPr lang="en-US" sz="2000" dirty="0" smtClean="0"/>
              <a:t> matrix of uniformly 			distributed random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                      numbers on (0,1)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A=rand(5); B=rand(1,5); C=rand(5,1)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/>
              <a:t>a</a:t>
            </a:r>
            <a:r>
              <a:rPr lang="en-GB" sz="2000" dirty="0" smtClean="0"/>
              <a:t>=</a:t>
            </a:r>
            <a:r>
              <a:rPr lang="en-GB" sz="2000" dirty="0" err="1" smtClean="0"/>
              <a:t>randn</a:t>
            </a:r>
            <a:r>
              <a:rPr lang="en-GB" sz="2000" dirty="0" smtClean="0"/>
              <a:t>(5</a:t>
            </a:r>
            <a:r>
              <a:rPr lang="en-GB" sz="2000" dirty="0"/>
              <a:t>); b</a:t>
            </a:r>
            <a:r>
              <a:rPr lang="en-GB" sz="2000" dirty="0" smtClean="0"/>
              <a:t>=</a:t>
            </a:r>
            <a:r>
              <a:rPr lang="en-GB" sz="2000" dirty="0" err="1" smtClean="0"/>
              <a:t>randn</a:t>
            </a:r>
            <a:r>
              <a:rPr lang="en-GB" sz="2000" dirty="0" smtClean="0"/>
              <a:t>(1,5</a:t>
            </a:r>
            <a:r>
              <a:rPr lang="en-GB" sz="2000" dirty="0"/>
              <a:t>); c</a:t>
            </a:r>
            <a:r>
              <a:rPr lang="en-GB" sz="2000" dirty="0" smtClean="0"/>
              <a:t>=</a:t>
            </a:r>
            <a:r>
              <a:rPr lang="en-GB" sz="2000" dirty="0" err="1" smtClean="0"/>
              <a:t>randn</a:t>
            </a:r>
            <a:r>
              <a:rPr lang="en-GB" sz="2000" dirty="0" smtClean="0"/>
              <a:t>(5,1</a:t>
            </a:r>
            <a:r>
              <a:rPr lang="en-GB" sz="2000" dirty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000" dirty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295400"/>
            <a:ext cx="38862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x = zeros(1,</a:t>
            </a:r>
            <a:r>
              <a:rPr lang="en-US" altLang="en-US" sz="2200" smtClean="0">
                <a:latin typeface="Courier New" pitchFamily="49" charset="0"/>
              </a:rPr>
              <a:t>5</a:t>
            </a:r>
            <a:r>
              <a:rPr lang="en-GB" altLang="en-US" sz="2200" smtClean="0">
                <a:latin typeface="Courier New" pitchFamily="49" charset="0"/>
              </a:rPr>
              <a:t>)</a:t>
            </a:r>
            <a:endParaRPr lang="en-US" altLang="en-US" sz="22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x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>
                <a:latin typeface="Courier New" pitchFamily="49" charset="0"/>
              </a:rPr>
              <a:t>	</a:t>
            </a:r>
            <a:r>
              <a:rPr lang="en-GB" altLang="en-US" sz="2200" smtClean="0">
                <a:latin typeface="Courier New" pitchFamily="49" charset="0"/>
              </a:rPr>
              <a:t>0 0 0 0 0</a:t>
            </a:r>
            <a:endParaRPr lang="en-US" altLang="en-US" sz="22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2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x = </a:t>
            </a:r>
            <a:r>
              <a:rPr lang="en-US" altLang="en-US" sz="2200" smtClean="0">
                <a:latin typeface="Courier New" pitchFamily="49" charset="0"/>
              </a:rPr>
              <a:t>ones</a:t>
            </a:r>
            <a:r>
              <a:rPr lang="en-GB" altLang="en-US" sz="2200" smtClean="0">
                <a:latin typeface="Courier New" pitchFamily="49" charset="0"/>
              </a:rPr>
              <a:t>(1,</a:t>
            </a:r>
            <a:r>
              <a:rPr lang="en-US" altLang="en-US" sz="2200" smtClean="0">
                <a:latin typeface="Courier New" pitchFamily="49" charset="0"/>
              </a:rPr>
              <a:t>3</a:t>
            </a:r>
            <a:r>
              <a:rPr lang="en-GB" altLang="en-US" sz="2200" smtClean="0">
                <a:latin typeface="Courier New" pitchFamily="49" charset="0"/>
              </a:rPr>
              <a:t>)</a:t>
            </a:r>
            <a:endParaRPr lang="en-US" altLang="en-US" sz="22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x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>
                <a:latin typeface="Courier New" pitchFamily="49" charset="0"/>
              </a:rPr>
              <a:t>	1</a:t>
            </a:r>
            <a:r>
              <a:rPr lang="en-GB" altLang="en-US" sz="2200" smtClean="0">
                <a:latin typeface="Courier New" pitchFamily="49" charset="0"/>
              </a:rPr>
              <a:t>     </a:t>
            </a:r>
            <a:r>
              <a:rPr lang="en-US" altLang="en-US" sz="2200" smtClean="0">
                <a:latin typeface="Courier New" pitchFamily="49" charset="0"/>
              </a:rPr>
              <a:t>1</a:t>
            </a:r>
            <a:r>
              <a:rPr lang="en-GB" altLang="en-US" sz="2200" smtClean="0">
                <a:latin typeface="Courier New" pitchFamily="49" charset="0"/>
              </a:rPr>
              <a:t>     </a:t>
            </a:r>
            <a:r>
              <a:rPr lang="en-US" altLang="en-US" sz="2200" smtClean="0">
                <a:latin typeface="Courier New" pitchFamily="49" charset="0"/>
              </a:rPr>
              <a:t>1</a:t>
            </a:r>
            <a:endParaRPr lang="en-GB" altLang="en-US" sz="22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2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x = rand(1,3)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x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200" smtClean="0">
                <a:latin typeface="Courier New" pitchFamily="49" charset="0"/>
              </a:rPr>
              <a:t> 0.9501 </a:t>
            </a:r>
            <a:r>
              <a:rPr lang="en-US" altLang="en-US" sz="2200" smtClean="0">
                <a:latin typeface="Courier New" pitchFamily="49" charset="0"/>
              </a:rPr>
              <a:t> </a:t>
            </a:r>
            <a:r>
              <a:rPr lang="en-GB" altLang="en-US" sz="2200" smtClean="0">
                <a:latin typeface="Courier New" pitchFamily="49" charset="0"/>
              </a:rPr>
              <a:t>0.2311 0.6068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04800" y="4191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6172200" y="914400"/>
            <a:ext cx="2514600" cy="2286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mtClean="0"/>
              <a:t>Matrix Operators</a:t>
            </a:r>
          </a:p>
        </p:txBody>
      </p:sp>
      <p:pic>
        <p:nvPicPr>
          <p:cNvPr id="23556" name="Picture 14" descr="figure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8600" y="1212850"/>
            <a:ext cx="1828800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pic>
        <p:nvPicPr>
          <p:cNvPr id="23557" name="Picture 16" descr="figure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625" y="1841500"/>
            <a:ext cx="923925" cy="1130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23558" name="Rectangle 17"/>
          <p:cNvSpPr>
            <a:spLocks noChangeArrowheads="1"/>
          </p:cNvSpPr>
          <p:nvPr/>
        </p:nvSpPr>
        <p:spPr bwMode="auto">
          <a:xfrm>
            <a:off x="6172200" y="3581400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pic>
        <p:nvPicPr>
          <p:cNvPr id="23559" name="Picture 18" descr="txp_fig.b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6850" y="3975100"/>
            <a:ext cx="16827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23560" name="Rectangle 3"/>
          <p:cNvSpPr txBox="1">
            <a:spLocks noChangeArrowheads="1"/>
          </p:cNvSpPr>
          <p:nvPr/>
        </p:nvSpPr>
        <p:spPr bwMode="auto">
          <a:xfrm>
            <a:off x="228600" y="1925638"/>
            <a:ext cx="76644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/>
              <a:t>All common operators are overloaded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>
                <a:solidFill>
                  <a:srgbClr val="3333CC"/>
                </a:solidFill>
                <a:latin typeface="Lucida Console" pitchFamily="49" charset="0"/>
              </a:rPr>
              <a:t>&gt;&gt; v + 2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sv-SE" altLang="en-US" sz="2000"/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/>
              <a:t>Common operators are available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>
                <a:solidFill>
                  <a:srgbClr val="3333CC"/>
                </a:solidFill>
                <a:latin typeface="Lucida Console" pitchFamily="49" charset="0"/>
              </a:rPr>
              <a:t>&gt;&gt; B = A’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>
                <a:solidFill>
                  <a:srgbClr val="3333CC"/>
                </a:solidFill>
                <a:latin typeface="Lucida Console" pitchFamily="49" charset="0"/>
              </a:rPr>
              <a:t>&gt;&gt; A*B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>
                <a:solidFill>
                  <a:srgbClr val="3333CC"/>
                </a:solidFill>
                <a:latin typeface="Lucida Console" pitchFamily="49" charset="0"/>
              </a:rPr>
              <a:t>&gt;&gt; A+B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sv-SE" altLang="en-US" sz="2000"/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sv-SE" altLang="en-US" sz="2000"/>
              <a:t>Note: 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"/>
            </a:pPr>
            <a:r>
              <a:rPr lang="sv-SE" altLang="en-US" sz="2000"/>
              <a:t>Matlab is case-sensitive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sv-SE" altLang="en-US" sz="2600">
                <a:solidFill>
                  <a:srgbClr val="3333CC"/>
                </a:solidFill>
                <a:latin typeface="Lucida Console" pitchFamily="49" charset="0"/>
              </a:rPr>
              <a:t>A</a:t>
            </a:r>
            <a:r>
              <a:rPr lang="sv-SE" altLang="en-US" sz="2600"/>
              <a:t> and </a:t>
            </a:r>
            <a:r>
              <a:rPr lang="sv-SE" altLang="en-US" sz="2600">
                <a:solidFill>
                  <a:srgbClr val="3333CC"/>
                </a:solidFill>
                <a:latin typeface="Lucida Console" pitchFamily="49" charset="0"/>
              </a:rPr>
              <a:t>a</a:t>
            </a:r>
            <a:r>
              <a:rPr lang="sv-SE" altLang="en-US" sz="2600"/>
              <a:t> are two different variables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  <a:buFontTx/>
              <a:buChar char="•"/>
            </a:pPr>
            <a:r>
              <a:rPr lang="sv-SE" altLang="en-US" sz="2000"/>
              <a:t>Transponate conjugates complex entries; avoided by</a:t>
            </a:r>
          </a:p>
          <a:p>
            <a:pPr marL="342900" indent="-342900">
              <a:lnSpc>
                <a:spcPct val="77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sv-SE" altLang="en-US" sz="2000">
                <a:latin typeface="Lucida Console" pitchFamily="49" charset="0"/>
              </a:rPr>
              <a:t>	</a:t>
            </a:r>
            <a:r>
              <a:rPr lang="sv-SE" altLang="en-US" sz="2000">
                <a:solidFill>
                  <a:srgbClr val="3333CC"/>
                </a:solidFill>
                <a:latin typeface="Lucida Console" pitchFamily="49" charset="0"/>
              </a:rPr>
              <a:t>&gt;&gt; B=A’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72200" y="1143000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058025" y="1524000"/>
            <a:ext cx="1143000" cy="228600"/>
          </a:xfrm>
          <a:prstGeom prst="rect">
            <a:avLst/>
          </a:prstGeom>
          <a:solidFill>
            <a:srgbClr val="C2C7DA"/>
          </a:solidFill>
          <a:ln w="28575">
            <a:solidFill>
              <a:srgbClr val="C2C7D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pic>
        <p:nvPicPr>
          <p:cNvPr id="25604" name="Picture 4" descr="txp_fig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485900"/>
            <a:ext cx="1876425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172200" y="2971800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067550" y="3390900"/>
            <a:ext cx="1143000" cy="495300"/>
          </a:xfrm>
          <a:prstGeom prst="rect">
            <a:avLst/>
          </a:prstGeom>
          <a:solidFill>
            <a:srgbClr val="C2C7DA"/>
          </a:solidFill>
          <a:ln w="28575">
            <a:solidFill>
              <a:srgbClr val="C2C7D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pic>
        <p:nvPicPr>
          <p:cNvPr id="25607" name="Picture 7" descr="txp_fig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5088" y="3365500"/>
            <a:ext cx="1876425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 smtClean="0"/>
              <a:t>Indexing Matrices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93050" cy="4724400"/>
          </a:xfrm>
        </p:spPr>
        <p:txBody>
          <a:bodyPr/>
          <a:lstStyle/>
          <a:p>
            <a:pPr marL="0" indent="0"/>
            <a:r>
              <a:rPr lang="sv-SE" altLang="en-US" sz="2000" dirty="0" smtClean="0"/>
              <a:t>Index complete row or column using </a:t>
            </a:r>
            <a:br>
              <a:rPr lang="sv-SE" altLang="en-US" sz="2000" dirty="0" smtClean="0"/>
            </a:br>
            <a:r>
              <a:rPr lang="sv-SE" altLang="en-US" sz="2000" dirty="0" smtClean="0"/>
              <a:t>the </a:t>
            </a:r>
            <a:r>
              <a:rPr lang="sv-SE" altLang="en-US" sz="2400" b="1" dirty="0" smtClean="0"/>
              <a:t>colon</a:t>
            </a:r>
            <a:r>
              <a:rPr lang="sv-SE" altLang="en-US" sz="2000" dirty="0" smtClean="0"/>
              <a:t> operator </a:t>
            </a:r>
          </a:p>
          <a:p>
            <a:pPr marL="0" indent="0"/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A(1,:)</a:t>
            </a:r>
          </a:p>
          <a:p>
            <a:pPr marL="0" indent="0"/>
            <a:endParaRPr lang="sv-SE" altLang="en-US" sz="2000" dirty="0" smtClean="0">
              <a:solidFill>
                <a:srgbClr val="3333CC"/>
              </a:solidFill>
              <a:latin typeface="Lucida Console" pitchFamily="49" charset="0"/>
            </a:endParaRPr>
          </a:p>
          <a:p>
            <a:pPr marL="0" indent="0"/>
            <a:r>
              <a:rPr lang="sv-SE" altLang="en-US" sz="2000" dirty="0" smtClean="0"/>
              <a:t>Can also add limit index range</a:t>
            </a:r>
          </a:p>
          <a:p>
            <a:pPr marL="0" indent="0"/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A(1:2,:)</a:t>
            </a:r>
          </a:p>
          <a:p>
            <a:pPr marL="0" indent="0"/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A([1 2],:)</a:t>
            </a:r>
          </a:p>
          <a:p>
            <a:pPr marL="0" indent="0"/>
            <a:endParaRPr lang="sv-SE" altLang="en-US" sz="2000" dirty="0" smtClean="0">
              <a:solidFill>
                <a:srgbClr val="3333CC"/>
              </a:solidFill>
              <a:latin typeface="Lucida Console" pitchFamily="49" charset="0"/>
            </a:endParaRPr>
          </a:p>
          <a:p>
            <a:pPr marL="0" indent="0"/>
            <a:r>
              <a:rPr lang="sv-SE" altLang="en-US" sz="2000" dirty="0" smtClean="0"/>
              <a:t>General notation for colon operator</a:t>
            </a:r>
          </a:p>
          <a:p>
            <a:pPr marL="0" indent="0"/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v=1:5</a:t>
            </a:r>
          </a:p>
          <a:p>
            <a:pPr marL="0" indent="0"/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&gt;&gt; w=1:2:5</a:t>
            </a:r>
          </a:p>
          <a:p>
            <a:pPr marL="0" indent="0"/>
            <a:r>
              <a:rPr lang="sv-SE" altLang="en-US" sz="2000" dirty="0" smtClean="0">
                <a:solidFill>
                  <a:srgbClr val="3333CC"/>
                </a:solidFill>
                <a:latin typeface="Lucida Console" pitchFamily="49" charset="0"/>
              </a:rPr>
              <a:t>        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172200" y="4876800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 altLang="en-US"/>
          </a:p>
        </p:txBody>
      </p:sp>
      <p:pic>
        <p:nvPicPr>
          <p:cNvPr id="25611" name="Picture 11" descr="txp_fig.b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1438" y="5202238"/>
            <a:ext cx="2036762" cy="3603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pic>
        <p:nvPicPr>
          <p:cNvPr id="25612" name="Picture 12" descr="txp_fig.b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9688" y="5811838"/>
            <a:ext cx="1458912" cy="3603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1253" y="1078468"/>
            <a:ext cx="199083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Addressing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9590" y="1078468"/>
            <a:ext cx="661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vector</a:t>
            </a:r>
            <a:r>
              <a:rPr lang="en-US" b="1" dirty="0" smtClean="0">
                <a:solidFill>
                  <a:schemeClr val="bg2"/>
                </a:solidFill>
              </a:rPr>
              <a:t>	</a:t>
            </a:r>
            <a:r>
              <a:rPr lang="en-US" b="1" dirty="0" smtClean="0"/>
              <a:t> </a:t>
            </a:r>
            <a:r>
              <a:rPr lang="en-US" b="1" dirty="0"/>
              <a:t>: (colon operator)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1253" y="1949376"/>
            <a:ext cx="199083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Addressing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9590" y="1949376"/>
            <a:ext cx="661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matrix</a:t>
            </a:r>
            <a:r>
              <a:rPr lang="en-US" b="1" dirty="0" smtClean="0">
                <a:solidFill>
                  <a:schemeClr val="bg2"/>
                </a:solidFill>
              </a:rPr>
              <a:t>	</a:t>
            </a:r>
            <a:r>
              <a:rPr lang="en-US" b="1" dirty="0" smtClean="0"/>
              <a:t> </a:t>
            </a:r>
            <a:r>
              <a:rPr lang="en-US" b="1" dirty="0"/>
              <a:t>: (colon operator) 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358149" y="2817271"/>
            <a:ext cx="8199659" cy="405776"/>
            <a:chOff x="358150" y="1809233"/>
            <a:chExt cx="8199659" cy="405776"/>
          </a:xfrm>
        </p:grpSpPr>
        <p:sp>
          <p:nvSpPr>
            <p:cNvPr id="46" name="TextBox 45"/>
            <p:cNvSpPr txBox="1"/>
            <p:nvPr/>
          </p:nvSpPr>
          <p:spPr>
            <a:xfrm>
              <a:off x="358150" y="1814899"/>
              <a:ext cx="110799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A(:,n)</a:t>
              </a:r>
              <a:endParaRPr lang="en-US" sz="2000" b="1" dirty="0">
                <a:latin typeface="Miriam Fixed" pitchFamily="49" charset="-79"/>
                <a:cs typeface="Miriam Fixed" pitchFamily="49" charset="-79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176687" y="1809233"/>
              <a:ext cx="638112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Refers to the elements in all the rows of column </a:t>
              </a:r>
              <a:r>
                <a:rPr lang="en-US" i="1" dirty="0"/>
                <a:t>n </a:t>
              </a:r>
              <a:r>
                <a:rPr lang="en-US" dirty="0"/>
                <a:t>of the matrix </a:t>
              </a:r>
              <a:r>
                <a:rPr lang="en-US" i="1" dirty="0"/>
                <a:t>A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8149" y="3371607"/>
            <a:ext cx="8199660" cy="400110"/>
            <a:chOff x="358149" y="2184231"/>
            <a:chExt cx="8199660" cy="400110"/>
          </a:xfrm>
        </p:grpSpPr>
        <p:sp>
          <p:nvSpPr>
            <p:cNvPr id="49" name="TextBox 48"/>
            <p:cNvSpPr txBox="1"/>
            <p:nvPr/>
          </p:nvSpPr>
          <p:spPr>
            <a:xfrm>
              <a:off x="358149" y="2184231"/>
              <a:ext cx="110799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A(n,:)</a:t>
              </a:r>
              <a:endParaRPr lang="en-US" sz="2000" b="1" dirty="0">
                <a:latin typeface="Miriam Fixed" pitchFamily="49" charset="-79"/>
                <a:cs typeface="Miriam Fixed" pitchFamily="49" charset="-79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176687" y="2184231"/>
              <a:ext cx="638112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Refers to the elements in all the columns of row </a:t>
              </a:r>
              <a:r>
                <a:rPr lang="en-US" i="1" dirty="0"/>
                <a:t>n </a:t>
              </a:r>
              <a:r>
                <a:rPr lang="en-US" dirty="0"/>
                <a:t>of the matrix </a:t>
              </a:r>
              <a:r>
                <a:rPr lang="en-US" i="1" dirty="0"/>
                <a:t>A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8149" y="3904009"/>
            <a:ext cx="8199659" cy="646331"/>
            <a:chOff x="358150" y="2550825"/>
            <a:chExt cx="8199659" cy="646331"/>
          </a:xfrm>
        </p:grpSpPr>
        <p:sp>
          <p:nvSpPr>
            <p:cNvPr id="52" name="TextBox 51"/>
            <p:cNvSpPr txBox="1"/>
            <p:nvPr/>
          </p:nvSpPr>
          <p:spPr>
            <a:xfrm>
              <a:off x="358150" y="2553563"/>
              <a:ext cx="14157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A(:,</a:t>
              </a:r>
              <a:r>
                <a:rPr lang="en-US" sz="2000" b="1" dirty="0" err="1" smtClean="0">
                  <a:latin typeface="Miriam Fixed" pitchFamily="49" charset="-79"/>
                  <a:cs typeface="Miriam Fixed" pitchFamily="49" charset="-79"/>
                </a:rPr>
                <a:t>m:n</a:t>
              </a:r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)</a:t>
              </a:r>
              <a:endParaRPr lang="en-US" sz="2000" b="1" dirty="0">
                <a:latin typeface="Miriam Fixed" pitchFamily="49" charset="-79"/>
                <a:cs typeface="Miriam Fixed" pitchFamily="49" charset="-79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14787" y="2550825"/>
              <a:ext cx="63430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Refers to the elements in all the rows between columns </a:t>
              </a:r>
              <a:r>
                <a:rPr lang="en-US" i="1" dirty="0"/>
                <a:t>m </a:t>
              </a:r>
              <a:r>
                <a:rPr lang="en-US" dirty="0"/>
                <a:t>and </a:t>
              </a:r>
              <a:r>
                <a:rPr lang="en-US" i="1" dirty="0"/>
                <a:t>n </a:t>
              </a:r>
              <a:r>
                <a:rPr lang="en-US" dirty="0"/>
                <a:t>of </a:t>
              </a:r>
              <a:r>
                <a:rPr lang="en-US" dirty="0" smtClean="0"/>
                <a:t>the matrix </a:t>
              </a:r>
              <a:r>
                <a:rPr lang="en-US" i="1" dirty="0"/>
                <a:t>A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8149" y="4578631"/>
            <a:ext cx="8199659" cy="646331"/>
            <a:chOff x="358150" y="3290500"/>
            <a:chExt cx="8199659" cy="646331"/>
          </a:xfrm>
        </p:grpSpPr>
        <p:sp>
          <p:nvSpPr>
            <p:cNvPr id="55" name="TextBox 54"/>
            <p:cNvSpPr txBox="1"/>
            <p:nvPr/>
          </p:nvSpPr>
          <p:spPr>
            <a:xfrm>
              <a:off x="358150" y="3394501"/>
              <a:ext cx="14157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A(</a:t>
              </a:r>
              <a:r>
                <a:rPr lang="en-US" sz="2000" b="1" dirty="0" err="1" smtClean="0">
                  <a:latin typeface="Miriam Fixed" pitchFamily="49" charset="-79"/>
                  <a:cs typeface="Miriam Fixed" pitchFamily="49" charset="-79"/>
                </a:rPr>
                <a:t>m:n</a:t>
              </a:r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,:)</a:t>
              </a:r>
              <a:endParaRPr lang="en-US" sz="2000" b="1" dirty="0">
                <a:latin typeface="Miriam Fixed" pitchFamily="49" charset="-79"/>
                <a:cs typeface="Miriam Fixed" pitchFamily="49" charset="-79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14787" y="3290500"/>
              <a:ext cx="63430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Refers to the elements in all the columns between rows </a:t>
              </a:r>
              <a:r>
                <a:rPr lang="en-US" i="1" dirty="0"/>
                <a:t>m </a:t>
              </a:r>
              <a:r>
                <a:rPr lang="en-US" dirty="0"/>
                <a:t>and </a:t>
              </a:r>
              <a:r>
                <a:rPr lang="en-US" i="1" dirty="0"/>
                <a:t>n </a:t>
              </a:r>
              <a:r>
                <a:rPr lang="en-US" dirty="0"/>
                <a:t>of </a:t>
              </a:r>
              <a:r>
                <a:rPr lang="en-US" dirty="0" smtClean="0"/>
                <a:t>the matrix </a:t>
              </a:r>
              <a:r>
                <a:rPr lang="en-US" i="1" dirty="0"/>
                <a:t>A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8149" y="5302804"/>
            <a:ext cx="8199659" cy="646331"/>
            <a:chOff x="358150" y="3936831"/>
            <a:chExt cx="8199659" cy="646331"/>
          </a:xfrm>
        </p:grpSpPr>
        <p:sp>
          <p:nvSpPr>
            <p:cNvPr id="58" name="TextBox 57"/>
            <p:cNvSpPr txBox="1"/>
            <p:nvPr/>
          </p:nvSpPr>
          <p:spPr>
            <a:xfrm>
              <a:off x="358150" y="4068633"/>
              <a:ext cx="17235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A(</a:t>
              </a:r>
              <a:r>
                <a:rPr lang="en-US" sz="2000" b="1" dirty="0" err="1" smtClean="0">
                  <a:latin typeface="Miriam Fixed" pitchFamily="49" charset="-79"/>
                  <a:cs typeface="Miriam Fixed" pitchFamily="49" charset="-79"/>
                </a:rPr>
                <a:t>m:n,p:q</a:t>
              </a:r>
              <a:r>
                <a:rPr lang="en-US" sz="2000" b="1" dirty="0" smtClean="0">
                  <a:latin typeface="Miriam Fixed" pitchFamily="49" charset="-79"/>
                  <a:cs typeface="Miriam Fixed" pitchFamily="49" charset="-79"/>
                </a:rPr>
                <a:t>)</a:t>
              </a:r>
              <a:endParaRPr lang="en-US" sz="2000" b="1" dirty="0">
                <a:latin typeface="Miriam Fixed" pitchFamily="49" charset="-79"/>
                <a:cs typeface="Miriam Fixed" pitchFamily="49" charset="-79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02087" y="3936831"/>
              <a:ext cx="63557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Refers to the elements in rows </a:t>
              </a:r>
              <a:r>
                <a:rPr lang="en-US" i="1" dirty="0"/>
                <a:t>m </a:t>
              </a:r>
              <a:r>
                <a:rPr lang="en-US" dirty="0"/>
                <a:t>through </a:t>
              </a:r>
              <a:r>
                <a:rPr lang="en-US" i="1" dirty="0"/>
                <a:t>n </a:t>
              </a:r>
              <a:r>
                <a:rPr lang="en-US" dirty="0"/>
                <a:t>and columns </a:t>
              </a:r>
              <a:r>
                <a:rPr lang="en-US" i="1" dirty="0" smtClean="0"/>
                <a:t>p </a:t>
              </a:r>
              <a:r>
                <a:rPr lang="en-US" dirty="0" smtClean="0"/>
                <a:t>through </a:t>
              </a:r>
              <a:r>
                <a:rPr lang="en-US" i="1" dirty="0" smtClean="0"/>
                <a:t>q </a:t>
              </a:r>
              <a:r>
                <a:rPr lang="en-US" dirty="0"/>
                <a:t>of the matrix </a:t>
              </a:r>
              <a:r>
                <a:rPr lang="en-US" i="1" dirty="0"/>
                <a:t>A</a:t>
              </a:r>
              <a:r>
                <a:rPr lang="en-US" dirty="0"/>
                <a:t>.</a:t>
              </a:r>
            </a:p>
          </p:txBody>
        </p:sp>
      </p:grpSp>
      <p:sp>
        <p:nvSpPr>
          <p:cNvPr id="3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3519"/>
          </a:xfrm>
        </p:spPr>
        <p:txBody>
          <a:bodyPr/>
          <a:lstStyle/>
          <a:p>
            <a:r>
              <a:rPr lang="sv-SE" altLang="en-US" dirty="0" smtClean="0"/>
              <a:t>Indexing Matrices</a:t>
            </a:r>
          </a:p>
        </p:txBody>
      </p:sp>
    </p:spTree>
    <p:extLst>
      <p:ext uri="{BB962C8B-B14F-4D97-AF65-F5344CB8AC3E}">
        <p14:creationId xmlns:p14="http://schemas.microsoft.com/office/powerpoint/2010/main" val="2635344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v=\begin{bmatrix}1&amp;2&amp;4&amp;5 \end{bmatrix}&#10;\end{align*}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15"/>
  <p:tag name="BITMAPFORMAT" val="bmp256"/>
  <p:tag name="DEBUGINTERACTIVE" val="False"/>
  <p:tag name="ORIGWIDTH" val="151,875"/>
  <p:tag name="PICTUREFILESIZE" val="8566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w=\begin{bmatrix} 1  &amp; 3  &amp; 5 \end{bmatrix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28,875"/>
  <p:tag name="PICTUREFILESIZE" val="728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w=\begin{bmatrix}1\\2\\4\\5 \end{bmatrix}&#10;\end{align*}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15"/>
  <p:tag name="BITMAPFORMAT" val="bmp256"/>
  <p:tag name="DEBUGINTERACTIVE" val="False"/>
  <p:tag name="ORIGWIDTH" val="76,75"/>
  <p:tag name="PICTUREFILESIZE" val="12619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A=\begin{bmatrix}1&amp;2&amp;3\\4&amp;-5&amp;6\\5&amp;-6&amp;7\end{bmatrix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48,75"/>
  <p:tag name="PICTUREFILESIZE" val="1895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v=\begin{bmatrix}1&amp;2&amp;4&amp;5 \end{bmatrix}&#10;\end{align*}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15"/>
  <p:tag name="BITMAPFORMAT" val="bmp256"/>
  <p:tag name="DEBUGINTERACTIVE" val="False"/>
  <p:tag name="ORIGWIDTH" val="151,875"/>
  <p:tag name="PICTUREFILESIZE" val="856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w=\begin{bmatrix}1\\2\\4\\5 \end{bmatrix}&#10;\end{align*}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15"/>
  <p:tag name="BITMAPFORMAT" val="bmp256"/>
  <p:tag name="DEBUGINTERACTIVE" val="False"/>
  <p:tag name="ORIGWIDTH" val="76,75"/>
  <p:tag name="PICTUREFILESIZE" val="12619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A=\begin{bmatrix}1&amp;2&amp;3\\4&amp;-5&amp;6\\5&amp;-6&amp;7\end{bmatrix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48,75"/>
  <p:tag name="PICTUREFILESIZE" val="18955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A=&#10;\left[ &#10;\begin{array}[c]{ccc}&#10;\color{blue} \mathbf{1} &amp; \color{blue} \mathbf{2} &amp;  \color{blue} \mathbf{3}\\&#10;4 &amp; -5 &amp; 6\\&#10;5 &amp; 6 &amp; 7&#10;\end{array}&#10;\right]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65,875"/>
  <p:tag name="PICTUREFILESIZE" val="21144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A=&#10;\left[ &#10;\begin{array}[c]{ccc}&#10;\color{blue}1 &amp; \color{blue}2 &amp; \color{blue} 3\\&#10;\color{blue}4 &amp;\color{blue} -5 &amp; \color{blue}6\\&#10;5 &amp; 6 &amp; 7&#10;\end{array}&#10;\right]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65,875"/>
  <p:tag name="PICTUREFILESIZE" val="21144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v=\begin{bmatrix} 1 &amp; 2 &amp; 3 &amp; 4 &amp; 5 \end{bmatrix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80"/>
  <p:tag name="PICTUREFILESIZE" val="10109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dge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190CD826EC2D4F9947963F3937FA9A" ma:contentTypeVersion="0" ma:contentTypeDescription="Create a new document." ma:contentTypeScope="" ma:versionID="6b94fb75f1ea0f10c51dffed6824e47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51CC25-EB6E-4721-A513-80462A5AC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56B13DD-5A3F-4106-AEEF-D229D9D8B3B0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D95E7AF-63A3-4772-8BDE-8439EE848A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749</Words>
  <Application>Microsoft Office PowerPoint</Application>
  <PresentationFormat>On-screen Show (4:3)</PresentationFormat>
  <Paragraphs>284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Book Antiqua</vt:lpstr>
      <vt:lpstr>Cambria Math</vt:lpstr>
      <vt:lpstr>Courier New</vt:lpstr>
      <vt:lpstr>Garamond</vt:lpstr>
      <vt:lpstr>Lucida Console</vt:lpstr>
      <vt:lpstr>Miriam Fixed</vt:lpstr>
      <vt:lpstr>Monospac821 BT</vt:lpstr>
      <vt:lpstr>新細明體</vt:lpstr>
      <vt:lpstr>Times New Roman</vt:lpstr>
      <vt:lpstr>Wingdings</vt:lpstr>
      <vt:lpstr>Edge</vt:lpstr>
      <vt:lpstr>Bitmap Image</vt:lpstr>
      <vt:lpstr>Introduction to MATLAB  [Vectors and Matrices]       Lab 2</vt:lpstr>
      <vt:lpstr>Vectors and Matrices</vt:lpstr>
      <vt:lpstr>Vectors and Matrices</vt:lpstr>
      <vt:lpstr>Vectors and Matrices</vt:lpstr>
      <vt:lpstr>PowerPoint Presentation</vt:lpstr>
      <vt:lpstr>Generating Vectors from functions</vt:lpstr>
      <vt:lpstr>Matrix Operators</vt:lpstr>
      <vt:lpstr>Indexing Matrices</vt:lpstr>
      <vt:lpstr>Indexing Matrices</vt:lpstr>
      <vt:lpstr>Matrix information commands</vt:lpstr>
      <vt:lpstr>Matrix Index</vt:lpstr>
      <vt:lpstr>Matrix Index</vt:lpstr>
      <vt:lpstr>Commands for building arrays and Matrices</vt:lpstr>
      <vt:lpstr>Concatenation of Matrices</vt:lpstr>
      <vt:lpstr>Matrices Operations</vt:lpstr>
      <vt:lpstr>Operation on Matrices</vt:lpstr>
      <vt:lpstr>Operators (Element by Element)</vt:lpstr>
      <vt:lpstr>The use of “.” – “Element” Operation</vt:lpstr>
      <vt:lpstr>Example of element wise operation</vt:lpstr>
      <vt:lpstr>Reducing functions….try them</vt:lpstr>
      <vt:lpstr>Multi-dimensional matrices</vt:lpstr>
    </vt:vector>
  </TitlesOfParts>
  <Company>METU EEED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Umut Orguner</dc:creator>
  <cp:lastModifiedBy>Mohammed Salman Baig</cp:lastModifiedBy>
  <cp:revision>207</cp:revision>
  <dcterms:created xsi:type="dcterms:W3CDTF">2005-09-21T15:00:10Z</dcterms:created>
  <dcterms:modified xsi:type="dcterms:W3CDTF">2018-01-30T09:40:53Z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0x010100FF190CD826EC2D4F9947963F3937FA9A</vt:lpwstr>
  </property>
</Properties>
</file>