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0" r:id="rId9"/>
    <p:sldId id="265" r:id="rId10"/>
    <p:sldId id="266" r:id="rId11"/>
    <p:sldId id="261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1288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377A691-52B0-4EE6-840F-57D42C03F2BF}" type="datetimeFigureOut">
              <a:rPr lang="ar-SA" smtClean="0"/>
              <a:t>20/12/1436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D04BF9E-76CF-419D-BC59-A485E80F6DA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9267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C29D5-4569-45FB-B862-E39D3B01FD6F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C72C4-C38E-4D71-87CE-484CBDBBF3B6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BD8AA-D80B-4B9D-AC84-E71BEAC440AE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4B6A-57A2-4979-A8E9-C5C07AAAC54A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9D69A-B81A-471E-9A26-21A70BB3599A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451D9-B536-4710-86E4-2DC99CCE27C9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33F5-CC4A-4DCF-80B7-4B1E3836E3B4}" type="datetime1">
              <a:rPr lang="ar-SA" smtClean="0"/>
              <a:t>20/12/1436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AD87-7983-4E33-B478-E34363089698}" type="datetime1">
              <a:rPr lang="ar-SA" smtClean="0"/>
              <a:t>20/12/1436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81D5-102C-4FC4-8544-89DC7E3C2444}" type="datetime1">
              <a:rPr lang="ar-SA" smtClean="0"/>
              <a:t>20/12/1436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0F17-E1C7-4A96-A19D-9A57012DB752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CA6D-4D32-4CC1-808E-636112DC7BF3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AA15D-1974-482C-ACE7-FCBAD6C04DD4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A3C43-5E1F-4C53-922F-720161C8C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27203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Bauhaus 93" pitchFamily="82" charset="0"/>
              </a:rPr>
              <a:t>Lab 2</a:t>
            </a:r>
            <a:b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Bauhaus 93" pitchFamily="82" charset="0"/>
              </a:rPr>
            </a:br>
            <a:r>
              <a:rPr lang="en-US" sz="4000" b="1" dirty="0">
                <a:solidFill>
                  <a:srgbClr val="8064A2">
                    <a:lumMod val="75000"/>
                  </a:srgbClr>
                </a:solidFill>
                <a:latin typeface="Andalus" pitchFamily="2" charset="-78"/>
                <a:cs typeface="Andalus" pitchFamily="2" charset="-78"/>
              </a:rPr>
              <a:t>Color Tests for Proteins and Amino Acids</a:t>
            </a:r>
            <a: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Bauhaus 93" pitchFamily="82" charset="0"/>
              </a:rPr>
              <a:t/>
            </a:r>
            <a:br>
              <a:rPr lang="en-US" sz="7200" dirty="0" smtClean="0">
                <a:solidFill>
                  <a:schemeClr val="accent4">
                    <a:lumMod val="75000"/>
                  </a:schemeClr>
                </a:solidFill>
                <a:latin typeface="Bauhaus 93" pitchFamily="82" charset="0"/>
              </a:rPr>
            </a:br>
            <a:endParaRPr lang="ar-SA" sz="7200" dirty="0">
              <a:solidFill>
                <a:schemeClr val="accent4">
                  <a:lumMod val="75000"/>
                </a:schemeClr>
              </a:solidFill>
              <a:latin typeface="Bauhaus 93" pitchFamily="82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058052" cy="2043130"/>
          </a:xfrm>
        </p:spPr>
        <p:txBody>
          <a:bodyPr>
            <a:normAutofit/>
          </a:bodyPr>
          <a:lstStyle/>
          <a:p>
            <a:pPr algn="l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pPr algn="l"/>
            <a:endParaRPr lang="en-US" b="1" dirty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pPr algn="l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Brush Script MT" pitchFamily="66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periment 2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3362" r="27250" b="14369"/>
          <a:stretch/>
        </p:blipFill>
        <p:spPr>
          <a:xfrm>
            <a:off x="179512" y="57998"/>
            <a:ext cx="8712968" cy="666935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0102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400" b="1" u="sng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5/</a:t>
            </a:r>
            <a:r>
              <a:rPr lang="en-US" sz="2400" b="1" u="sng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Folin's</a:t>
            </a: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*This test for free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therefore protein or peptide must be first hydrolyzed by sodium carbonate and sodium sulfite.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Then,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Folin's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uric acid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reagent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phosphotungstic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acid) is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added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which is reduced to tungsten blue.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can be used for the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quantitative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determination of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136682"/>
            <a:ext cx="3528392" cy="4316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lab2 a.a part1.pdf - Adobe Acrobat Pr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30956" r="50125" b="38088"/>
          <a:stretch/>
        </p:blipFill>
        <p:spPr>
          <a:xfrm>
            <a:off x="428818" y="116632"/>
            <a:ext cx="8298904" cy="283489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pic>
        <p:nvPicPr>
          <p:cNvPr id="6" name="Picture 5" descr="lab2 a.a part1.pdf - Adobe Acrobat Pr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1" t="29471" r="49212" b="47067"/>
          <a:stretch/>
        </p:blipFill>
        <p:spPr>
          <a:xfrm>
            <a:off x="416558" y="3140968"/>
            <a:ext cx="827024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63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periment 2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3" t="24461" r="25807" b="10310"/>
          <a:stretch/>
        </p:blipFill>
        <p:spPr>
          <a:xfrm>
            <a:off x="251520" y="274637"/>
            <a:ext cx="8712968" cy="64468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1609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accent4">
                    <a:lumMod val="75000"/>
                  </a:schemeClr>
                </a:solidFill>
                <a:latin typeface="Andalus" pitchFamily="2" charset="-78"/>
                <a:cs typeface="Andalus" pitchFamily="2" charset="-78"/>
              </a:rPr>
              <a:t>Color Tests for Proteins and Amino Acids</a:t>
            </a:r>
            <a:r>
              <a:rPr lang="en-US" sz="3200" dirty="0">
                <a:latin typeface="Andalus" pitchFamily="2" charset="-78"/>
                <a:cs typeface="Andalus" pitchFamily="2" charset="-78"/>
              </a:rPr>
              <a:t/>
            </a:r>
            <a:br>
              <a:rPr lang="en-US" sz="3200" dirty="0">
                <a:latin typeface="Andalus" pitchFamily="2" charset="-78"/>
                <a:cs typeface="Andalus" pitchFamily="2" charset="-78"/>
              </a:rPr>
            </a:br>
            <a:endParaRPr lang="ar-SA" sz="32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B)Color Test for Specific Amino Acids</a:t>
            </a:r>
          </a:p>
          <a:p>
            <a:pPr algn="l">
              <a:buNone/>
            </a:pP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1/</a:t>
            </a:r>
            <a:r>
              <a:rPr lang="en-US" sz="2400" b="1" u="sng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Millon's</a:t>
            </a: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*Used for detecting the presence of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monohydroxybenzene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derivatives (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Tyrosine, Tyrosine derivatives, Phenol).</a:t>
            </a: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Millon's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reagent is a solution of mercuric and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mercurous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ions in nitric and nitrous acids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Phenolic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group of tyrosine (           OH ) reacts with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Millon's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reagent and give a red color, which is due to a mercury salt of nitrated tyrosine.</a:t>
            </a:r>
          </a:p>
          <a:p>
            <a:pPr algn="l">
              <a:buNone/>
            </a:pPr>
            <a:endParaRPr lang="ar-SA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سداسي 6"/>
          <p:cNvSpPr/>
          <p:nvPr/>
        </p:nvSpPr>
        <p:spPr>
          <a:xfrm>
            <a:off x="4357686" y="4857760"/>
            <a:ext cx="714380" cy="214314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1055673"/>
            <a:ext cx="1543343" cy="13066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5545506"/>
            <a:ext cx="2561915" cy="1161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lab2 a.a. part 2 [Protected View] - PowerPoint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t="46320" r="30876" b="34112"/>
          <a:stretch/>
        </p:blipFill>
        <p:spPr>
          <a:xfrm>
            <a:off x="107504" y="255433"/>
            <a:ext cx="8928992" cy="112379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pic>
        <p:nvPicPr>
          <p:cNvPr id="6" name="Picture 5" descr="Experiment 2 [Compatibility Mode] - Wor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5050" r="26375" b="17712"/>
          <a:stretch/>
        </p:blipFill>
        <p:spPr>
          <a:xfrm>
            <a:off x="107504" y="1436843"/>
            <a:ext cx="8928992" cy="528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6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V="1">
            <a:off x="457200" y="320357"/>
            <a:ext cx="8229600" cy="660371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025872"/>
          </a:xfrm>
        </p:spPr>
        <p:txBody>
          <a:bodyPr/>
          <a:lstStyle/>
          <a:p>
            <a:pPr algn="l">
              <a:buNone/>
            </a:pPr>
            <a:r>
              <a:rPr lang="en-US" sz="2400" b="1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2/Hopkins-Cole Test: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*principle of Tryptophan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Tryptophan + Hopkins-Cole reagent                 purple ring</a:t>
            </a: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*Hopkins-Cole  reagent contain magnesium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glyoxylate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(Magnesium powder and Oxalic acid).</a:t>
            </a:r>
          </a:p>
          <a:p>
            <a:pPr algn="l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*Purple ring is formed by the reaction of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glyoxylic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acid            ( CHO-COOH ) with the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indole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ring of tryptophan in presence of H2SO4.</a:t>
            </a:r>
          </a:p>
          <a:p>
            <a:pPr algn="l">
              <a:buNone/>
            </a:pP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292080" y="2564904"/>
            <a:ext cx="1071570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918" y="764704"/>
            <a:ext cx="1864503" cy="1658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Experiment 2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5492" r="26375" b="4387"/>
          <a:stretch/>
        </p:blipFill>
        <p:spPr>
          <a:xfrm>
            <a:off x="107504" y="274639"/>
            <a:ext cx="8856984" cy="644683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6107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3/</a:t>
            </a:r>
            <a:r>
              <a:rPr lang="en-US" sz="2400" b="1" u="sng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Sakaguchi</a:t>
            </a: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*This test is specific for the guanidine group of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arginine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(H2N-C-NH), but a non-amino acid like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creatine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which contain this group will also answer this test.</a:t>
            </a: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test positive for all proteins containing arginine and for arginine itself. 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arginine reacts with α-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Naphthol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Sodium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hypobromite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NaOBr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a red color result.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Red color is due to a reaction between the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hypobromite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the –NH2 group of the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guanidino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part of arginine.</a:t>
            </a:r>
            <a:endParaRPr lang="ar-SA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  <a:latin typeface="Lucida Calligraphy" pitchFamily="66" charset="0"/>
              </a:rPr>
              <a:t>N.AL-</a:t>
            </a:r>
            <a:r>
              <a:rPr lang="en-US" sz="2400" b="1" dirty="0" err="1" smtClean="0">
                <a:solidFill>
                  <a:schemeClr val="tx1"/>
                </a:solidFill>
                <a:latin typeface="Lucida Calligraphy" pitchFamily="66" charset="0"/>
              </a:rPr>
              <a:t>Mebairik</a:t>
            </a:r>
            <a:endParaRPr lang="ar-SA" sz="2400" b="1" dirty="0">
              <a:solidFill>
                <a:schemeClr val="tx1"/>
              </a:solidFill>
              <a:latin typeface="Lucida Calligraphy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916832"/>
            <a:ext cx="2664296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lab2 a.a. part 2 [Protected View] - PowerPoint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76" t="45060" r="32500" b="33741"/>
          <a:stretch/>
        </p:blipFill>
        <p:spPr>
          <a:xfrm>
            <a:off x="107505" y="274638"/>
            <a:ext cx="8928992" cy="12821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pic>
        <p:nvPicPr>
          <p:cNvPr id="6" name="Picture 5" descr="Experiment 2 [Compatibility Mode] - Word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23582" r="26375" b="5970"/>
          <a:stretch/>
        </p:blipFill>
        <p:spPr>
          <a:xfrm>
            <a:off x="107504" y="1628800"/>
            <a:ext cx="8928992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80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l">
              <a:buNone/>
            </a:pPr>
            <a:endParaRPr lang="en-US" sz="2400" b="1" u="sng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u="sng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4/Lead Acetate Test: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*Used for detecting the presence of Sulfur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group in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methionine .</a:t>
            </a: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*Proteins or peptides containing these amino acid heated with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 split the sulfide group from amino acids.</a:t>
            </a:r>
          </a:p>
          <a:p>
            <a:pPr algn="l">
              <a:buNone/>
            </a:pPr>
            <a:endParaRPr lang="en-US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*Then, lead acetate react with free sulfide ions resulting in the formation of  lead sulfide (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pbs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) a brown to black color.</a:t>
            </a:r>
          </a:p>
          <a:p>
            <a:pPr algn="l">
              <a:buNone/>
            </a:pPr>
            <a:endParaRPr lang="ar-SA" sz="2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  <a:latin typeface="Lucida Calligraphy" pitchFamily="66" charset="0"/>
              </a:rPr>
              <a:t>N.AL-</a:t>
            </a:r>
            <a:r>
              <a:rPr lang="en-US" sz="2400" b="1" dirty="0" err="1" smtClean="0">
                <a:solidFill>
                  <a:schemeClr val="tx1"/>
                </a:solidFill>
                <a:latin typeface="Lucida Calligraphy" pitchFamily="66" charset="0"/>
              </a:rPr>
              <a:t>Mebairik</a:t>
            </a:r>
            <a:endParaRPr lang="ar-SA" sz="2400" b="1" dirty="0">
              <a:solidFill>
                <a:schemeClr val="tx1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lab2 a.a part1.pdf - Adobe Acrobat Pr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5" t="27697" r="46626" b="41347"/>
          <a:stretch/>
        </p:blipFill>
        <p:spPr>
          <a:xfrm>
            <a:off x="457200" y="274638"/>
            <a:ext cx="8229600" cy="27943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pic>
        <p:nvPicPr>
          <p:cNvPr id="6" name="Picture 5" descr="lab2 a.a part1.pdf - Adobe Acrobat Pro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32260" r="45663" b="44278"/>
          <a:stretch/>
        </p:blipFill>
        <p:spPr>
          <a:xfrm>
            <a:off x="457231" y="3451737"/>
            <a:ext cx="8229600" cy="28803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1042792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355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Andalus</vt:lpstr>
      <vt:lpstr>Arial</vt:lpstr>
      <vt:lpstr>Bauhaus 93</vt:lpstr>
      <vt:lpstr>Brush Script MT</vt:lpstr>
      <vt:lpstr>Calibri</vt:lpstr>
      <vt:lpstr>Lucida Calligraphy</vt:lpstr>
      <vt:lpstr>Times New Roman</vt:lpstr>
      <vt:lpstr>سمة Office</vt:lpstr>
      <vt:lpstr>Lab 2 Color Tests for Proteins and Amino Acids </vt:lpstr>
      <vt:lpstr>Color Tests for Proteins and Amino Acids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2</dc:title>
  <dc:creator>ibda</dc:creator>
  <cp:lastModifiedBy>majed_08@hotmail.com</cp:lastModifiedBy>
  <cp:revision>13</cp:revision>
  <dcterms:created xsi:type="dcterms:W3CDTF">2010-03-13T15:16:41Z</dcterms:created>
  <dcterms:modified xsi:type="dcterms:W3CDTF">2015-10-03T20:04:54Z</dcterms:modified>
</cp:coreProperties>
</file>