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65" r:id="rId4"/>
    <p:sldId id="268" r:id="rId5"/>
    <p:sldId id="269" r:id="rId6"/>
    <p:sldId id="270" r:id="rId7"/>
    <p:sldId id="271" r:id="rId8"/>
    <p:sldId id="272" r:id="rId9"/>
    <p:sldId id="273" r:id="rId10"/>
    <p:sldId id="279" r:id="rId11"/>
    <p:sldId id="274" r:id="rId12"/>
    <p:sldId id="283" r:id="rId13"/>
    <p:sldId id="276" r:id="rId14"/>
    <p:sldId id="275" r:id="rId15"/>
    <p:sldId id="284" r:id="rId16"/>
    <p:sldId id="277" r:id="rId17"/>
    <p:sldId id="287" r:id="rId18"/>
    <p:sldId id="281" r:id="rId19"/>
    <p:sldId id="278" r:id="rId20"/>
    <p:sldId id="282" r:id="rId21"/>
    <p:sldId id="280" r:id="rId22"/>
    <p:sldId id="285" r:id="rId23"/>
    <p:sldId id="286" r:id="rId2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1D3B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851A7-0E9D-4D4C-8F0A-A6278615C755}" type="datetimeFigureOut">
              <a:rPr lang="ar-SA" smtClean="0"/>
              <a:t>24/11/37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A8F2-EF82-4C11-ACC8-568CD2F74CA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20871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851A7-0E9D-4D4C-8F0A-A6278615C755}" type="datetimeFigureOut">
              <a:rPr lang="ar-SA" smtClean="0"/>
              <a:t>24/11/37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A8F2-EF82-4C11-ACC8-568CD2F74CA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36543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851A7-0E9D-4D4C-8F0A-A6278615C755}" type="datetimeFigureOut">
              <a:rPr lang="ar-SA" smtClean="0"/>
              <a:t>24/11/37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A8F2-EF82-4C11-ACC8-568CD2F74CA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22796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851A7-0E9D-4D4C-8F0A-A6278615C755}" type="datetimeFigureOut">
              <a:rPr lang="ar-SA" smtClean="0"/>
              <a:t>24/11/37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A8F2-EF82-4C11-ACC8-568CD2F74CA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96998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851A7-0E9D-4D4C-8F0A-A6278615C755}" type="datetimeFigureOut">
              <a:rPr lang="ar-SA" smtClean="0"/>
              <a:t>24/11/37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A8F2-EF82-4C11-ACC8-568CD2F74CA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8513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851A7-0E9D-4D4C-8F0A-A6278615C755}" type="datetimeFigureOut">
              <a:rPr lang="ar-SA" smtClean="0"/>
              <a:t>24/11/37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A8F2-EF82-4C11-ACC8-568CD2F74CA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67028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851A7-0E9D-4D4C-8F0A-A6278615C755}" type="datetimeFigureOut">
              <a:rPr lang="ar-SA" smtClean="0"/>
              <a:t>24/11/37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A8F2-EF82-4C11-ACC8-568CD2F74CA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68160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851A7-0E9D-4D4C-8F0A-A6278615C755}" type="datetimeFigureOut">
              <a:rPr lang="ar-SA" smtClean="0"/>
              <a:t>24/11/37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A8F2-EF82-4C11-ACC8-568CD2F74CA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46972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851A7-0E9D-4D4C-8F0A-A6278615C755}" type="datetimeFigureOut">
              <a:rPr lang="ar-SA" smtClean="0"/>
              <a:t>24/11/37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A8F2-EF82-4C11-ACC8-568CD2F74CA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20289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851A7-0E9D-4D4C-8F0A-A6278615C755}" type="datetimeFigureOut">
              <a:rPr lang="ar-SA" smtClean="0"/>
              <a:t>24/11/37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A8F2-EF82-4C11-ACC8-568CD2F74CA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56799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851A7-0E9D-4D4C-8F0A-A6278615C755}" type="datetimeFigureOut">
              <a:rPr lang="ar-SA" smtClean="0"/>
              <a:t>24/11/37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A8F2-EF82-4C11-ACC8-568CD2F74CA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66264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851A7-0E9D-4D4C-8F0A-A6278615C755}" type="datetimeFigureOut">
              <a:rPr lang="ar-SA" smtClean="0"/>
              <a:t>24/11/37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4A8F2-EF82-4C11-ACC8-568CD2F74CA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255930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DNA Extraction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en-US" dirty="0" smtClean="0"/>
              <a:t>Done by :</a:t>
            </a:r>
            <a:r>
              <a:rPr lang="en-US" dirty="0" err="1" smtClean="0"/>
              <a:t>Sahar</a:t>
            </a:r>
            <a:r>
              <a:rPr lang="en-US" dirty="0" smtClean="0"/>
              <a:t> </a:t>
            </a:r>
            <a:r>
              <a:rPr lang="en-US" dirty="0" err="1" smtClean="0"/>
              <a:t>ALSubaie</a:t>
            </a:r>
            <a:r>
              <a:rPr lang="en-US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5376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7772400" cy="1470025"/>
          </a:xfrm>
        </p:spPr>
        <p:txBody>
          <a:bodyPr/>
          <a:lstStyle/>
          <a:p>
            <a:pPr algn="l" rtl="0"/>
            <a:r>
              <a:rPr lang="en-US" dirty="0" smtClean="0"/>
              <a:t>DNA concentration: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3789040"/>
            <a:ext cx="6400800" cy="1752600"/>
          </a:xfrm>
        </p:spPr>
        <p:txBody>
          <a:bodyPr/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Spectrophotometer method.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N</a:t>
            </a:r>
            <a:r>
              <a:rPr lang="en-US" dirty="0" smtClean="0"/>
              <a:t>anodrop  method.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0773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92696"/>
            <a:ext cx="11052720" cy="1470025"/>
          </a:xfrm>
        </p:spPr>
        <p:txBody>
          <a:bodyPr>
            <a:normAutofit/>
          </a:bodyPr>
          <a:lstStyle/>
          <a:p>
            <a:pPr algn="l" rtl="0"/>
            <a:r>
              <a:rPr lang="en-US" sz="4000" dirty="0" smtClean="0"/>
              <a:t>DNA </a:t>
            </a:r>
            <a:r>
              <a:rPr lang="en-US" sz="4000" dirty="0"/>
              <a:t>concentration by </a:t>
            </a:r>
            <a:r>
              <a:rPr lang="en-US" sz="4000" dirty="0" smtClean="0"/>
              <a:t>Spectrophotometer:</a:t>
            </a:r>
            <a:endParaRPr lang="ar-SA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933056"/>
            <a:ext cx="9468544" cy="2376264"/>
          </a:xfrm>
        </p:spPr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Concentration (µg/ml)</a:t>
            </a:r>
            <a:r>
              <a:rPr lang="en-US" dirty="0" smtClean="0"/>
              <a:t>= (A260 reading – A320 reading) × dilution factor × 50µg/ml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N.B. turbidity is estimated  at 320 nm and excluded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7914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772400" cy="1470025"/>
          </a:xfrm>
        </p:spPr>
        <p:txBody>
          <a:bodyPr/>
          <a:lstStyle/>
          <a:p>
            <a:pPr algn="l" rtl="0"/>
            <a:r>
              <a:rPr lang="en-US" dirty="0"/>
              <a:t>DNA Yield </a:t>
            </a:r>
            <a:r>
              <a:rPr lang="en-US" dirty="0" smtClean="0"/>
              <a:t>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3789040"/>
            <a:ext cx="8676456" cy="1752600"/>
          </a:xfrm>
        </p:spPr>
        <p:txBody>
          <a:bodyPr/>
          <a:lstStyle/>
          <a:p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DNA Yield (µg) </a:t>
            </a:r>
            <a:r>
              <a:rPr lang="en-US" dirty="0"/>
              <a:t>= DNA Concentration × Total Sample Volume (ml)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0682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332656"/>
            <a:ext cx="8604448" cy="1971650"/>
          </a:xfrm>
        </p:spPr>
        <p:txBody>
          <a:bodyPr>
            <a:noAutofit/>
          </a:bodyPr>
          <a:lstStyle/>
          <a:p>
            <a:pPr algn="l" rtl="0"/>
            <a:r>
              <a:rPr lang="en-US" sz="3200" dirty="0"/>
              <a:t>W</a:t>
            </a:r>
            <a:r>
              <a:rPr lang="en-US" sz="3200" dirty="0" smtClean="0"/>
              <a:t>hen using a quartz rectangular  standard cuvette the optical density at 260 nm (OD260) equals 1.0 for the following solutions:</a:t>
            </a:r>
            <a:br>
              <a:rPr lang="en-US" sz="3200" dirty="0" smtClean="0"/>
            </a:br>
            <a:endParaRPr lang="ar-SA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2924944"/>
            <a:ext cx="6400800" cy="2785864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a 50 </a:t>
            </a:r>
            <a:r>
              <a:rPr lang="en-US" dirty="0" err="1" smtClean="0"/>
              <a:t>μg</a:t>
            </a:r>
            <a:r>
              <a:rPr lang="en-US" dirty="0" smtClean="0"/>
              <a:t>/mL solution of </a:t>
            </a:r>
            <a:r>
              <a:rPr lang="en-US" dirty="0" err="1" smtClean="0"/>
              <a:t>dsDNA</a:t>
            </a:r>
            <a:endParaRPr lang="en-US" dirty="0"/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a 33 </a:t>
            </a:r>
            <a:r>
              <a:rPr lang="en-US" dirty="0" err="1" smtClean="0"/>
              <a:t>μg</a:t>
            </a:r>
            <a:r>
              <a:rPr lang="en-US" dirty="0" smtClean="0"/>
              <a:t>/mL solution of </a:t>
            </a:r>
            <a:r>
              <a:rPr lang="en-US" dirty="0" err="1" smtClean="0"/>
              <a:t>ssDNA</a:t>
            </a:r>
            <a:endParaRPr lang="en-US" dirty="0" smtClean="0"/>
          </a:p>
          <a:p>
            <a:pPr algn="l" rtl="0"/>
            <a:endParaRPr lang="en-US" dirty="0" smtClean="0"/>
          </a:p>
          <a:p>
            <a:pPr marL="457200" indent="-457200" algn="l" rtl="0">
              <a:buFont typeface="Wingdings" pitchFamily="2" charset="2"/>
              <a:buChar char="q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6840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7772400" cy="1470025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Example of Calculation: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1916832"/>
            <a:ext cx="6400800" cy="4320480"/>
          </a:xfrm>
        </p:spPr>
        <p:txBody>
          <a:bodyPr>
            <a:normAutofit/>
          </a:bodyPr>
          <a:lstStyle/>
          <a:p>
            <a:pPr algn="l" rtl="0"/>
            <a:endParaRPr lang="en-US" dirty="0" smtClean="0"/>
          </a:p>
          <a:p>
            <a:pPr algn="l" rtl="0"/>
            <a:endParaRPr lang="en-US" sz="3400" dirty="0" smtClean="0"/>
          </a:p>
          <a:p>
            <a:pPr algn="l" rtl="0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 sample of </a:t>
            </a:r>
            <a:r>
              <a:rPr lang="en-US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dsDNA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was diluted </a:t>
            </a:r>
            <a:r>
              <a:rPr lang="en-US" dirty="0" smtClean="0">
                <a:solidFill>
                  <a:schemeClr val="tx1"/>
                </a:solidFill>
              </a:rPr>
              <a:t>50X.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The diluted sample gave a reading of </a:t>
            </a:r>
            <a:r>
              <a:rPr lang="en-US" dirty="0" smtClean="0">
                <a:solidFill>
                  <a:schemeClr val="tx1"/>
                </a:solidFill>
              </a:rPr>
              <a:t>0.7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on a spectrophotometer at </a:t>
            </a:r>
            <a:r>
              <a:rPr lang="en-US" dirty="0" smtClean="0">
                <a:solidFill>
                  <a:schemeClr val="tx1"/>
                </a:solidFill>
              </a:rPr>
              <a:t>OD260.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determine the </a:t>
            </a:r>
            <a:r>
              <a:rPr lang="en-US" dirty="0" smtClean="0">
                <a:solidFill>
                  <a:schemeClr val="tx1"/>
                </a:solidFill>
              </a:rPr>
              <a:t>concentration of DNA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in the </a:t>
            </a:r>
            <a:r>
              <a:rPr lang="en-US" dirty="0" smtClean="0">
                <a:solidFill>
                  <a:schemeClr val="tx1"/>
                </a:solidFill>
              </a:rPr>
              <a:t>original sample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.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4201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7772400" cy="1470025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Example </a:t>
            </a:r>
            <a:r>
              <a:rPr lang="en-US" dirty="0"/>
              <a:t>of Calculation</a:t>
            </a:r>
            <a:br>
              <a:rPr lang="en-US" dirty="0"/>
            </a:b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3356992"/>
            <a:ext cx="8892480" cy="2971800"/>
          </a:xfrm>
        </p:spPr>
        <p:txBody>
          <a:bodyPr>
            <a:normAutofit fontScale="92500" lnSpcReduction="10000"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 </a:t>
            </a:r>
            <a:r>
              <a:rPr lang="en-US" dirty="0" err="1"/>
              <a:t>dsDNA</a:t>
            </a:r>
            <a:r>
              <a:rPr lang="en-US" dirty="0"/>
              <a:t> concentration = 50 </a:t>
            </a:r>
            <a:r>
              <a:rPr lang="el-GR" dirty="0"/>
              <a:t>μ</a:t>
            </a:r>
            <a:r>
              <a:rPr lang="en-US" dirty="0"/>
              <a:t>g/mL × OD260 × dilution factor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dirty="0"/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err="1"/>
              <a:t>dsDNA</a:t>
            </a:r>
            <a:r>
              <a:rPr lang="en-US" dirty="0"/>
              <a:t> concentration = 50 </a:t>
            </a:r>
            <a:r>
              <a:rPr lang="el-GR" dirty="0"/>
              <a:t>μ</a:t>
            </a:r>
            <a:r>
              <a:rPr lang="en-US" dirty="0"/>
              <a:t>g/mL × 0.7 × 50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dirty="0"/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    </a:t>
            </a:r>
            <a:r>
              <a:rPr lang="en-US" dirty="0" err="1"/>
              <a:t>dsDNA</a:t>
            </a:r>
            <a:r>
              <a:rPr lang="en-US" dirty="0"/>
              <a:t> concentration = 1.75 mg/mL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4836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476672"/>
            <a:ext cx="7772400" cy="1470025"/>
          </a:xfrm>
        </p:spPr>
        <p:txBody>
          <a:bodyPr/>
          <a:lstStyle/>
          <a:p>
            <a:pPr algn="l" rtl="0"/>
            <a:r>
              <a:rPr lang="en-US" dirty="0" smtClean="0"/>
              <a:t>Purity of DNA: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3886200"/>
            <a:ext cx="8496944" cy="1752600"/>
          </a:xfrm>
        </p:spPr>
        <p:txBody>
          <a:bodyPr/>
          <a:lstStyle/>
          <a:p>
            <a:pPr algn="l" rtl="0"/>
            <a:r>
              <a:rPr lang="en-US" dirty="0" smtClean="0"/>
              <a:t>Pure DNA preparations have an A260/A280 ratio of greater than or equal to 1.8.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4405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620688"/>
            <a:ext cx="7772400" cy="1470025"/>
          </a:xfrm>
        </p:spPr>
        <p:txBody>
          <a:bodyPr/>
          <a:lstStyle/>
          <a:p>
            <a:pPr algn="l" rtl="0"/>
            <a:r>
              <a:rPr lang="en-US" dirty="0"/>
              <a:t>Purity of DNA: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924944"/>
            <a:ext cx="9217024" cy="2785864"/>
          </a:xfrm>
        </p:spPr>
        <p:txBody>
          <a:bodyPr>
            <a:normAutofit fontScale="92500" lnSpcReduction="10000"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For pure DNA and RNA the ratio is approximately 1.8 and 2.0 respectively.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If </a:t>
            </a:r>
            <a:r>
              <a:rPr lang="en-US" dirty="0"/>
              <a:t>DNA is contaminated with proteins then the ratio will be 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&lt; 1.8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If </a:t>
            </a:r>
            <a:r>
              <a:rPr lang="en-US" dirty="0"/>
              <a:t>DNA is contaminated with RNA then the ratio will be 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&gt; 2.0</a:t>
            </a:r>
            <a:endParaRPr lang="ar-SA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7419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7772400" cy="1470025"/>
          </a:xfrm>
        </p:spPr>
        <p:txBody>
          <a:bodyPr/>
          <a:lstStyle/>
          <a:p>
            <a:pPr algn="l" rtl="0"/>
            <a:r>
              <a:rPr lang="en-US" dirty="0"/>
              <a:t>Purity of DNA: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789040"/>
            <a:ext cx="6400800" cy="1752600"/>
          </a:xfrm>
        </p:spPr>
        <p:txBody>
          <a:bodyPr/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Spectrophotometer method.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Nanodrop  method.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2395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772400" cy="1470025"/>
          </a:xfrm>
        </p:spPr>
        <p:txBody>
          <a:bodyPr/>
          <a:lstStyle/>
          <a:p>
            <a:pPr algn="l" rtl="0"/>
            <a:r>
              <a:rPr lang="en-US" dirty="0" smtClean="0"/>
              <a:t>Purity of DNA: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3886200"/>
            <a:ext cx="8892480" cy="1752600"/>
          </a:xfrm>
        </p:spPr>
        <p:txBody>
          <a:bodyPr/>
          <a:lstStyle/>
          <a:p>
            <a:pPr algn="l" rtl="0"/>
            <a:r>
              <a:rPr lang="en-US" dirty="0" smtClean="0"/>
              <a:t>DNA Purity (A260/A280) = (A260 reading – A320 reading) ÷ (A280 reading – A320 reading)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7956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7772400" cy="1470025"/>
          </a:xfrm>
        </p:spPr>
        <p:txBody>
          <a:bodyPr/>
          <a:lstStyle/>
          <a:p>
            <a:pPr algn="l" rtl="0"/>
            <a:r>
              <a:rPr lang="en-US" dirty="0" smtClean="0"/>
              <a:t> outlines: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356992"/>
            <a:ext cx="7992888" cy="2952328"/>
          </a:xfrm>
        </p:spPr>
        <p:txBody>
          <a:bodyPr>
            <a:normAutofit fontScale="70000" lnSpcReduction="20000"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3400" dirty="0" smtClean="0"/>
              <a:t>Definition of </a:t>
            </a:r>
            <a:r>
              <a:rPr lang="en-US" sz="3400" dirty="0"/>
              <a:t>DNA extraction .</a:t>
            </a:r>
            <a:endParaRPr lang="en-US" sz="3400" dirty="0" smtClean="0"/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3400" dirty="0" smtClean="0"/>
              <a:t>Clinical Applications of </a:t>
            </a:r>
            <a:r>
              <a:rPr lang="en-US" sz="3400" dirty="0"/>
              <a:t>DNA extraction</a:t>
            </a:r>
            <a:endParaRPr lang="en-US" sz="3400" dirty="0" smtClean="0"/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3400" dirty="0" smtClean="0"/>
              <a:t>Samples of choice.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3400" dirty="0" smtClean="0"/>
              <a:t>Criteria of DNA extraction methods 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3400" dirty="0"/>
              <a:t>Good DNA </a:t>
            </a:r>
            <a:r>
              <a:rPr lang="en-US" sz="3400" dirty="0" smtClean="0"/>
              <a:t>quality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3400" dirty="0" smtClean="0"/>
              <a:t>Concentration and purity measurements and calculations 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3400" dirty="0" smtClean="0"/>
              <a:t>DNA extraction steps.  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5276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476672"/>
            <a:ext cx="7772400" cy="1470025"/>
          </a:xfrm>
        </p:spPr>
        <p:txBody>
          <a:bodyPr/>
          <a:lstStyle/>
          <a:p>
            <a:pPr algn="l" rtl="0"/>
            <a:r>
              <a:rPr lang="en-US" dirty="0"/>
              <a:t>Purity of DNA: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08920"/>
            <a:ext cx="6984776" cy="376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876137" y="3244334"/>
            <a:ext cx="13917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(Held, 2016) </a:t>
            </a:r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6797441" y="5589240"/>
            <a:ext cx="13917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dirty="0">
                <a:solidFill>
                  <a:schemeClr val="bg1"/>
                </a:solidFill>
              </a:rPr>
              <a:t>(Held, 2016) </a:t>
            </a:r>
            <a:endParaRPr lang="ar-S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41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136904" cy="1470025"/>
          </a:xfrm>
        </p:spPr>
        <p:txBody>
          <a:bodyPr/>
          <a:lstStyle/>
          <a:p>
            <a:pPr algn="l" rtl="0"/>
            <a:r>
              <a:rPr lang="en-US" dirty="0"/>
              <a:t>DNA </a:t>
            </a:r>
            <a:r>
              <a:rPr lang="en-US" dirty="0" smtClean="0"/>
              <a:t>concentration an purity  </a:t>
            </a:r>
            <a:r>
              <a:rPr lang="en-US" dirty="0"/>
              <a:t>by Nanodrop: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3828887"/>
            <a:ext cx="6400800" cy="1752600"/>
          </a:xfrm>
        </p:spPr>
        <p:txBody>
          <a:bodyPr/>
          <a:lstStyle/>
          <a:p>
            <a:pPr algn="l" rtl="0"/>
            <a:r>
              <a:rPr lang="en-US" dirty="0" smtClean="0"/>
              <a:t>Automatic measuring depending on spectrophotometer principle . 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3846" y="4437112"/>
            <a:ext cx="2987045" cy="2209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768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7772400" cy="1470025"/>
          </a:xfrm>
        </p:spPr>
        <p:txBody>
          <a:bodyPr/>
          <a:lstStyle/>
          <a:p>
            <a:pPr algn="l" rtl="0"/>
            <a:r>
              <a:rPr lang="en-US" dirty="0"/>
              <a:t>DNA extraction steps: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3356992"/>
            <a:ext cx="8424936" cy="3168352"/>
          </a:xfrm>
        </p:spPr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/>
              <a:t>Cell lysis :breaking </a:t>
            </a:r>
            <a:r>
              <a:rPr lang="en-US" sz="2400" dirty="0"/>
              <a:t>the </a:t>
            </a:r>
            <a:r>
              <a:rPr lang="en-US" sz="2400" dirty="0" smtClean="0"/>
              <a:t>cells and to </a:t>
            </a:r>
            <a:r>
              <a:rPr lang="en-US" sz="2400" dirty="0"/>
              <a:t>expose the DNA within.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en-US" sz="2400" dirty="0"/>
              <a:t>Removing membrane lipids by adding a detergent.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/>
              <a:t>Removing </a:t>
            </a:r>
            <a:r>
              <a:rPr lang="en-US" sz="2400" dirty="0"/>
              <a:t>proteins by adding a protease </a:t>
            </a:r>
            <a:r>
              <a:rPr lang="en-US" sz="2400" dirty="0" smtClean="0"/>
              <a:t> </a:t>
            </a:r>
            <a:endParaRPr lang="en-US" sz="2400" dirty="0"/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/>
              <a:t> </a:t>
            </a:r>
            <a:r>
              <a:rPr lang="en-US" sz="2400" dirty="0"/>
              <a:t>Precipitating the DNA with an alcohol usually ice-cold ethanol or isopropanol.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323053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332656"/>
            <a:ext cx="7772400" cy="1470025"/>
          </a:xfrm>
        </p:spPr>
        <p:txBody>
          <a:bodyPr/>
          <a:lstStyle/>
          <a:p>
            <a:pPr algn="l" rtl="0"/>
            <a:r>
              <a:rPr lang="en-US" dirty="0" smtClean="0"/>
              <a:t>References: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3068960"/>
            <a:ext cx="8712968" cy="3888432"/>
          </a:xfrm>
        </p:spPr>
        <p:txBody>
          <a:bodyPr>
            <a:normAutofit fontScale="32500" lnSpcReduction="20000"/>
          </a:bodyPr>
          <a:lstStyle/>
          <a:p>
            <a:pPr algn="l" rtl="0"/>
            <a:endParaRPr lang="en-US" dirty="0"/>
          </a:p>
          <a:p>
            <a:pPr algn="l" rtl="0"/>
            <a:r>
              <a:rPr lang="en-US" sz="4400" dirty="0"/>
              <a:t> Russell, Peter (2001). </a:t>
            </a:r>
            <a:r>
              <a:rPr lang="en-US" sz="4400" dirty="0" err="1"/>
              <a:t>iGenetics</a:t>
            </a:r>
            <a:r>
              <a:rPr lang="en-US" sz="4400" dirty="0"/>
              <a:t>. New York: Benjamin Cummings. ISBN 0-805-34553-1.</a:t>
            </a:r>
          </a:p>
          <a:p>
            <a:pPr algn="l" rtl="0"/>
            <a:r>
              <a:rPr lang="en-US" sz="4400" dirty="0"/>
              <a:t> </a:t>
            </a:r>
            <a:r>
              <a:rPr lang="en-US" sz="4400" dirty="0" err="1"/>
              <a:t>Saenger</a:t>
            </a:r>
            <a:r>
              <a:rPr lang="en-US" sz="4400" dirty="0"/>
              <a:t>, Wolfram (1984). Principles of Nucleic Acid Structure. New York: Springer-</a:t>
            </a:r>
            <a:r>
              <a:rPr lang="en-US" sz="4400" dirty="0" err="1"/>
              <a:t>Verlag</a:t>
            </a:r>
            <a:r>
              <a:rPr lang="en-US" sz="4400" dirty="0"/>
              <a:t>. ISBN 0387907629.</a:t>
            </a:r>
          </a:p>
          <a:p>
            <a:pPr algn="l" rtl="0"/>
            <a:r>
              <a:rPr lang="en-US" sz="4400" dirty="0"/>
              <a:t> </a:t>
            </a:r>
            <a:r>
              <a:rPr lang="en-US" sz="4400" dirty="0" err="1"/>
              <a:t>Alberts</a:t>
            </a:r>
            <a:r>
              <a:rPr lang="en-US" sz="4400" dirty="0"/>
              <a:t>, Bruce; Alexander Johnson, Julian Lewis, Martin Raff, Keith Roberts and Peter Walters (2002). Molecular Biology of the Cell; Fourth Edition. New York and London: Garland Science. ISBN 0-8153-3218-1. OCLC 48122761 57023651 69932405 145080076 48122761 57023651 69932405.</a:t>
            </a:r>
          </a:p>
          <a:p>
            <a:pPr algn="l" rtl="0"/>
            <a:r>
              <a:rPr lang="en-US" sz="4400" dirty="0"/>
              <a:t> Butler, John M. (2001). Forensic DNA Typing. Elsevier. ISBN 978-0-12-147951-0. OCLC 45406517 223032110 45406517. pp. 14–15.</a:t>
            </a:r>
          </a:p>
          <a:p>
            <a:pPr algn="l" rtl="0"/>
            <a:r>
              <a:rPr lang="en-US" sz="4400" dirty="0"/>
              <a:t> </a:t>
            </a:r>
            <a:r>
              <a:rPr lang="en-US" sz="4400" dirty="0" err="1"/>
              <a:t>Mandelkern</a:t>
            </a:r>
            <a:r>
              <a:rPr lang="en-US" sz="4400" dirty="0"/>
              <a:t> M, Elias J, Eden D, Crothers D (1981). "The dimensions of DNA in solution". J </a:t>
            </a:r>
            <a:r>
              <a:rPr lang="en-US" sz="4400" dirty="0" err="1"/>
              <a:t>Mol</a:t>
            </a:r>
            <a:r>
              <a:rPr lang="en-US" sz="4400" dirty="0"/>
              <a:t> </a:t>
            </a:r>
            <a:r>
              <a:rPr lang="en-US" sz="4400" dirty="0" err="1"/>
              <a:t>Biol</a:t>
            </a:r>
            <a:r>
              <a:rPr lang="en-US" sz="4400" dirty="0"/>
              <a:t> 152 (1): 153–61. doi:10.1016/0022-2836(81)90099-1.</a:t>
            </a:r>
          </a:p>
          <a:p>
            <a:pPr algn="l" rtl="0"/>
            <a:r>
              <a:rPr lang="en-US" sz="4400" dirty="0"/>
              <a:t> Watson J.D. and Crick F.H.C. (1953). "A Structure for </a:t>
            </a:r>
            <a:r>
              <a:rPr lang="en-US" sz="4400" dirty="0" err="1"/>
              <a:t>Deoxyribose</a:t>
            </a:r>
            <a:r>
              <a:rPr lang="en-US" sz="4400" dirty="0"/>
              <a:t> Nucleic Acid" (PDF). Nature 171 (4356): 737–738. doi:10.1038/171737a0.</a:t>
            </a:r>
          </a:p>
          <a:p>
            <a:pPr algn="l" rtl="0"/>
            <a:r>
              <a:rPr lang="en-US" sz="4400" dirty="0" smtClean="0"/>
              <a:t> </a:t>
            </a:r>
            <a:r>
              <a:rPr lang="en-US" sz="4400" dirty="0"/>
              <a:t>Berg J., </a:t>
            </a:r>
            <a:r>
              <a:rPr lang="en-US" sz="4400" dirty="0" err="1"/>
              <a:t>Tymoczko</a:t>
            </a:r>
            <a:r>
              <a:rPr lang="en-US" sz="4400" dirty="0"/>
              <a:t> J. and </a:t>
            </a:r>
            <a:r>
              <a:rPr lang="en-US" sz="4400" dirty="0" err="1"/>
              <a:t>Stryer</a:t>
            </a:r>
            <a:r>
              <a:rPr lang="en-US" sz="4400" dirty="0"/>
              <a:t> L. (2002) Biochemistry. W. H. Freeman and Company ISBN </a:t>
            </a:r>
            <a:r>
              <a:rPr lang="en-US" sz="4400" dirty="0" smtClean="0"/>
              <a:t>0-7167-4955-6</a:t>
            </a:r>
          </a:p>
          <a:p>
            <a:pPr algn="l" rtl="0"/>
            <a:r>
              <a:rPr lang="en-US" sz="4400" dirty="0"/>
              <a:t>Held, P. (2016) Nucleic acid purity assessment using A260/A280 ratios. Available at: http://www.biotek.com/resources/articles/nucleic-acid-purity-a260a280.html (Accessed: 27 August 2016</a:t>
            </a:r>
            <a:r>
              <a:rPr lang="en-US" sz="4400" dirty="0" smtClean="0"/>
              <a:t>).</a:t>
            </a:r>
          </a:p>
          <a:p>
            <a:pPr algn="l" rtl="0"/>
            <a:endParaRPr lang="en-US" sz="4400" dirty="0"/>
          </a:p>
          <a:p>
            <a:pPr algn="l" rtl="0"/>
            <a:r>
              <a:rPr lang="en-US" sz="4400" dirty="0" err="1"/>
              <a:t>Barbas</a:t>
            </a:r>
            <a:r>
              <a:rPr lang="en-US" sz="4400" dirty="0"/>
              <a:t>, C.F., Burton, D.R., Scott, J.K. and Silverman, G.J. (2007) ‘Quantitation of DNA and RNA’, Cold Spring Harbor Protocols, 2007(11), p. 47. </a:t>
            </a:r>
            <a:r>
              <a:rPr lang="en-US" sz="4400" dirty="0" err="1"/>
              <a:t>doi</a:t>
            </a:r>
            <a:r>
              <a:rPr lang="en-US" sz="4400" dirty="0"/>
              <a:t>: 10.1101/pdb.ip47.</a:t>
            </a:r>
          </a:p>
          <a:p>
            <a:pPr algn="l" rtl="0"/>
            <a:r>
              <a:rPr lang="en-US" sz="4400" dirty="0"/>
              <a:t>In-text citations</a:t>
            </a: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val="2833999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7772400" cy="1470025"/>
          </a:xfrm>
        </p:spPr>
        <p:txBody>
          <a:bodyPr/>
          <a:lstStyle/>
          <a:p>
            <a:pPr algn="l" rtl="0"/>
            <a:r>
              <a:rPr lang="en-US" dirty="0" smtClean="0"/>
              <a:t>DNA Extraction: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3933056"/>
            <a:ext cx="9145016" cy="1752600"/>
          </a:xfrm>
        </p:spPr>
        <p:txBody>
          <a:bodyPr/>
          <a:lstStyle/>
          <a:p>
            <a:pPr algn="l" rtl="0"/>
            <a:r>
              <a:rPr lang="en-US" dirty="0" smtClean="0"/>
              <a:t>DNA Extraction is the removal of DNA from the cells.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6612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7772400" cy="1470025"/>
          </a:xfrm>
        </p:spPr>
        <p:txBody>
          <a:bodyPr/>
          <a:lstStyle/>
          <a:p>
            <a:pPr algn="l" rtl="0"/>
            <a:r>
              <a:rPr lang="en-US" dirty="0" smtClean="0"/>
              <a:t>Clinical applications: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3789040"/>
            <a:ext cx="9001000" cy="1752600"/>
          </a:xfrm>
        </p:spPr>
        <p:txBody>
          <a:bodyPr>
            <a:normAutofit fontScale="92500"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Diagnosis of genetic disease 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F</a:t>
            </a:r>
            <a:r>
              <a:rPr lang="en-US" dirty="0" smtClean="0"/>
              <a:t>orensic analysis.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Detection of  bacteria and viruses in the environment.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9915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7772400" cy="1470025"/>
          </a:xfrm>
        </p:spPr>
        <p:txBody>
          <a:bodyPr/>
          <a:lstStyle/>
          <a:p>
            <a:pPr algn="l" rtl="0"/>
            <a:r>
              <a:rPr lang="en-US" dirty="0" smtClean="0"/>
              <a:t>Kind of samples  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3789040"/>
            <a:ext cx="9505056" cy="2448272"/>
          </a:xfrm>
        </p:spPr>
        <p:txBody>
          <a:bodyPr>
            <a:normAutofit fontScale="92500" lnSpcReduction="10000"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 All living cells  can be used to extract DNA.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Whole blood and blood spots as a first choice.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F</a:t>
            </a:r>
            <a:r>
              <a:rPr lang="en-US" dirty="0" smtClean="0"/>
              <a:t>luid and chorionic villus sampling (CVS) for prenatal diagnosis (PND).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B</a:t>
            </a:r>
            <a:r>
              <a:rPr lang="en-US" dirty="0" smtClean="0"/>
              <a:t>uccal swab and hair follicles in forensics.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3045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692696"/>
            <a:ext cx="7772400" cy="1470025"/>
          </a:xfrm>
        </p:spPr>
        <p:txBody>
          <a:bodyPr/>
          <a:lstStyle/>
          <a:p>
            <a:r>
              <a:rPr lang="en-US" dirty="0" smtClean="0"/>
              <a:t>Choice of sample depends on: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717032"/>
            <a:ext cx="9505056" cy="2971800"/>
          </a:xfrm>
        </p:spPr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 Amount of DNA needed for analysis.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The conditions and resources for collecting sample.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6625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7772400" cy="1470025"/>
          </a:xfrm>
        </p:spPr>
        <p:txBody>
          <a:bodyPr/>
          <a:lstStyle/>
          <a:p>
            <a:r>
              <a:rPr lang="en-US" dirty="0" smtClean="0"/>
              <a:t>DNA extraction Methods Criteria: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3933056"/>
            <a:ext cx="6400800" cy="1752600"/>
          </a:xfrm>
        </p:spPr>
        <p:txBody>
          <a:bodyPr>
            <a:normAutofit fontScale="85000" lnSpcReduction="20000"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Safe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 Simple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Inexpensive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Yield good DNA quality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8944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en-US" dirty="0" smtClean="0"/>
              <a:t>What does it mean to yield  a good DNA quality?</a:t>
            </a:r>
            <a:endParaRPr lang="ar-SA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772816"/>
            <a:ext cx="4824536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893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7772400" cy="1470025"/>
          </a:xfrm>
        </p:spPr>
        <p:txBody>
          <a:bodyPr/>
          <a:lstStyle/>
          <a:p>
            <a:pPr algn="l" rtl="0"/>
            <a:r>
              <a:rPr lang="en-US" dirty="0"/>
              <a:t>G</a:t>
            </a:r>
            <a:r>
              <a:rPr lang="en-US" dirty="0" smtClean="0"/>
              <a:t>ood DNA quality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3861048"/>
            <a:ext cx="9144000" cy="2207096"/>
          </a:xfrm>
        </p:spPr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Concentration of DNA is sufficient for analysis.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 Purity; no contamination, lipids, proteins and RNA.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Integrity; no DNA degradation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2197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805</Words>
  <Application>Microsoft Office PowerPoint</Application>
  <PresentationFormat>On-screen Show (4:3)</PresentationFormat>
  <Paragraphs>91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DNA Extraction</vt:lpstr>
      <vt:lpstr> outlines:</vt:lpstr>
      <vt:lpstr>DNA Extraction:</vt:lpstr>
      <vt:lpstr>Clinical applications:</vt:lpstr>
      <vt:lpstr>Kind of samples  :</vt:lpstr>
      <vt:lpstr>Choice of sample depends on:</vt:lpstr>
      <vt:lpstr>DNA extraction Methods Criteria:</vt:lpstr>
      <vt:lpstr>What does it mean to yield  a good DNA quality?</vt:lpstr>
      <vt:lpstr>Good DNA quality </vt:lpstr>
      <vt:lpstr>DNA concentration: </vt:lpstr>
      <vt:lpstr>DNA concentration by Spectrophotometer:</vt:lpstr>
      <vt:lpstr>DNA Yield :</vt:lpstr>
      <vt:lpstr>When using a quartz rectangular  standard cuvette the optical density at 260 nm (OD260) equals 1.0 for the following solutions: </vt:lpstr>
      <vt:lpstr> Example of Calculation: </vt:lpstr>
      <vt:lpstr> Example of Calculation </vt:lpstr>
      <vt:lpstr>Purity of DNA:</vt:lpstr>
      <vt:lpstr>Purity of DNA:</vt:lpstr>
      <vt:lpstr>Purity of DNA:</vt:lpstr>
      <vt:lpstr>Purity of DNA:</vt:lpstr>
      <vt:lpstr>Purity of DNA:</vt:lpstr>
      <vt:lpstr>DNA concentration an purity  by Nanodrop:</vt:lpstr>
      <vt:lpstr>DNA extraction steps:</vt:lpstr>
      <vt:lpstr>References: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DNA Extraction</dc:title>
  <dc:creator>FUJITSU</dc:creator>
  <cp:lastModifiedBy>FUJITSU</cp:lastModifiedBy>
  <cp:revision>30</cp:revision>
  <dcterms:created xsi:type="dcterms:W3CDTF">2016-08-25T13:45:13Z</dcterms:created>
  <dcterms:modified xsi:type="dcterms:W3CDTF">2016-08-27T14:29:54Z</dcterms:modified>
</cp:coreProperties>
</file>