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70" r:id="rId3"/>
    <p:sldId id="257" r:id="rId4"/>
    <p:sldId id="258" r:id="rId5"/>
    <p:sldId id="295" r:id="rId6"/>
    <p:sldId id="296" r:id="rId7"/>
    <p:sldId id="259" r:id="rId8"/>
    <p:sldId id="260" r:id="rId9"/>
    <p:sldId id="297" r:id="rId10"/>
    <p:sldId id="262" r:id="rId11"/>
    <p:sldId id="271" r:id="rId12"/>
    <p:sldId id="263" r:id="rId13"/>
    <p:sldId id="275" r:id="rId14"/>
    <p:sldId id="276" r:id="rId15"/>
    <p:sldId id="290" r:id="rId16"/>
    <p:sldId id="277" r:id="rId17"/>
    <p:sldId id="278" r:id="rId18"/>
    <p:sldId id="279" r:id="rId19"/>
    <p:sldId id="280" r:id="rId20"/>
    <p:sldId id="281" r:id="rId21"/>
    <p:sldId id="282" r:id="rId22"/>
    <p:sldId id="291" r:id="rId23"/>
    <p:sldId id="292" r:id="rId24"/>
    <p:sldId id="293" r:id="rId25"/>
    <p:sldId id="294" r:id="rId26"/>
    <p:sldId id="298" r:id="rId27"/>
    <p:sldId id="299" r:id="rId28"/>
    <p:sldId id="286" r:id="rId29"/>
    <p:sldId id="287" r:id="rId30"/>
    <p:sldId id="301" r:id="rId31"/>
    <p:sldId id="288" r:id="rId32"/>
    <p:sldId id="289" r:id="rId33"/>
    <p:sldId id="264" r:id="rId34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427" autoAdjust="0"/>
  </p:normalViewPr>
  <p:slideViewPr>
    <p:cSldViewPr>
      <p:cViewPr varScale="1">
        <p:scale>
          <a:sx n="84" d="100"/>
          <a:sy n="8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5869C4-4E65-4D95-99B8-52CEF7EA6C2E}" type="datetimeFigureOut">
              <a:rPr lang="ar-SA"/>
              <a:pPr>
                <a:defRPr/>
              </a:pPr>
              <a:t>15/11/1435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</a:p>
          <a:p>
            <a:pPr lvl="1"/>
            <a:r>
              <a:rPr lang="ar-SA" noProof="0" smtClean="0"/>
              <a:t>المستوى الثاني</a:t>
            </a:r>
          </a:p>
          <a:p>
            <a:pPr lvl="2"/>
            <a:r>
              <a:rPr lang="ar-SA" noProof="0" smtClean="0"/>
              <a:t>المستوى الثالث</a:t>
            </a:r>
          </a:p>
          <a:p>
            <a:pPr lvl="3"/>
            <a:r>
              <a:rPr lang="ar-SA" noProof="0" smtClean="0"/>
              <a:t>المستوى الرابع</a:t>
            </a:r>
          </a:p>
          <a:p>
            <a:pPr lvl="4"/>
            <a:r>
              <a:rPr lang="ar-SA" noProof="0" smtClean="0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7304774-D51E-49F4-AA35-ED45CAEEFA4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3891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DE47436-7F39-4870-AA3C-D7FBA981DD5F}" type="slidenum">
              <a:rPr lang="ar-SA" smtClean="0">
                <a:latin typeface="Arial" charset="0"/>
                <a:cs typeface="Arial" charset="0"/>
              </a:rPr>
              <a:pPr/>
              <a:t>1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5018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36D611-5F15-48EF-923B-543965728B1D}" type="slidenum">
              <a:rPr lang="ar-SA" smtClean="0">
                <a:latin typeface="Arial" charset="0"/>
                <a:cs typeface="Arial" charset="0"/>
              </a:rPr>
              <a:pPr/>
              <a:t>12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5120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5F6C4A-245E-4A50-BA01-00FD6CD371D2}" type="slidenum">
              <a:rPr lang="ar-SA" smtClean="0">
                <a:latin typeface="Arial" charset="0"/>
                <a:cs typeface="Arial" charset="0"/>
              </a:rPr>
              <a:pPr/>
              <a:t>13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5222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3F2C71-29BF-4D5B-8835-EC654E63C8AD}" type="slidenum">
              <a:rPr lang="ar-SA" smtClean="0">
                <a:latin typeface="Arial" charset="0"/>
                <a:cs typeface="Arial" charset="0"/>
              </a:rPr>
              <a:pPr/>
              <a:t>14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5325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AB96A84-81C0-4046-8AE1-C8C9C70EEC2C}" type="slidenum">
              <a:rPr lang="ar-SA" smtClean="0">
                <a:latin typeface="Arial" charset="0"/>
                <a:cs typeface="Arial" charset="0"/>
              </a:rPr>
              <a:pPr/>
              <a:t>15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5427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F2E37B3-6BD1-446D-9D9A-34912A1499A4}" type="slidenum">
              <a:rPr lang="ar-SA" smtClean="0">
                <a:latin typeface="Arial" charset="0"/>
                <a:cs typeface="Arial" charset="0"/>
              </a:rPr>
              <a:pPr/>
              <a:t>16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5530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5E1960-3749-40CA-8AD0-A3C612480982}" type="slidenum">
              <a:rPr lang="ar-SA" smtClean="0">
                <a:latin typeface="Arial" charset="0"/>
                <a:cs typeface="Arial" charset="0"/>
              </a:rPr>
              <a:pPr/>
              <a:t>17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5632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2BCE350-B0D4-488B-8E93-0EB2CCFC95F8}" type="slidenum">
              <a:rPr lang="ar-SA" smtClean="0">
                <a:latin typeface="Arial" charset="0"/>
                <a:cs typeface="Arial" charset="0"/>
              </a:rPr>
              <a:pPr/>
              <a:t>18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5734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8DB4745-08F7-4FEF-B652-608529F91B49}" type="slidenum">
              <a:rPr lang="ar-SA" smtClean="0">
                <a:latin typeface="Arial" charset="0"/>
                <a:cs typeface="Arial" charset="0"/>
              </a:rPr>
              <a:pPr/>
              <a:t>19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5837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74C230-0AB6-42CE-9423-7FE0E1C82A22}" type="slidenum">
              <a:rPr lang="ar-SA" smtClean="0">
                <a:latin typeface="Arial" charset="0"/>
                <a:cs typeface="Arial" charset="0"/>
              </a:rPr>
              <a:pPr/>
              <a:t>20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5939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3E890C-1FAC-42ED-A51A-FBB840263DF9}" type="slidenum">
              <a:rPr lang="ar-SA" smtClean="0">
                <a:latin typeface="Arial" charset="0"/>
                <a:cs typeface="Arial" charset="0"/>
              </a:rPr>
              <a:pPr/>
              <a:t>21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3994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E628664-B64B-44D1-89A3-65A5347A2413}" type="slidenum">
              <a:rPr lang="ar-SA" smtClean="0">
                <a:latin typeface="Arial" charset="0"/>
                <a:cs typeface="Arial" charset="0"/>
              </a:rPr>
              <a:pPr/>
              <a:t>2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6042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08EB21-E624-4277-9878-1604EA5BB3C5}" type="slidenum">
              <a:rPr lang="ar-SA" smtClean="0">
                <a:latin typeface="Arial" charset="0"/>
                <a:cs typeface="Arial" charset="0"/>
              </a:rPr>
              <a:pPr/>
              <a:t>22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6144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235AC37-F6D3-4943-AD85-20F9A276D8A4}" type="slidenum">
              <a:rPr lang="ar-SA" smtClean="0">
                <a:latin typeface="Arial" charset="0"/>
                <a:cs typeface="Arial" charset="0"/>
              </a:rPr>
              <a:pPr/>
              <a:t>23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6246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78588B-3509-42F8-A7ED-C8C5E3708F60}" type="slidenum">
              <a:rPr lang="ar-SA" smtClean="0">
                <a:latin typeface="Arial" charset="0"/>
                <a:cs typeface="Arial" charset="0"/>
              </a:rPr>
              <a:pPr/>
              <a:t>24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6349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41C688-159F-4538-9977-AABB51197143}" type="slidenum">
              <a:rPr lang="ar-SA" smtClean="0">
                <a:latin typeface="Arial" charset="0"/>
                <a:cs typeface="Arial" charset="0"/>
              </a:rPr>
              <a:pPr/>
              <a:t>25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6451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C47DCC1-0C46-4046-967D-61516BD92F0C}" type="slidenum">
              <a:rPr lang="ar-SA" smtClean="0">
                <a:latin typeface="Arial" charset="0"/>
                <a:cs typeface="Arial" charset="0"/>
              </a:rPr>
              <a:pPr/>
              <a:t>26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6554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EA68194-0B5F-4669-A7D1-0D0F63560F7F}" type="slidenum">
              <a:rPr lang="ar-SA" smtClean="0">
                <a:latin typeface="Arial" charset="0"/>
                <a:cs typeface="Arial" charset="0"/>
              </a:rPr>
              <a:pPr/>
              <a:t>27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6656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CB2F41-6D7D-4537-A740-1CEBBF30BBF0}" type="slidenum">
              <a:rPr lang="ar-SA" smtClean="0">
                <a:latin typeface="Arial" charset="0"/>
                <a:cs typeface="Arial" charset="0"/>
              </a:rPr>
              <a:pPr/>
              <a:t>28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6758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61B31E1-5E45-43DF-BBF9-C22BA0873467}" type="slidenum">
              <a:rPr lang="ar-SA" smtClean="0">
                <a:latin typeface="Arial" charset="0"/>
                <a:cs typeface="Arial" charset="0"/>
              </a:rPr>
              <a:pPr/>
              <a:t>29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6861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15A62BA-4B78-4A90-A1F6-9693FC9C6D36}" type="slidenum">
              <a:rPr lang="ar-SA" smtClean="0">
                <a:latin typeface="Arial" charset="0"/>
                <a:cs typeface="Arial" charset="0"/>
              </a:rPr>
              <a:pPr/>
              <a:t>30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6963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A860C2-4930-4397-8EDC-E51A7DB8D344}" type="slidenum">
              <a:rPr lang="ar-SA" smtClean="0">
                <a:latin typeface="Arial" charset="0"/>
                <a:cs typeface="Arial" charset="0"/>
              </a:rPr>
              <a:pPr/>
              <a:t>31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4096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D12D477-DB78-412A-BA60-339BDA54390E}" type="slidenum">
              <a:rPr lang="ar-SA" smtClean="0">
                <a:latin typeface="Arial" charset="0"/>
                <a:cs typeface="Arial" charset="0"/>
              </a:rPr>
              <a:pPr/>
              <a:t>3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7066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B357B0-F5FF-4D4B-9CC1-71ADE21D3AF9}" type="slidenum">
              <a:rPr lang="ar-SA" smtClean="0">
                <a:latin typeface="Arial" charset="0"/>
                <a:cs typeface="Arial" charset="0"/>
              </a:rPr>
              <a:pPr/>
              <a:t>32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7168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2588551-81B5-482F-A71B-0BD284827C3E}" type="slidenum">
              <a:rPr lang="ar-SA" smtClean="0">
                <a:latin typeface="Arial" charset="0"/>
                <a:cs typeface="Arial" charset="0"/>
              </a:rPr>
              <a:pPr/>
              <a:t>33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4198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E5C1E25-6AD3-494B-83AE-5BB81215EAEF}" type="slidenum">
              <a:rPr lang="ar-SA" smtClean="0">
                <a:latin typeface="Arial" charset="0"/>
                <a:cs typeface="Arial" charset="0"/>
              </a:rPr>
              <a:pPr/>
              <a:t>4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4301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3E2087-3952-4CC2-8233-8FDB9B4290AB}" type="slidenum">
              <a:rPr lang="ar-SA" smtClean="0">
                <a:latin typeface="Arial" charset="0"/>
                <a:cs typeface="Arial" charset="0"/>
              </a:rPr>
              <a:pPr/>
              <a:t>7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4403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CBE547A-58C9-4917-8A38-FBC6BCE52747}" type="slidenum">
              <a:rPr lang="ar-SA" smtClean="0">
                <a:latin typeface="Arial" charset="0"/>
                <a:cs typeface="Arial" charset="0"/>
              </a:rPr>
              <a:pPr/>
              <a:t>8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4608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FD1C07-D896-419F-BD30-049D10680061}" type="slidenum">
              <a:rPr lang="ar-SA" smtClean="0">
                <a:latin typeface="Arial" charset="0"/>
                <a:cs typeface="Arial" charset="0"/>
              </a:rPr>
              <a:pPr/>
              <a:t>9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4813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B6AFE1-FDDF-471B-AFC1-854834F49E8E}" type="slidenum">
              <a:rPr lang="ar-SA" smtClean="0">
                <a:latin typeface="Arial" charset="0"/>
                <a:cs typeface="Arial" charset="0"/>
              </a:rPr>
              <a:pPr/>
              <a:t>10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>
              <a:cs typeface="Arial" charset="0"/>
            </a:endParaRPr>
          </a:p>
        </p:txBody>
      </p:sp>
      <p:sp>
        <p:nvSpPr>
          <p:cNvPr id="4915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A7DF12-F5FB-4078-B02A-A58F3128823B}" type="slidenum">
              <a:rPr lang="ar-SA" smtClean="0">
                <a:latin typeface="Arial" charset="0"/>
                <a:cs typeface="Arial" charset="0"/>
              </a:rPr>
              <a:pPr/>
              <a:t>11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  <a:endParaRPr lang="en-GB" smtClean="0"/>
          </a:p>
          <a:p>
            <a:pPr lvl="1"/>
            <a:r>
              <a:rPr lang="ar-SA" smtClean="0"/>
              <a:t>المستوى الثاني</a:t>
            </a:r>
            <a:endParaRPr lang="en-GB" smtClean="0"/>
          </a:p>
          <a:p>
            <a:pPr lvl="2"/>
            <a:r>
              <a:rPr lang="ar-SA" smtClean="0"/>
              <a:t>المستوى الثالث</a:t>
            </a:r>
            <a:endParaRPr lang="en-GB" smtClean="0"/>
          </a:p>
          <a:p>
            <a:pPr lvl="3"/>
            <a:r>
              <a:rPr lang="ar-SA" smtClean="0"/>
              <a:t>المستوى الرابع</a:t>
            </a:r>
            <a:endParaRPr lang="en-GB" smtClean="0"/>
          </a:p>
          <a:p>
            <a:pPr lvl="4"/>
            <a:r>
              <a:rPr lang="ar-SA" smtClean="0"/>
              <a:t>المستوى الخامس</a:t>
            </a:r>
            <a:endParaRPr lang="en-GB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bg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bg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bg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bg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Geiger%20M&#252;ller%20Tube%20(GM)%20-%20Part%201%20-%20Radiation%20Protection.flv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../../../My%20Videos/RealPlayer%20Downloads/Geiger%20M&#252;ller%20Tube%20(GM)%20-%20Part%202%20-%20Radiation%20Protection.flv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-609600"/>
            <a:ext cx="7772400" cy="3962400"/>
          </a:xfrm>
        </p:spPr>
        <p:txBody>
          <a:bodyPr/>
          <a:lstStyle/>
          <a:p>
            <a:pPr eaLnBrk="1" hangingPunct="1"/>
            <a:r>
              <a:rPr lang="en-GB" sz="4800" smtClean="0"/>
              <a:t>Instruments for Radiation Detection</a:t>
            </a:r>
            <a:br>
              <a:rPr lang="en-GB" sz="4800" smtClean="0"/>
            </a:br>
            <a:r>
              <a:rPr lang="en-GB" sz="4800" smtClean="0"/>
              <a:t>and Measurement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1752600"/>
          </a:xfrm>
        </p:spPr>
        <p:txBody>
          <a:bodyPr/>
          <a:lstStyle/>
          <a:p>
            <a:pPr eaLnBrk="1" hangingPunct="1"/>
            <a:r>
              <a:rPr lang="en-GB" sz="8000" b="1" smtClean="0"/>
              <a:t>Lab # 3</a:t>
            </a:r>
          </a:p>
        </p:txBody>
      </p:sp>
      <p:pic>
        <p:nvPicPr>
          <p:cNvPr id="2052" name="Picture 7" descr="http://www.security-technologynews.com/upload/image_files/slider/Hard_Radiation_Detection_Material_Research/Hard_Radiation_Detec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191000"/>
            <a:ext cx="499110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GB" smtClean="0"/>
              <a:t>Scintillation Detecting Instruments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400" smtClean="0"/>
              <a:t>g-ray detecting equipment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b="1" smtClean="0">
                <a:solidFill>
                  <a:srgbClr val="FFFF00"/>
                </a:solidFill>
              </a:rPr>
              <a:t>Most commonly used: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400" smtClean="0"/>
              <a:t>well counters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400" smtClean="0"/>
              <a:t>Thyroid probes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400" smtClean="0"/>
              <a:t>g or scintillation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All these instruments are g-ray detecting devices 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b="1" smtClean="0">
                <a:solidFill>
                  <a:srgbClr val="FFFF00"/>
                </a:solidFill>
              </a:rPr>
              <a:t>Consist of: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Collimator (excluding well counter) 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Sodium iodide detector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Photomultiplier tube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Preamplifier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Pulse height analyzer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Display or Storage</a:t>
            </a:r>
          </a:p>
          <a:p>
            <a:pPr eaLnBrk="1" hangingPunct="1">
              <a:lnSpc>
                <a:spcPct val="80000"/>
              </a:lnSpc>
            </a:pPr>
            <a:endParaRPr lang="en-GB" sz="2400" smtClean="0"/>
          </a:p>
        </p:txBody>
      </p:sp>
      <p:pic>
        <p:nvPicPr>
          <p:cNvPr id="13316" name="Picture 5" descr="scintillation"/>
          <p:cNvPicPr>
            <a:picLocks noChangeAspect="1" noChangeArrowheads="1"/>
          </p:cNvPicPr>
          <p:nvPr/>
        </p:nvPicPr>
        <p:blipFill>
          <a:blip r:embed="rId3" cstate="print"/>
          <a:srcRect r="17021"/>
          <a:stretch>
            <a:fillRect/>
          </a:stretch>
        </p:blipFill>
        <p:spPr bwMode="auto">
          <a:xfrm>
            <a:off x="4953000" y="1524000"/>
            <a:ext cx="3733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791200"/>
          </a:xfrm>
        </p:spPr>
        <p:txBody>
          <a:bodyPr/>
          <a:lstStyle/>
          <a:p>
            <a:pPr eaLnBrk="1" hangingPunct="1">
              <a:lnSpc>
                <a:spcPct val="105000"/>
              </a:lnSpc>
            </a:pPr>
            <a:r>
              <a:rPr lang="en-GB" sz="2600" smtClean="0"/>
              <a:t>Scintillation detectors consist of scintilator emitting flashes of light after absorbing gamma or x radiation. </a:t>
            </a:r>
          </a:p>
          <a:p>
            <a:pPr eaLnBrk="1" hangingPunct="1">
              <a:lnSpc>
                <a:spcPct val="105000"/>
              </a:lnSpc>
            </a:pPr>
            <a:r>
              <a:rPr lang="en-GB" sz="2600" smtClean="0"/>
              <a:t>The light photons produced are then converted to an electrical pulse by means of a photomultiplier tube. </a:t>
            </a:r>
          </a:p>
          <a:p>
            <a:pPr eaLnBrk="1" hangingPunct="1">
              <a:lnSpc>
                <a:spcPct val="105000"/>
              </a:lnSpc>
            </a:pPr>
            <a:r>
              <a:rPr lang="en-GB" sz="2600" smtClean="0"/>
              <a:t>The pulse is amplified by a linear amplifier, sorted by a pulse-height analyzer and then registered as a count. </a:t>
            </a:r>
          </a:p>
          <a:p>
            <a:pPr eaLnBrk="1" hangingPunct="1">
              <a:lnSpc>
                <a:spcPct val="105000"/>
              </a:lnSpc>
            </a:pPr>
            <a:r>
              <a:rPr lang="en-GB" sz="2600" smtClean="0"/>
              <a:t>Different solid or liquid scintillators are used for different types of radiation. </a:t>
            </a:r>
          </a:p>
          <a:p>
            <a:pPr eaLnBrk="1" hangingPunct="1">
              <a:lnSpc>
                <a:spcPct val="105000"/>
              </a:lnSpc>
            </a:pPr>
            <a:r>
              <a:rPr lang="en-GB" sz="2600" smtClean="0"/>
              <a:t>In nuclear medicine, sodium iodide solid crystals with a trace of thallium NaI(Tl) are used for gamma and x ray detection.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dect2"/>
          <p:cNvPicPr>
            <a:picLocks noChangeAspect="1" noChangeArrowheads="1"/>
          </p:cNvPicPr>
          <p:nvPr/>
        </p:nvPicPr>
        <p:blipFill>
          <a:blip r:embed="rId3" cstate="print"/>
          <a:srcRect r="160"/>
          <a:stretch>
            <a:fillRect/>
          </a:stretch>
        </p:blipFill>
        <p:spPr bwMode="auto">
          <a:xfrm>
            <a:off x="762000" y="798513"/>
            <a:ext cx="8077200" cy="445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212725" y="950913"/>
            <a:ext cx="6340475" cy="6699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g rays from a source interact in the sodium iodide detector and light photons are emitted.</a:t>
            </a:r>
          </a:p>
        </p:txBody>
      </p:sp>
      <p:sp>
        <p:nvSpPr>
          <p:cNvPr id="9223" name="Oval 7"/>
          <p:cNvSpPr>
            <a:spLocks noChangeArrowheads="1"/>
          </p:cNvSpPr>
          <p:nvPr/>
        </p:nvSpPr>
        <p:spPr bwMode="auto">
          <a:xfrm>
            <a:off x="457200" y="1941513"/>
            <a:ext cx="1997075" cy="5334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838200" y="3694113"/>
            <a:ext cx="2432050" cy="685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2819400" y="493713"/>
            <a:ext cx="3648075" cy="17684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The light photons</a:t>
            </a:r>
            <a:r>
              <a:rPr lang="en-GB"/>
              <a:t> </a:t>
            </a:r>
            <a:r>
              <a:rPr lang="en-GB" b="1"/>
              <a:t>will strike the photocathode of a photomultiplier</a:t>
            </a:r>
          </a:p>
          <a:p>
            <a:r>
              <a:rPr lang="en-GB" b="1"/>
              <a:t>(PM) tube and a pulse is generated at the end of the PM tube.</a:t>
            </a: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533400" y="1066800"/>
            <a:ext cx="8213725" cy="39528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/>
              <a:t>The pulse is first amplified by a preamplifier and then by a linear amplifier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3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3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animBg="1"/>
      <p:bldP spid="9222" grpId="1" animBg="1"/>
      <p:bldP spid="9223" grpId="0" animBg="1"/>
      <p:bldP spid="9223" grpId="1" animBg="1"/>
      <p:bldP spid="9224" grpId="0" animBg="1"/>
      <p:bldP spid="9224" grpId="1" animBg="1"/>
      <p:bldP spid="9225" grpId="0" animBg="1"/>
      <p:bldP spid="9225" grpId="1" animBg="1"/>
      <p:bldP spid="9226" grpId="0" animBg="1"/>
      <p:bldP spid="922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pPr eaLnBrk="1" hangingPunct="1"/>
            <a:r>
              <a:rPr lang="en-GB" smtClean="0"/>
              <a:t>Scintillation Camera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12838"/>
            <a:ext cx="8229600" cy="5287962"/>
          </a:xfrm>
        </p:spPr>
        <p:txBody>
          <a:bodyPr/>
          <a:lstStyle/>
          <a:p>
            <a:pPr eaLnBrk="1" hangingPunct="1"/>
            <a:r>
              <a:rPr lang="en-GB" smtClean="0"/>
              <a:t>also known as a gamma camera</a:t>
            </a:r>
          </a:p>
          <a:p>
            <a:pPr eaLnBrk="1" hangingPunct="1"/>
            <a:r>
              <a:rPr lang="en-GB" b="1" smtClean="0">
                <a:solidFill>
                  <a:srgbClr val="FFFF00"/>
                </a:solidFill>
              </a:rPr>
              <a:t>consists of :</a:t>
            </a:r>
          </a:p>
          <a:p>
            <a:pPr eaLnBrk="1" hangingPunct="1"/>
            <a:r>
              <a:rPr lang="en-GB" smtClean="0"/>
              <a:t>Collimator</a:t>
            </a:r>
          </a:p>
          <a:p>
            <a:pPr eaLnBrk="1" hangingPunct="1"/>
            <a:r>
              <a:rPr lang="en-GB" smtClean="0"/>
              <a:t>Detector</a:t>
            </a:r>
          </a:p>
          <a:p>
            <a:pPr eaLnBrk="1" hangingPunct="1"/>
            <a:r>
              <a:rPr lang="en-GB" smtClean="0"/>
              <a:t>X, Y positioning circuit</a:t>
            </a:r>
          </a:p>
          <a:p>
            <a:pPr eaLnBrk="1" hangingPunct="1"/>
            <a:r>
              <a:rPr lang="en-GB" smtClean="0"/>
              <a:t>PM tubes </a:t>
            </a:r>
          </a:p>
          <a:p>
            <a:pPr eaLnBrk="1" hangingPunct="1"/>
            <a:r>
              <a:rPr lang="en-GB" smtClean="0"/>
              <a:t>Preamplifiers</a:t>
            </a:r>
          </a:p>
          <a:p>
            <a:pPr eaLnBrk="1" hangingPunct="1"/>
            <a:r>
              <a:rPr lang="en-GB" smtClean="0"/>
              <a:t>Linear amplifiers</a:t>
            </a:r>
          </a:p>
          <a:p>
            <a:pPr eaLnBrk="1" hangingPunct="1"/>
            <a:r>
              <a:rPr lang="en-GB" smtClean="0"/>
              <a:t>PHA </a:t>
            </a:r>
          </a:p>
          <a:p>
            <a:pPr eaLnBrk="1" hangingPunct="1"/>
            <a:r>
              <a:rPr lang="en-GB" smtClean="0"/>
              <a:t>Display or storage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3" cstate="print"/>
          <a:srcRect l="12500" t="13542" r="3125" b="12500"/>
          <a:stretch>
            <a:fillRect/>
          </a:stretch>
        </p:blipFill>
        <p:spPr bwMode="auto">
          <a:xfrm>
            <a:off x="533400" y="457200"/>
            <a:ext cx="82296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609600" y="5791200"/>
            <a:ext cx="1371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1066800" y="3581400"/>
            <a:ext cx="1371600" cy="5334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pPr eaLnBrk="1" hangingPunct="1"/>
            <a:r>
              <a:rPr lang="en-GB" smtClean="0"/>
              <a:t>Collimator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839200" cy="3733800"/>
          </a:xfrm>
        </p:spPr>
        <p:txBody>
          <a:bodyPr/>
          <a:lstStyle/>
          <a:p>
            <a:pPr eaLnBrk="1" hangingPunct="1"/>
            <a:r>
              <a:rPr lang="en-US" smtClean="0"/>
              <a:t>In all nuclear medicine equipment for imaging a collimator is attached to the face of a sodium iodide detector </a:t>
            </a:r>
            <a:r>
              <a:rPr lang="en-US" smtClean="0">
                <a:solidFill>
                  <a:srgbClr val="FF0000"/>
                </a:solidFill>
              </a:rPr>
              <a:t>to</a:t>
            </a:r>
            <a:r>
              <a:rPr lang="en-US" smtClean="0"/>
              <a:t> limit the field of view </a:t>
            </a:r>
            <a:r>
              <a:rPr lang="en-US" smtClean="0">
                <a:solidFill>
                  <a:srgbClr val="FF0000"/>
                </a:solidFill>
              </a:rPr>
              <a:t>so</a:t>
            </a:r>
            <a:r>
              <a:rPr lang="en-US" smtClean="0"/>
              <a:t> that all radiations from outside the field of view are prevented from reaching the detector.</a:t>
            </a:r>
          </a:p>
          <a:p>
            <a:r>
              <a:rPr lang="en-US" smtClean="0"/>
              <a:t>Made of lead and have a number of holes of different shapes and sizes.</a:t>
            </a:r>
            <a:endParaRPr lang="en-GB" smtClean="0"/>
          </a:p>
        </p:txBody>
      </p:sp>
      <p:pic>
        <p:nvPicPr>
          <p:cNvPr id="18436" name="Picture 2" descr="http://www.newsoften.com/wp-content/uploads/2011/03/Harmfull-Radiation-Leve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0005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pPr eaLnBrk="1" hangingPunct="1"/>
            <a:r>
              <a:rPr lang="en-GB" smtClean="0"/>
              <a:t>Collimator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562600"/>
          </a:xfrm>
        </p:spPr>
        <p:txBody>
          <a:bodyPr/>
          <a:lstStyle/>
          <a:p>
            <a:pPr eaLnBrk="1" hangingPunct="1"/>
            <a:r>
              <a:rPr lang="en-GB" smtClean="0">
                <a:solidFill>
                  <a:srgbClr val="FFFF00"/>
                </a:solidFill>
              </a:rPr>
              <a:t>Classification</a:t>
            </a:r>
            <a:r>
              <a:rPr lang="en-GB" smtClean="0"/>
              <a:t> of collimators used in scintillation cameras depends primarily on 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GB" smtClean="0"/>
              <a:t>The type of focusing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GB" smtClean="0"/>
              <a:t>The thickness of the holes</a:t>
            </a:r>
          </a:p>
          <a:p>
            <a:pPr marL="914400" lvl="1" indent="-457200" eaLnBrk="1" hangingPunct="1"/>
            <a:endParaRPr lang="en-GB" smtClean="0"/>
          </a:p>
          <a:p>
            <a:pPr eaLnBrk="1" hangingPunct="1"/>
            <a:r>
              <a:rPr lang="en-GB" b="1" smtClean="0">
                <a:solidFill>
                  <a:srgbClr val="FFFF00"/>
                </a:solidFill>
              </a:rPr>
              <a:t>Depending on the type of focusing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GB" smtClean="0"/>
              <a:t>parallel hole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GB" smtClean="0"/>
              <a:t>Pinholet 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GB" smtClean="0"/>
              <a:t>Converging 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GB" smtClean="0"/>
              <a:t>Diverging type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3" cstate="print"/>
          <a:srcRect l="26563" t="18750" r="25000" b="25000"/>
          <a:stretch>
            <a:fillRect/>
          </a:stretch>
        </p:blipFill>
        <p:spPr bwMode="auto">
          <a:xfrm>
            <a:off x="228600" y="228600"/>
            <a:ext cx="88392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1600200" y="6172200"/>
            <a:ext cx="19050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304800" y="2184400"/>
            <a:ext cx="4114800" cy="1016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 b="1">
                <a:solidFill>
                  <a:schemeClr val="bg1"/>
                </a:solidFill>
              </a:rPr>
              <a:t>Pinhole collimators are used in imaging small</a:t>
            </a:r>
          </a:p>
          <a:p>
            <a:pPr algn="ctr"/>
            <a:r>
              <a:rPr lang="en-GB" sz="2000" b="1">
                <a:solidFill>
                  <a:schemeClr val="bg1"/>
                </a:solidFill>
              </a:rPr>
              <a:t>organs such as thyroid glands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457200" y="3352800"/>
            <a:ext cx="3810000" cy="27432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4876800" y="1905000"/>
            <a:ext cx="3962400" cy="1320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 b="1">
                <a:solidFill>
                  <a:schemeClr val="bg1"/>
                </a:solidFill>
              </a:rPr>
              <a:t>Converging collimators are employed when</a:t>
            </a:r>
          </a:p>
          <a:p>
            <a:pPr algn="ctr"/>
            <a:r>
              <a:rPr lang="en-GB" sz="2000" b="1">
                <a:solidFill>
                  <a:schemeClr val="bg1"/>
                </a:solidFill>
              </a:rPr>
              <a:t>the target organ is smaller than the size of the detector</a:t>
            </a: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4876800" y="3352800"/>
            <a:ext cx="4191000" cy="27432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3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animBg="1"/>
      <p:bldP spid="23558" grpId="1" animBg="1"/>
      <p:bldP spid="23559" grpId="0" animBg="1"/>
      <p:bldP spid="23559" grpId="1" animBg="1"/>
      <p:bldP spid="23560" grpId="0" animBg="1"/>
      <p:bldP spid="23560" grpId="1" animBg="1"/>
      <p:bldP spid="23561" grpId="0" animBg="1"/>
      <p:bldP spid="23561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ChangeAspect="1" noChangeArrowheads="1"/>
          </p:cNvPicPr>
          <p:nvPr/>
        </p:nvPicPr>
        <p:blipFill>
          <a:blip r:embed="rId3" cstate="print"/>
          <a:srcRect l="26563" t="18750" r="25000" b="25000"/>
          <a:stretch>
            <a:fillRect/>
          </a:stretch>
        </p:blipFill>
        <p:spPr bwMode="auto">
          <a:xfrm>
            <a:off x="228600" y="228600"/>
            <a:ext cx="88392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4114800" y="3708400"/>
            <a:ext cx="4876800" cy="1625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 b="1">
                <a:solidFill>
                  <a:schemeClr val="bg1"/>
                </a:solidFill>
              </a:rPr>
              <a:t>diverging</a:t>
            </a:r>
          </a:p>
          <a:p>
            <a:pPr algn="ctr"/>
            <a:r>
              <a:rPr lang="en-GB" sz="2000" b="1">
                <a:solidFill>
                  <a:schemeClr val="bg1"/>
                </a:solidFill>
              </a:rPr>
              <a:t>collimators are used in imaging organs such as lungs that are larger than the</a:t>
            </a:r>
          </a:p>
          <a:p>
            <a:pPr algn="ctr"/>
            <a:r>
              <a:rPr lang="en-GB" sz="2000" b="1">
                <a:solidFill>
                  <a:schemeClr val="bg1"/>
                </a:solidFill>
              </a:rPr>
              <a:t>size of the detector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4800600" y="762000"/>
            <a:ext cx="4343400" cy="27432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304800" y="3403600"/>
            <a:ext cx="4572000" cy="1016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 b="1">
                <a:solidFill>
                  <a:schemeClr val="bg1"/>
                </a:solidFill>
              </a:rPr>
              <a:t>Parallel hole collimators are most commonly used in</a:t>
            </a:r>
          </a:p>
          <a:p>
            <a:pPr algn="ctr"/>
            <a:r>
              <a:rPr lang="en-GB" sz="2000" b="1">
                <a:solidFill>
                  <a:schemeClr val="bg1"/>
                </a:solidFill>
              </a:rPr>
              <a:t>nuclear medicine procedures.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228600" y="914400"/>
            <a:ext cx="4343400" cy="2286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Rectangle 11"/>
          <p:cNvSpPr>
            <a:spLocks noChangeArrowheads="1"/>
          </p:cNvSpPr>
          <p:nvPr/>
        </p:nvSpPr>
        <p:spPr bwMode="auto">
          <a:xfrm>
            <a:off x="1447800" y="6248400"/>
            <a:ext cx="20574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3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animBg="1"/>
      <p:bldP spid="24581" grpId="1" animBg="1"/>
      <p:bldP spid="24582" grpId="0" animBg="1"/>
      <p:bldP spid="24582" grpId="1" animBg="1"/>
      <p:bldP spid="24583" grpId="0" animBg="1"/>
      <p:bldP spid="24583" grpId="1" animBg="1"/>
      <p:bldP spid="24584" grpId="0" animBg="1"/>
      <p:bldP spid="24584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31838"/>
            <a:ext cx="8229600" cy="5897562"/>
          </a:xfrm>
        </p:spPr>
        <p:txBody>
          <a:bodyPr/>
          <a:lstStyle/>
          <a:p>
            <a:pPr eaLnBrk="1" hangingPunct="1"/>
            <a:r>
              <a:rPr lang="en-GB" smtClean="0"/>
              <a:t>Parallel hole collimators are classified as </a:t>
            </a:r>
          </a:p>
          <a:p>
            <a:pPr lvl="1" eaLnBrk="1" hangingPunct="1"/>
            <a:r>
              <a:rPr lang="en-GB" smtClean="0"/>
              <a:t>High-resolution</a:t>
            </a:r>
          </a:p>
          <a:p>
            <a:pPr lvl="1" eaLnBrk="1" hangingPunct="1"/>
            <a:r>
              <a:rPr lang="en-GB" smtClean="0"/>
              <a:t>All-purpose</a:t>
            </a:r>
          </a:p>
          <a:p>
            <a:pPr lvl="1" eaLnBrk="1" hangingPunct="1"/>
            <a:r>
              <a:rPr lang="en-GB" smtClean="0"/>
              <a:t>High-sensitivity types. </a:t>
            </a:r>
          </a:p>
          <a:p>
            <a:pPr eaLnBrk="1" hangingPunct="1">
              <a:buFontTx/>
              <a:buNone/>
            </a:pPr>
            <a:endParaRPr lang="en-GB" smtClean="0"/>
          </a:p>
          <a:p>
            <a:pPr eaLnBrk="1" hangingPunct="1"/>
            <a:r>
              <a:rPr lang="en-GB" smtClean="0"/>
              <a:t>The size and number of holes the same for all these collimator</a:t>
            </a:r>
          </a:p>
          <a:p>
            <a:pPr eaLnBrk="1" hangingPunct="1"/>
            <a:r>
              <a:rPr lang="en-GB" smtClean="0"/>
              <a:t>The only change is in  the </a:t>
            </a:r>
            <a:r>
              <a:rPr lang="en-GB" smtClean="0">
                <a:solidFill>
                  <a:srgbClr val="FF0000"/>
                </a:solidFill>
              </a:rPr>
              <a:t>thickness</a:t>
            </a:r>
            <a:r>
              <a:rPr lang="en-GB" smtClean="0"/>
              <a:t>.</a:t>
            </a:r>
          </a:p>
          <a:p>
            <a:pPr eaLnBrk="1" hangingPunct="1"/>
            <a:r>
              <a:rPr lang="en-GB" smtClean="0"/>
              <a:t>High sensitivity collimators are made with smaller thickness than all-purpose collimators</a:t>
            </a:r>
          </a:p>
          <a:p>
            <a:pPr eaLnBrk="1" hangingPunct="1"/>
            <a:r>
              <a:rPr lang="en-GB" smtClean="0"/>
              <a:t>High-resolution collimators are made thickest of all.</a:t>
            </a:r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3" cstate="print"/>
          <a:srcRect l="26563" t="28448" r="50471" b="56033"/>
          <a:stretch>
            <a:fillRect/>
          </a:stretch>
        </p:blipFill>
        <p:spPr bwMode="auto">
          <a:xfrm>
            <a:off x="5638800" y="1371600"/>
            <a:ext cx="2971800" cy="12969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"/>
            <a:ext cx="8229600" cy="6477000"/>
          </a:xfrm>
        </p:spPr>
        <p:txBody>
          <a:bodyPr/>
          <a:lstStyle/>
          <a:p>
            <a:pPr eaLnBrk="1" hangingPunct="1"/>
            <a:r>
              <a:rPr lang="en-GB" b="1" smtClean="0">
                <a:solidFill>
                  <a:srgbClr val="FFFF00"/>
                </a:solidFill>
              </a:rPr>
              <a:t>In nuclear medicine it is important to ascertain the</a:t>
            </a:r>
            <a:r>
              <a:rPr lang="en-GB" smtClean="0"/>
              <a:t> </a:t>
            </a:r>
          </a:p>
          <a:p>
            <a:pPr eaLnBrk="1" hangingPunct="1"/>
            <a:endParaRPr lang="en-GB" smtClean="0"/>
          </a:p>
          <a:p>
            <a:pPr lvl="1" eaLnBrk="1" hangingPunct="1"/>
            <a:r>
              <a:rPr lang="en-GB" smtClean="0"/>
              <a:t>Presence</a:t>
            </a:r>
          </a:p>
          <a:p>
            <a:pPr lvl="1" eaLnBrk="1" hangingPunct="1"/>
            <a:r>
              <a:rPr lang="en-GB" smtClean="0"/>
              <a:t>Type</a:t>
            </a:r>
          </a:p>
          <a:p>
            <a:pPr lvl="1" eaLnBrk="1" hangingPunct="1"/>
            <a:r>
              <a:rPr lang="en-GB" smtClean="0"/>
              <a:t>Intensity</a:t>
            </a:r>
          </a:p>
          <a:p>
            <a:pPr lvl="1" eaLnBrk="1" hangingPunct="1"/>
            <a:r>
              <a:rPr lang="en-GB" smtClean="0"/>
              <a:t>Energy of radiations emitted by radionuclides</a:t>
            </a:r>
          </a:p>
          <a:p>
            <a:pPr lvl="1" eaLnBrk="1" hangingPunct="1">
              <a:buFontTx/>
              <a:buNone/>
            </a:pPr>
            <a:endParaRPr lang="en-GB" smtClean="0"/>
          </a:p>
          <a:p>
            <a:pPr eaLnBrk="1" hangingPunct="1"/>
            <a:r>
              <a:rPr lang="en-GB" b="1" smtClean="0">
                <a:solidFill>
                  <a:srgbClr val="FFFF00"/>
                </a:solidFill>
              </a:rPr>
              <a:t>Two commonly used devices</a:t>
            </a:r>
            <a:r>
              <a:rPr lang="en-GB" smtClean="0"/>
              <a:t> </a:t>
            </a:r>
          </a:p>
          <a:p>
            <a:pPr eaLnBrk="1" hangingPunct="1"/>
            <a:endParaRPr lang="en-GB" smtClean="0"/>
          </a:p>
          <a:p>
            <a:pPr lvl="1" eaLnBrk="1" hangingPunct="1"/>
            <a:r>
              <a:rPr lang="en-GB" smtClean="0"/>
              <a:t>Gas-filled detectors </a:t>
            </a:r>
          </a:p>
          <a:p>
            <a:pPr lvl="1" eaLnBrk="1" hangingPunct="1"/>
            <a:r>
              <a:rPr lang="en-GB" smtClean="0"/>
              <a:t>Scintillation detectors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eaLnBrk="1" hangingPunct="1"/>
            <a:r>
              <a:rPr lang="en-GB" smtClean="0"/>
              <a:t>Detector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5105400"/>
          </a:xfrm>
        </p:spPr>
        <p:txBody>
          <a:bodyPr/>
          <a:lstStyle/>
          <a:p>
            <a:pPr>
              <a:defRPr/>
            </a:pPr>
            <a:r>
              <a:rPr lang="en-US" sz="2400" dirty="0" smtClean="0"/>
              <a:t>Sodium iodide crystal doped with a very small amount of thallium [</a:t>
            </a:r>
            <a:r>
              <a:rPr lang="en-US" sz="2400" dirty="0" err="1" smtClean="0"/>
              <a:t>NaI</a:t>
            </a:r>
            <a:r>
              <a:rPr lang="en-US" sz="2400" dirty="0" smtClean="0"/>
              <a:t>(</a:t>
            </a:r>
            <a:r>
              <a:rPr lang="en-US" sz="2400" dirty="0" err="1" smtClean="0"/>
              <a:t>Tl</a:t>
            </a:r>
            <a:r>
              <a:rPr lang="en-US" sz="2400" dirty="0" smtClean="0"/>
              <a:t>)] is most commonly used.</a:t>
            </a:r>
            <a:endParaRPr lang="en-GB" sz="2400" dirty="0" smtClean="0"/>
          </a:p>
          <a:p>
            <a:pPr lvl="1">
              <a:defRPr/>
            </a:pPr>
            <a:r>
              <a:rPr lang="en-US" sz="2400" dirty="0" smtClean="0">
                <a:ea typeface="+mn-ea"/>
              </a:rPr>
              <a:t>The choice of </a:t>
            </a:r>
            <a:r>
              <a:rPr lang="en-US" sz="2400" dirty="0" err="1" smtClean="0">
                <a:ea typeface="+mn-ea"/>
              </a:rPr>
              <a:t>NaI</a:t>
            </a:r>
            <a:r>
              <a:rPr lang="en-US" sz="2400" dirty="0" smtClean="0">
                <a:ea typeface="+mn-ea"/>
              </a:rPr>
              <a:t>(</a:t>
            </a:r>
            <a:r>
              <a:rPr lang="en-US" sz="2400" dirty="0" err="1" smtClean="0">
                <a:ea typeface="+mn-ea"/>
              </a:rPr>
              <a:t>Tl</a:t>
            </a:r>
            <a:r>
              <a:rPr lang="en-US" sz="2400" dirty="0" smtClean="0">
                <a:ea typeface="+mn-ea"/>
              </a:rPr>
              <a:t>) crystals for g-ray detection is primarily due to their reasonable density (3.67 g/cm3) </a:t>
            </a:r>
            <a:r>
              <a:rPr lang="en-US" sz="2400" dirty="0" smtClean="0">
                <a:solidFill>
                  <a:srgbClr val="FF0000"/>
                </a:solidFill>
                <a:ea typeface="+mn-ea"/>
              </a:rPr>
              <a:t>and</a:t>
            </a:r>
            <a:r>
              <a:rPr lang="en-US" sz="2400" dirty="0" smtClean="0">
                <a:ea typeface="+mn-ea"/>
              </a:rPr>
              <a:t> high atomic number of iodine (Z = 53)</a:t>
            </a:r>
          </a:p>
          <a:p>
            <a:pPr lvl="1">
              <a:defRPr/>
            </a:pPr>
            <a:r>
              <a:rPr lang="en-US" sz="2400" dirty="0" smtClean="0">
                <a:ea typeface="+mn-ea"/>
              </a:rPr>
              <a:t>That result in efficient production of light photons</a:t>
            </a:r>
            <a:endParaRPr lang="en-GB" sz="2400" dirty="0" smtClean="0"/>
          </a:p>
          <a:p>
            <a:pPr eaLnBrk="1" hangingPunct="1">
              <a:defRPr/>
            </a:pPr>
            <a:r>
              <a:rPr lang="en-GB" sz="2400" dirty="0" smtClean="0"/>
              <a:t>Rectangular in shape</a:t>
            </a:r>
          </a:p>
          <a:p>
            <a:pPr eaLnBrk="1" hangingPunct="1">
              <a:defRPr/>
            </a:pPr>
            <a:r>
              <a:rPr lang="en-GB" sz="2400" dirty="0" smtClean="0"/>
              <a:t>Have the dimension between 33 X 43 cm and 37  X 59 cm with thickness varying between 0.64 cm and 1.9 cm</a:t>
            </a:r>
          </a:p>
          <a:p>
            <a:pPr eaLnBrk="1" hangingPunct="1">
              <a:defRPr/>
            </a:pPr>
            <a:r>
              <a:rPr lang="en-GB" sz="2400" dirty="0" smtClean="0"/>
              <a:t>The most common thickness is </a:t>
            </a:r>
            <a:r>
              <a:rPr lang="en-GB" sz="2400" dirty="0" smtClean="0">
                <a:solidFill>
                  <a:srgbClr val="FF0000"/>
                </a:solidFill>
              </a:rPr>
              <a:t>0.95 cm</a:t>
            </a:r>
            <a:endParaRPr lang="en-GB" sz="2400" dirty="0" smtClean="0"/>
          </a:p>
          <a:p>
            <a:pPr eaLnBrk="1" hangingPunct="1">
              <a:defRPr/>
            </a:pPr>
            <a:r>
              <a:rPr lang="en-GB" sz="2400" dirty="0" smtClean="0"/>
              <a:t>The 0.64-cm thick detectors are usually used in portable cameras for nuclear cardiac studies</a:t>
            </a:r>
          </a:p>
        </p:txBody>
      </p:sp>
      <p:pic>
        <p:nvPicPr>
          <p:cNvPr id="67586" name="Picture 2" descr="C:\Users\ALL\Pictures\صورة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2743200"/>
            <a:ext cx="32321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Detector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Increasing the thickness of a crystal increases the probability of complete absorption of ɣ rays and hence the sensitivity of the detector</a:t>
            </a:r>
          </a:p>
        </p:txBody>
      </p:sp>
      <p:cxnSp>
        <p:nvCxnSpPr>
          <p:cNvPr id="5" name="رابط كسهم مستقيم 4"/>
          <p:cNvCxnSpPr/>
          <p:nvPr/>
        </p:nvCxnSpPr>
        <p:spPr>
          <a:xfrm flipV="1">
            <a:off x="1143000" y="3505200"/>
            <a:ext cx="0" cy="18288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  <a:effectLst>
            <a:glow rad="2286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flipV="1">
            <a:off x="3429000" y="3581400"/>
            <a:ext cx="0" cy="18288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  <a:effectLst>
            <a:glow rad="2286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flipV="1">
            <a:off x="5867400" y="3657600"/>
            <a:ext cx="0" cy="18288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  <a:effectLst>
            <a:glow rad="2286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مستطيل 9"/>
          <p:cNvSpPr/>
          <p:nvPr/>
        </p:nvSpPr>
        <p:spPr>
          <a:xfrm>
            <a:off x="1219200" y="4038600"/>
            <a:ext cx="16827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kern="0" dirty="0">
                <a:solidFill>
                  <a:srgbClr val="FFFFFF"/>
                </a:solidFill>
                <a:latin typeface="Arial"/>
                <a:cs typeface="Arial"/>
              </a:rPr>
              <a:t>thickness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3657600" y="4419600"/>
            <a:ext cx="19653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kern="0" dirty="0">
                <a:solidFill>
                  <a:srgbClr val="FFFFFF"/>
                </a:solidFill>
                <a:latin typeface="Arial"/>
                <a:cs typeface="Arial"/>
              </a:rPr>
              <a:t>absorption 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6324600" y="4876800"/>
            <a:ext cx="174307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kern="0" dirty="0">
                <a:solidFill>
                  <a:srgbClr val="FFFFFF"/>
                </a:solidFill>
                <a:latin typeface="Arial"/>
                <a:cs typeface="Arial"/>
              </a:rPr>
              <a:t>sensitivity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685800" y="3124200"/>
            <a:ext cx="7772400" cy="27432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Photomultiplier Tube</a:t>
            </a:r>
            <a:endParaRPr lang="ar-SA" smtClean="0"/>
          </a:p>
        </p:txBody>
      </p:sp>
      <p:sp>
        <p:nvSpPr>
          <p:cNvPr id="2560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A PM tube consists of </a:t>
            </a:r>
          </a:p>
          <a:p>
            <a:pPr marL="971550" lvl="1" indent="-514350">
              <a:buFontTx/>
              <a:buAutoNum type="arabicPeriod"/>
            </a:pPr>
            <a:r>
              <a:rPr lang="en-US" sz="2400" smtClean="0"/>
              <a:t>Light-sensitive photocathode at one end</a:t>
            </a:r>
          </a:p>
          <a:p>
            <a:pPr marL="971550" lvl="1" indent="-514350">
              <a:buFontTx/>
              <a:buAutoNum type="arabicPeriod"/>
            </a:pPr>
            <a:r>
              <a:rPr lang="en-US" sz="2400" smtClean="0"/>
              <a:t>A series (usually 10) of metallic electrodes called dynodes in the middle</a:t>
            </a:r>
          </a:p>
          <a:p>
            <a:pPr marL="971550" lvl="1" indent="-514350">
              <a:buFontTx/>
              <a:buAutoNum type="arabicPeriod"/>
            </a:pPr>
            <a:r>
              <a:rPr lang="en-US" sz="2400" smtClean="0"/>
              <a:t>Anode at the other end</a:t>
            </a:r>
          </a:p>
          <a:p>
            <a:pPr marL="971550" lvl="1" indent="-514350"/>
            <a:r>
              <a:rPr lang="en-US" sz="2400" smtClean="0"/>
              <a:t>All enclosed in a vacuum glass tube.</a:t>
            </a:r>
          </a:p>
          <a:p>
            <a:r>
              <a:rPr lang="en-US" sz="2400" smtClean="0"/>
              <a:t>Fixed on to the NaI(Tl) crystal</a:t>
            </a:r>
          </a:p>
          <a:p>
            <a:r>
              <a:rPr lang="en-US" sz="2400" smtClean="0">
                <a:solidFill>
                  <a:srgbClr val="FF0000"/>
                </a:solidFill>
              </a:rPr>
              <a:t>The number of PM tubes </a:t>
            </a:r>
            <a:r>
              <a:rPr lang="en-US" sz="2400" smtClean="0"/>
              <a:t>in the thyroid probe and the well counter is one </a:t>
            </a:r>
            <a:r>
              <a:rPr lang="en-US" sz="2400" smtClean="0">
                <a:solidFill>
                  <a:srgbClr val="FF0000"/>
                </a:solidFill>
              </a:rPr>
              <a:t>whereas</a:t>
            </a:r>
            <a:r>
              <a:rPr lang="en-US" sz="2400" smtClean="0"/>
              <a:t> in scintillation cameras it varies from19 to 94 which are attached on the back face of the NaI(Tl) crystal</a:t>
            </a:r>
            <a:endParaRPr lang="ar-SA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Photomultiplier Tube</a:t>
            </a:r>
            <a:endParaRPr lang="ar-SA" smtClean="0"/>
          </a:p>
        </p:txBody>
      </p:sp>
      <p:sp>
        <p:nvSpPr>
          <p:cNvPr id="26627" name="عنصر نائب للمحتوى 2"/>
          <p:cNvSpPr>
            <a:spLocks noGrp="1"/>
          </p:cNvSpPr>
          <p:nvPr>
            <p:ph idx="1"/>
          </p:nvPr>
        </p:nvSpPr>
        <p:spPr/>
        <p:txBody>
          <a:bodyPr anchorCtr="1"/>
          <a:lstStyle/>
          <a:p>
            <a:r>
              <a:rPr lang="en-US" sz="2400" smtClean="0"/>
              <a:t>When a lightphoton from the NaI(Tl) crystal strikes the photocathode photoelectrons are emitted and accelerated toward the immediate dynode</a:t>
            </a:r>
          </a:p>
          <a:p>
            <a:r>
              <a:rPr lang="en-US" sz="2400" smtClean="0"/>
              <a:t>The accelerated electrons strike the dynode and more secondary electrons are emitted, which are further accelerated</a:t>
            </a:r>
          </a:p>
          <a:p>
            <a:r>
              <a:rPr lang="en-US" sz="2400" smtClean="0"/>
              <a:t>The process of multiplication of secondary electrons continues until the last dynode is reached, where a pulse of 10</a:t>
            </a:r>
            <a:r>
              <a:rPr lang="en-US" sz="1800" smtClean="0"/>
              <a:t>5</a:t>
            </a:r>
            <a:r>
              <a:rPr lang="en-US" sz="2400" smtClean="0"/>
              <a:t> to 10</a:t>
            </a:r>
            <a:r>
              <a:rPr lang="en-US" sz="1800" smtClean="0"/>
              <a:t>8</a:t>
            </a:r>
            <a:r>
              <a:rPr lang="en-US" sz="2400" smtClean="0"/>
              <a:t> electrons is produced</a:t>
            </a:r>
          </a:p>
          <a:p>
            <a:r>
              <a:rPr lang="en-US" sz="2400" smtClean="0"/>
              <a:t>The pulse is then attracted to the anode and finally delivered to the preamplifier</a:t>
            </a:r>
            <a:endParaRPr lang="ar-SA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Preamplifier</a:t>
            </a:r>
            <a:endParaRPr lang="ar-SA" smtClean="0"/>
          </a:p>
        </p:txBody>
      </p:sp>
      <p:sp>
        <p:nvSpPr>
          <p:cNvPr id="27651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52600"/>
          </a:xfrm>
        </p:spPr>
        <p:txBody>
          <a:bodyPr/>
          <a:lstStyle/>
          <a:p>
            <a:r>
              <a:rPr lang="en-US" smtClean="0"/>
              <a:t>The pulse from the PM tube is small in amplitude and must be amplified before further processing.</a:t>
            </a:r>
            <a:endParaRPr lang="ar-SA" smtClean="0"/>
          </a:p>
        </p:txBody>
      </p:sp>
      <p:pic>
        <p:nvPicPr>
          <p:cNvPr id="27652" name="Picture 2" descr="http://www.organicsurvivalistsite.com/wp-content/uploads/2011/03/Radiation-Symb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590800"/>
            <a:ext cx="4495800" cy="402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Linear Amplifier</a:t>
            </a:r>
            <a:endParaRPr lang="ar-SA" smtClean="0"/>
          </a:p>
        </p:txBody>
      </p:sp>
      <p:sp>
        <p:nvSpPr>
          <p:cNvPr id="28675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output pulse from the preamplifier is further amplified and properly shaped by a linear amplifier. </a:t>
            </a:r>
          </a:p>
          <a:p>
            <a:r>
              <a:rPr lang="en-US" smtClean="0"/>
              <a:t>The amplified pulse is then delivered to a pulse height analyzer for analysis as to its voltage.</a:t>
            </a:r>
            <a:endParaRPr lang="ar-SA" smtClean="0"/>
          </a:p>
        </p:txBody>
      </p:sp>
      <p:pic>
        <p:nvPicPr>
          <p:cNvPr id="28676" name="صورة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038600"/>
            <a:ext cx="23622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Pulse Height Analyzer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smtClean="0"/>
              <a:t>Gamma rays of different energies can arise from a source, either </a:t>
            </a:r>
          </a:p>
          <a:p>
            <a:pPr lvl="1">
              <a:defRPr/>
            </a:pPr>
            <a:r>
              <a:rPr lang="en-US" sz="2400" dirty="0" smtClean="0">
                <a:ea typeface="+mn-ea"/>
              </a:rPr>
              <a:t>from the same radionuclide </a:t>
            </a:r>
          </a:p>
          <a:p>
            <a:pPr lvl="1">
              <a:defRPr/>
            </a:pPr>
            <a:r>
              <a:rPr lang="en-US" sz="2400" dirty="0" smtClean="0">
                <a:ea typeface="+mn-ea"/>
              </a:rPr>
              <a:t>or from different </a:t>
            </a:r>
            <a:r>
              <a:rPr lang="en-US" sz="2400" dirty="0" err="1" smtClean="0">
                <a:ea typeface="+mn-ea"/>
              </a:rPr>
              <a:t>radionuclides</a:t>
            </a:r>
            <a:endParaRPr lang="en-US" sz="2400" dirty="0" smtClean="0">
              <a:ea typeface="+mn-ea"/>
            </a:endParaRPr>
          </a:p>
          <a:p>
            <a:pPr lvl="1">
              <a:defRPr/>
            </a:pPr>
            <a:r>
              <a:rPr lang="en-US" sz="2400" dirty="0" smtClean="0">
                <a:ea typeface="+mn-ea"/>
              </a:rPr>
              <a:t>or due to scattering of grays in the source</a:t>
            </a:r>
          </a:p>
          <a:p>
            <a:pPr>
              <a:defRPr/>
            </a:pPr>
            <a:r>
              <a:rPr lang="en-US" sz="2400" dirty="0" smtClean="0"/>
              <a:t>The pulses coming out of the amplifier may be different in amplitude due to differing g-ray energies</a:t>
            </a:r>
          </a:p>
          <a:p>
            <a:pPr>
              <a:defRPr/>
            </a:pPr>
            <a:r>
              <a:rPr lang="en-US" sz="2400" dirty="0" smtClean="0"/>
              <a:t>The pulse height analyzer (PHA) is a device that selects for counting only those pulses falling within preselected voltage amplitude intervals and rejects all others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Pulse Height Analyzer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r>
              <a:rPr lang="en-US" sz="2200" smtClean="0"/>
              <a:t>A pulse height analyzer normally selects only one range of pulses and is called a single-channel analyzer </a:t>
            </a:r>
            <a:r>
              <a:rPr lang="en-US" sz="2200" smtClean="0">
                <a:solidFill>
                  <a:srgbClr val="FF0000"/>
                </a:solidFill>
              </a:rPr>
              <a:t>(SCA). </a:t>
            </a:r>
          </a:p>
          <a:p>
            <a:r>
              <a:rPr lang="en-US" sz="2200" smtClean="0"/>
              <a:t>A multichannel analyzer (MCA) is a device that can simultaneously sort out pulses of different energies into a number of channels.</a:t>
            </a:r>
          </a:p>
          <a:p>
            <a:endParaRPr lang="en-US" sz="2200" smtClean="0"/>
          </a:p>
          <a:p>
            <a:r>
              <a:rPr lang="en-GB" sz="2200" smtClean="0"/>
              <a:t>In many scintillation cameras, the energy selection is made automatically by pushbutton type isotope selectors designated for different radionuclides such as 131I, 99mTc</a:t>
            </a:r>
          </a:p>
          <a:p>
            <a:endParaRPr lang="en-GB" sz="2200" smtClean="0"/>
          </a:p>
          <a:p>
            <a:r>
              <a:rPr lang="en-GB" sz="2200" smtClean="0"/>
              <a:t>In some scintillation cameras, two or three SCAs are used to select simultaneously two or three g rays of different energies</a:t>
            </a:r>
          </a:p>
          <a:p>
            <a:endParaRPr lang="en-US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Display and Storage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most cameras employ digital computers in acquiring, storing, and processing of image data</a:t>
            </a:r>
          </a:p>
          <a:p>
            <a:pPr eaLnBrk="1" hangingPunct="1"/>
            <a:endParaRPr lang="en-GB" smtClean="0"/>
          </a:p>
          <a:p>
            <a:pPr eaLnBrk="1" hangingPunct="1"/>
            <a:endParaRPr lang="en-GB" smtClean="0"/>
          </a:p>
        </p:txBody>
      </p:sp>
      <p:pic>
        <p:nvPicPr>
          <p:cNvPr id="31748" name="Picture 5" descr="http://a1.mzstatic.com/us/r1000/004/Purple/64/20/db/mzl.kizhyupx.320x480-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743200"/>
            <a:ext cx="2590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eaLnBrk="1" hangingPunct="1"/>
            <a:r>
              <a:rPr lang="en-GB" smtClean="0"/>
              <a:t>Tomographic Imagers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1355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400" smtClean="0"/>
              <a:t>limitation of the scintillation cameras is that they depict images of three-dimensional activity distributions in two-dimensional displays</a:t>
            </a:r>
          </a:p>
          <a:p>
            <a:pPr eaLnBrk="1" hangingPunct="1">
              <a:lnSpc>
                <a:spcPct val="90000"/>
              </a:lnSpc>
            </a:pPr>
            <a:endParaRPr lang="en-GB" sz="2400" smtClean="0"/>
          </a:p>
          <a:p>
            <a:pPr eaLnBrk="1" hangingPunct="1">
              <a:lnSpc>
                <a:spcPct val="90000"/>
              </a:lnSpc>
            </a:pPr>
            <a:r>
              <a:rPr lang="en-GB" sz="2400" smtClean="0"/>
              <a:t>One way to solve this problem is to obtain images at different angles around the patient such as anterior, posterior, lateral, and oblique projections</a:t>
            </a:r>
          </a:p>
          <a:p>
            <a:pPr eaLnBrk="1" hangingPunct="1">
              <a:lnSpc>
                <a:spcPct val="90000"/>
              </a:lnSpc>
            </a:pPr>
            <a:endParaRPr lang="en-GB" sz="2400" smtClean="0"/>
          </a:p>
          <a:p>
            <a:pPr eaLnBrk="1" hangingPunct="1">
              <a:lnSpc>
                <a:spcPct val="90000"/>
              </a:lnSpc>
            </a:pPr>
            <a:r>
              <a:rPr lang="en-GB" sz="2400" smtClean="0"/>
              <a:t>Success of the technique is limited because of the complexity of structures surrounding the organ of interest</a:t>
            </a:r>
          </a:p>
          <a:p>
            <a:pPr eaLnBrk="1" hangingPunct="1">
              <a:lnSpc>
                <a:spcPct val="90000"/>
              </a:lnSpc>
            </a:pPr>
            <a:endParaRPr lang="en-GB" sz="2400" smtClean="0"/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GB" sz="2400" smtClean="0"/>
              <a:t>Single Photon Emission Computed Tomography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GB" sz="2400" smtClean="0"/>
              <a:t>Positron Emission Tomography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GB" b="0" smtClean="0"/>
              <a:t>Gas-Filled Detectors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68580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mtClean="0"/>
              <a:t>The operation of a gas-filled detector is based on the ionization of gas molecules by radiations, followed by collection of the ion pairs as current with the application of a voltage between two electrodes.</a:t>
            </a:r>
          </a:p>
          <a:p>
            <a:pPr eaLnBrk="1" hangingPunct="1">
              <a:lnSpc>
                <a:spcPct val="90000"/>
              </a:lnSpc>
            </a:pPr>
            <a:endParaRPr lang="en-GB" smtClean="0"/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The measured current is primarily proportional to the applied voltage and the amount of radiations.</a:t>
            </a:r>
          </a:p>
          <a:p>
            <a:pPr eaLnBrk="1" hangingPunct="1">
              <a:lnSpc>
                <a:spcPct val="90000"/>
              </a:lnSpc>
            </a:pPr>
            <a:endParaRPr lang="en-GB" smtClean="0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1676400"/>
            <a:ext cx="2122488" cy="2057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 l="35556" t="31111" r="47778" b="37778"/>
          <a:stretch>
            <a:fillRect/>
          </a:stretch>
        </p:blipFill>
        <p:spPr bwMode="auto">
          <a:xfrm>
            <a:off x="6781800" y="3962400"/>
            <a:ext cx="213360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eaLnBrk="1" hangingPunct="1"/>
            <a:r>
              <a:rPr lang="en-GB" smtClean="0"/>
              <a:t>Tomographic Imagers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1355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400" smtClean="0">
                <a:solidFill>
                  <a:srgbClr val="FF0000"/>
                </a:solidFill>
              </a:rPr>
              <a:t>Single Photon Emission Computed Tomography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uses g-emitting radionuclides such as </a:t>
            </a:r>
            <a:r>
              <a:rPr lang="en-US" sz="1800" smtClean="0"/>
              <a:t>99m</a:t>
            </a:r>
            <a:r>
              <a:rPr lang="en-US" sz="2400" smtClean="0"/>
              <a:t>Tc, </a:t>
            </a:r>
            <a:r>
              <a:rPr lang="en-US" sz="1800" smtClean="0"/>
              <a:t>123</a:t>
            </a:r>
            <a:r>
              <a:rPr lang="en-US" sz="2400" smtClean="0"/>
              <a:t>I, </a:t>
            </a:r>
            <a:r>
              <a:rPr lang="en-US" sz="1800" smtClean="0"/>
              <a:t>67</a:t>
            </a:r>
            <a:r>
              <a:rPr lang="en-US" sz="2400" smtClean="0"/>
              <a:t>Ga, </a:t>
            </a:r>
            <a:r>
              <a:rPr lang="en-US" sz="1800" smtClean="0"/>
              <a:t>111</a:t>
            </a:r>
            <a:r>
              <a:rPr lang="en-US" sz="2400" smtClean="0"/>
              <a:t>In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smtClean="0">
                <a:solidFill>
                  <a:srgbClr val="FF0000"/>
                </a:solidFill>
              </a:rPr>
              <a:t>Positron Emission Tomography</a:t>
            </a:r>
          </a:p>
          <a:p>
            <a:r>
              <a:rPr lang="en-US" sz="2400" smtClean="0"/>
              <a:t>uses beta+ emitting radionuclides such as </a:t>
            </a:r>
            <a:r>
              <a:rPr lang="pt-BR" sz="1800" smtClean="0"/>
              <a:t>11</a:t>
            </a:r>
            <a:r>
              <a:rPr lang="pt-BR" sz="2400" smtClean="0"/>
              <a:t>C, </a:t>
            </a:r>
            <a:r>
              <a:rPr lang="pt-BR" sz="1800" smtClean="0"/>
              <a:t>13</a:t>
            </a:r>
            <a:r>
              <a:rPr lang="pt-BR" sz="2400" smtClean="0"/>
              <a:t>N, 15O, </a:t>
            </a:r>
            <a:r>
              <a:rPr lang="pt-BR" sz="1800" smtClean="0"/>
              <a:t>18</a:t>
            </a:r>
            <a:r>
              <a:rPr lang="pt-BR" sz="2400" smtClean="0"/>
              <a:t>F, </a:t>
            </a:r>
            <a:r>
              <a:rPr lang="pt-BR" sz="1800" smtClean="0"/>
              <a:t>68</a:t>
            </a:r>
            <a:r>
              <a:rPr lang="pt-BR" sz="2400" smtClean="0"/>
              <a:t>Ga, </a:t>
            </a:r>
            <a:r>
              <a:rPr lang="pt-BR" sz="1800" smtClean="0"/>
              <a:t>82</a:t>
            </a:r>
            <a:r>
              <a:rPr lang="pt-BR" sz="2400" smtClean="0"/>
              <a:t>Rb</a:t>
            </a:r>
            <a:endParaRPr lang="en-GB" sz="2400" smtClean="0"/>
          </a:p>
        </p:txBody>
      </p:sp>
      <p:pic>
        <p:nvPicPr>
          <p:cNvPr id="33796" name="Picture 2" descr="http://www.yale.edu/imaging/techniques/tomography/graphics/tomographic_imag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3505200"/>
            <a:ext cx="46482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GB" smtClean="0"/>
              <a:t>Tomographic Imagers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eaLnBrk="1" hangingPunct="1"/>
            <a:r>
              <a:rPr lang="en-GB" smtClean="0"/>
              <a:t>mathematical algorithms, to reconstruct the images at distinct focal planes (slices).</a:t>
            </a: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 cstate="print"/>
          <a:srcRect l="21094" t="22917" r="19531" b="25000"/>
          <a:stretch>
            <a:fillRect/>
          </a:stretch>
        </p:blipFill>
        <p:spPr bwMode="auto">
          <a:xfrm>
            <a:off x="914400" y="2438400"/>
            <a:ext cx="7086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1066800" y="6248400"/>
            <a:ext cx="1295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7" descr="inspiration_quotes_graphics_a5"/>
          <p:cNvPicPr>
            <a:picLocks noChangeAspect="1" noChangeArrowheads="1"/>
          </p:cNvPicPr>
          <p:nvPr/>
        </p:nvPicPr>
        <p:blipFill>
          <a:blip r:embed="rId3" cstate="print"/>
          <a:srcRect b="6667"/>
          <a:stretch>
            <a:fillRect/>
          </a:stretch>
        </p:blipFill>
        <p:spPr bwMode="auto">
          <a:xfrm>
            <a:off x="0" y="762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5" descr="encouraging-quotes"/>
          <p:cNvPicPr>
            <a:picLocks noChangeAspect="1" noChangeArrowheads="1"/>
          </p:cNvPicPr>
          <p:nvPr/>
        </p:nvPicPr>
        <p:blipFill>
          <a:blip r:embed="rId3" cstate="print"/>
          <a:srcRect t="6380" b="1797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c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990600"/>
            <a:ext cx="5029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5029200"/>
            <a:ext cx="2133600" cy="915988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solidFill>
                  <a:srgbClr val="FFFF00"/>
                </a:solidFill>
              </a:rPr>
              <a:t>ionization of gas molecules</a:t>
            </a:r>
          </a:p>
          <a:p>
            <a:r>
              <a:rPr lang="en-GB" b="1">
                <a:solidFill>
                  <a:srgbClr val="FFFF00"/>
                </a:solidFill>
              </a:rPr>
              <a:t>by radiations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52400" y="2176463"/>
            <a:ext cx="1981200" cy="2014537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solidFill>
                  <a:srgbClr val="FFFF00"/>
                </a:solidFill>
              </a:rPr>
              <a:t>collection of the ion pairs as current with</a:t>
            </a:r>
          </a:p>
          <a:p>
            <a:r>
              <a:rPr lang="en-GB" b="1">
                <a:solidFill>
                  <a:srgbClr val="FFFF00"/>
                </a:solidFill>
              </a:rPr>
              <a:t>the application of a voltage between two electrodes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7391400" y="2389188"/>
            <a:ext cx="1676400" cy="256381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solidFill>
                  <a:srgbClr val="FFFF00"/>
                </a:solidFill>
              </a:rPr>
              <a:t>The measured current is</a:t>
            </a:r>
          </a:p>
          <a:p>
            <a:r>
              <a:rPr lang="en-GB" b="1">
                <a:solidFill>
                  <a:srgbClr val="FFFF00"/>
                </a:solidFill>
              </a:rPr>
              <a:t>primarily proportional to the applied voltage and the amount of radiations.</a:t>
            </a:r>
          </a:p>
        </p:txBody>
      </p:sp>
      <p:sp>
        <p:nvSpPr>
          <p:cNvPr id="4104" name="Oval 8">
            <a:hlinkClick r:id="rId5" action="ppaction://hlinkfile"/>
          </p:cNvPr>
          <p:cNvSpPr>
            <a:spLocks noChangeArrowheads="1"/>
          </p:cNvSpPr>
          <p:nvPr/>
        </p:nvSpPr>
        <p:spPr bwMode="auto">
          <a:xfrm>
            <a:off x="5638800" y="3352800"/>
            <a:ext cx="533400" cy="6096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GB" b="0" smtClean="0"/>
              <a:t>Gas-Filled Detectors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4102" grpId="0" animBg="1"/>
      <p:bldP spid="4103" grpId="0" animBg="1"/>
      <p:bldP spid="410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/>
          <p:cNvPicPr>
            <a:picLocks noChangeAspect="1" noChangeArrowheads="1"/>
          </p:cNvPicPr>
          <p:nvPr/>
        </p:nvPicPr>
        <p:blipFill>
          <a:blip r:embed="rId2" cstate="print"/>
          <a:srcRect l="34444" t="39999" r="47778" b="39555"/>
          <a:stretch>
            <a:fillRect/>
          </a:stretch>
        </p:blipFill>
        <p:spPr bwMode="auto">
          <a:xfrm>
            <a:off x="1600200" y="1828800"/>
            <a:ext cx="5867400" cy="421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GB" b="0" smtClean="0"/>
              <a:t>Gas-Filled Detectors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GB" b="0" smtClean="0"/>
              <a:t>Gas-Filled Detectors</a:t>
            </a: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 cstate="print"/>
          <a:srcRect l="40556" t="37334" r="45555" b="50221"/>
          <a:stretch>
            <a:fillRect/>
          </a:stretch>
        </p:blipFill>
        <p:spPr bwMode="auto">
          <a:xfrm>
            <a:off x="1219200" y="1600200"/>
            <a:ext cx="66675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274638"/>
            <a:ext cx="8229600" cy="6126162"/>
          </a:xfrm>
        </p:spPr>
        <p:txBody>
          <a:bodyPr/>
          <a:lstStyle/>
          <a:p>
            <a:pPr eaLnBrk="1" hangingPunct="1"/>
            <a:r>
              <a:rPr lang="en-GB" b="1" smtClean="0">
                <a:solidFill>
                  <a:srgbClr val="FFFF00"/>
                </a:solidFill>
              </a:rPr>
              <a:t>The two most commonly used gas-filled detectors are </a:t>
            </a:r>
          </a:p>
          <a:p>
            <a:pPr eaLnBrk="1" hangingPunct="1"/>
            <a:endParaRPr lang="en-GB" b="1" smtClean="0">
              <a:solidFill>
                <a:srgbClr val="FFFF00"/>
              </a:solidFill>
            </a:endParaRPr>
          </a:p>
          <a:p>
            <a:pPr lvl="1" eaLnBrk="1" hangingPunct="1"/>
            <a:r>
              <a:rPr lang="en-GB" smtClean="0">
                <a:solidFill>
                  <a:srgbClr val="FF66CC"/>
                </a:solidFill>
              </a:rPr>
              <a:t>Ionization chambers</a:t>
            </a:r>
          </a:p>
          <a:p>
            <a:pPr lvl="2" eaLnBrk="1" hangingPunct="1"/>
            <a:r>
              <a:rPr lang="en-GB" smtClean="0">
                <a:solidFill>
                  <a:srgbClr val="FFFF00"/>
                </a:solidFill>
              </a:rPr>
              <a:t>Cutie-Pie counters</a:t>
            </a:r>
            <a:r>
              <a:rPr lang="en-GB" smtClean="0"/>
              <a:t> used for measuring high intensity radiation sources, such as output from x-ray machines </a:t>
            </a:r>
          </a:p>
          <a:p>
            <a:pPr lvl="2" eaLnBrk="1" hangingPunct="1"/>
            <a:r>
              <a:rPr lang="en-GB" smtClean="0">
                <a:solidFill>
                  <a:srgbClr val="FFFF00"/>
                </a:solidFill>
              </a:rPr>
              <a:t>Dose calibrators</a:t>
            </a:r>
            <a:r>
              <a:rPr lang="en-GB" smtClean="0"/>
              <a:t> measures the activity of radiopharmaceuticals</a:t>
            </a:r>
          </a:p>
          <a:p>
            <a:pPr lvl="2" eaLnBrk="1" hangingPunct="1"/>
            <a:endParaRPr lang="en-GB" smtClean="0"/>
          </a:p>
          <a:p>
            <a:pPr lvl="1" eaLnBrk="1" hangingPunct="1"/>
            <a:r>
              <a:rPr lang="en-GB" smtClean="0">
                <a:solidFill>
                  <a:srgbClr val="FF66CC"/>
                </a:solidFill>
              </a:rPr>
              <a:t>Geiger-Müller  (GM) counters.</a:t>
            </a:r>
          </a:p>
          <a:p>
            <a:pPr eaLnBrk="1" hangingPunct="1"/>
            <a:endParaRPr lang="en-GB" smtClean="0">
              <a:solidFill>
                <a:srgbClr val="FF66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Dose Calibrators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610600" cy="4525963"/>
          </a:xfrm>
        </p:spPr>
        <p:txBody>
          <a:bodyPr/>
          <a:lstStyle/>
          <a:p>
            <a:pPr eaLnBrk="1" hangingPunct="1"/>
            <a:r>
              <a:rPr lang="en-GB" smtClean="0"/>
              <a:t>one of the most essential instruments for measuring the activity of radionuclides</a:t>
            </a:r>
          </a:p>
          <a:p>
            <a:pPr lvl="1" eaLnBrk="1" hangingPunct="1"/>
            <a:r>
              <a:rPr lang="en-GB" smtClean="0"/>
              <a:t>Cylindrically shaped </a:t>
            </a:r>
          </a:p>
          <a:p>
            <a:pPr lvl="1" eaLnBrk="1" hangingPunct="1"/>
            <a:r>
              <a:rPr lang="en-GB" smtClean="0"/>
              <a:t>Sealed chamber with a central well </a:t>
            </a:r>
          </a:p>
          <a:p>
            <a:pPr lvl="1" eaLnBrk="1" hangingPunct="1"/>
            <a:r>
              <a:rPr lang="en-GB" smtClean="0"/>
              <a:t>Filled with argon and traces of halogen at high pressure</a:t>
            </a:r>
          </a:p>
        </p:txBody>
      </p:sp>
      <p:pic>
        <p:nvPicPr>
          <p:cNvPr id="9220" name="Picture 5" descr="pet-do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3962400"/>
            <a:ext cx="4724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Geiger-Müller (GM) Counters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One of the most sensitive detectors.</a:t>
            </a:r>
          </a:p>
          <a:p>
            <a:r>
              <a:rPr lang="en-US" sz="2400" smtClean="0"/>
              <a:t>Used for the measurement of exposure delivered by a radiation source and called survey meters.</a:t>
            </a:r>
          </a:p>
          <a:p>
            <a:r>
              <a:rPr lang="en-US" sz="2400" smtClean="0"/>
              <a:t>Primarily used for area survey for contamination with low-level activity.</a:t>
            </a:r>
          </a:p>
          <a:p>
            <a:r>
              <a:rPr lang="en-US" sz="2400" smtClean="0"/>
              <a:t>It is usually battery operated.</a:t>
            </a:r>
            <a:endParaRPr lang="en-GB" sz="240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429000"/>
            <a:ext cx="3894137" cy="3019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1361</Words>
  <Application>Microsoft Office PowerPoint</Application>
  <PresentationFormat>On-screen Show (4:3)</PresentationFormat>
  <Paragraphs>202</Paragraphs>
  <Slides>33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تصميم افتراضي</vt:lpstr>
      <vt:lpstr>Instruments for Radiation Detection and Measurement</vt:lpstr>
      <vt:lpstr>Slide 2</vt:lpstr>
      <vt:lpstr>Gas-Filled Detectors</vt:lpstr>
      <vt:lpstr>Gas-Filled Detectors</vt:lpstr>
      <vt:lpstr>Gas-Filled Detectors</vt:lpstr>
      <vt:lpstr>Gas-Filled Detectors</vt:lpstr>
      <vt:lpstr>Slide 7</vt:lpstr>
      <vt:lpstr>Dose Calibrators</vt:lpstr>
      <vt:lpstr>Geiger-Müller (GM) Counters</vt:lpstr>
      <vt:lpstr>Scintillation Detecting Instruments</vt:lpstr>
      <vt:lpstr>Slide 11</vt:lpstr>
      <vt:lpstr>Slide 12</vt:lpstr>
      <vt:lpstr>Scintillation Camera</vt:lpstr>
      <vt:lpstr>Slide 14</vt:lpstr>
      <vt:lpstr>Collimator</vt:lpstr>
      <vt:lpstr>Collimator</vt:lpstr>
      <vt:lpstr>Slide 17</vt:lpstr>
      <vt:lpstr>Slide 18</vt:lpstr>
      <vt:lpstr>Slide 19</vt:lpstr>
      <vt:lpstr>Detector</vt:lpstr>
      <vt:lpstr>Detector</vt:lpstr>
      <vt:lpstr>Photomultiplier Tube</vt:lpstr>
      <vt:lpstr>Photomultiplier Tube</vt:lpstr>
      <vt:lpstr>Preamplifier</vt:lpstr>
      <vt:lpstr>Linear Amplifier</vt:lpstr>
      <vt:lpstr>Pulse Height Analyzer</vt:lpstr>
      <vt:lpstr>Pulse Height Analyzer</vt:lpstr>
      <vt:lpstr>Display and Storage</vt:lpstr>
      <vt:lpstr>Tomographic Imagers</vt:lpstr>
      <vt:lpstr>Tomographic Imagers</vt:lpstr>
      <vt:lpstr>Tomographic Imagers</vt:lpstr>
      <vt:lpstr>Slide 32</vt:lpstr>
      <vt:lpstr>Slide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Instruments for Radiation Detection and Measurement</dc:title>
  <dc:creator>Nodi.Sam</dc:creator>
  <cp:lastModifiedBy>bquadeib</cp:lastModifiedBy>
  <cp:revision>69</cp:revision>
  <dcterms:created xsi:type="dcterms:W3CDTF">2010-03-14T02:15:04Z</dcterms:created>
  <dcterms:modified xsi:type="dcterms:W3CDTF">2014-09-09T06:38:11Z</dcterms:modified>
</cp:coreProperties>
</file>