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70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9" r:id="rId11"/>
    <p:sldId id="270" r:id="rId12"/>
    <p:sldId id="263" r:id="rId13"/>
    <p:sldId id="265" r:id="rId14"/>
    <p:sldId id="266" r:id="rId15"/>
    <p:sldId id="268" r:id="rId16"/>
    <p:sldId id="26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D2B5DE-C85A-412D-B98C-121AB8D2BCB6}" type="datetimeFigureOut">
              <a:rPr lang="en-US" smtClean="0"/>
              <a:t>3/5/2017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DA937-E8AA-4F1D-B0A0-EAE8E6F74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893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DA937-E8AA-4F1D-B0A0-EAE8E6F74EC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611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8E545D3-7583-4182-A5A6-0F21163121B9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B097-1F12-4DC2-9DA4-BCF784DF0C32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61C48-0A2A-4CCE-B75E-0546B0A1311C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97D6-58D2-4441-BC9D-714E3639EB49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04310-A5F7-4397-BE0A-57E844E47113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E010-AEC5-46F9-9D48-A5CA4A1C9B7D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F0501-ED82-4A6E-9833-5377545F8702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8BF40-6C90-450C-860D-A1296DE23B29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B5D52-DE6D-4614-A451-CA3A8B144903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1C5A-D9C7-44D1-BC04-2BE4B563E135}" type="datetime1">
              <a:rPr lang="en-US" smtClean="0"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723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58E3-76D7-4927-82EA-11C83C76C151}" type="datetime1">
              <a:rPr lang="en-US" smtClean="0"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5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505" y="1176865"/>
            <a:ext cx="10872028" cy="499110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8677501" y="6165850"/>
            <a:ext cx="1600200" cy="279400"/>
          </a:xfrm>
        </p:spPr>
        <p:txBody>
          <a:bodyPr/>
          <a:lstStyle/>
          <a:p>
            <a:fld id="{47A7F3C0-EEBA-411C-A460-A0DD688E82BE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2459569" y="6218767"/>
            <a:ext cx="7305900" cy="173566"/>
          </a:xfrm>
        </p:spPr>
        <p:txBody>
          <a:bodyPr/>
          <a:lstStyle/>
          <a:p>
            <a:pPr algn="ctr"/>
            <a:r>
              <a:rPr lang="en-US" dirty="0" smtClean="0"/>
              <a:t>SWE 313 - SOFTWARE PROCESS MODELING - AMAN QUADRI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981720" y="6157383"/>
            <a:ext cx="54269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76505" y="605363"/>
            <a:ext cx="10872028" cy="520704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D3289-84D8-4735-854C-8B5D80285C42}" type="datetime1">
              <a:rPr lang="en-US" smtClean="0"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28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2BF1F-BFA6-431A-AB8B-27B92C70985B}" type="datetime1">
              <a:rPr lang="en-US" smtClean="0"/>
              <a:t>3/5/2017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554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23961-FAD0-4372-BA5B-0F0DC6964E6E}" type="datetime1">
              <a:rPr lang="en-US" smtClean="0"/>
              <a:t>3/5/2017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4330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E6B7-1428-47CF-971D-940C5AB392A7}" type="datetime1">
              <a:rPr lang="en-US" smtClean="0"/>
              <a:t>3/5/2017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4278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27B17-C929-4FF9-AE74-B73E26D212EB}" type="datetime1">
              <a:rPr lang="en-US" smtClean="0"/>
              <a:t>3/5/2017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9687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6B5E-5E0E-462F-8C8F-D4DA58C47E0E}" type="datetime1">
              <a:rPr lang="en-US" smtClean="0"/>
              <a:t>3/5/2017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8420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4DA8-CB1C-4C0F-9A79-ED9E898F7724}" type="datetime1">
              <a:rPr lang="en-US" smtClean="0"/>
              <a:t>3/5/2017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518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75681-210F-4FF6-9C2A-3F453DFA89DE}" type="datetime1">
              <a:rPr lang="en-US" smtClean="0"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423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A2A6-CE1F-4D49-879C-BC9B87479245}" type="datetime1">
              <a:rPr lang="en-US" smtClean="0"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33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7EB-06F8-4259-B6D7-92C0CB1E7D4F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CCF4-AD54-44E7-B908-B043274EE15D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378A-8EAB-4B7B-8817-939B058BB750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231B2-FEA3-45FE-91D6-9C033F1F6B69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805D7-499F-48E6-AEE6-BDA1C6C99D10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C31DB-0C21-49FB-AC39-6E0569F6AEC5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E6ADB-E3A8-48B0-B95F-83C10E4AABB6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2BACF84-A7EC-4178-B69D-F8E7175E1E2D}" type="datetime1">
              <a:rPr lang="en-US" smtClean="0"/>
              <a:t>3/5/2017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FA49B-F6C2-4AE1-9A86-450D9E39D537}" type="datetime1">
              <a:rPr lang="en-US" smtClean="0"/>
              <a:t>3/5/2017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SWE 313 - SOFTWARE PROCESS MODELING - AMAN QUADRI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BC110-DC76-4636-B994-72C64D6BB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85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3. MODEL DRIVEN APPLICATIONS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HTTP://FAC.KSU.EDU.SA/AQUADRI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7432" y="5308601"/>
            <a:ext cx="5214635" cy="279400"/>
          </a:xfrm>
        </p:spPr>
        <p:txBody>
          <a:bodyPr/>
          <a:lstStyle/>
          <a:p>
            <a:r>
              <a:rPr lang="en-US" sz="900" dirty="0" smtClean="0"/>
              <a:t>SWE 313 - SOFTWARE PROCESS MODELING - AMAN QUADRI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76263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PhoneBookController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Controls </a:t>
            </a:r>
            <a:r>
              <a:rPr lang="en-US" dirty="0"/>
              <a:t>the operation of the entire application. </a:t>
            </a:r>
            <a:endParaRPr lang="en-US" dirty="0" smtClean="0"/>
          </a:p>
          <a:p>
            <a:r>
              <a:rPr lang="en-US" dirty="0" smtClean="0"/>
              <a:t>Changes </a:t>
            </a:r>
            <a:r>
              <a:rPr lang="en-US" dirty="0"/>
              <a:t>the model state of the application and updates the data model based on user input.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MVC - Controller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820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PhoneBookView</a:t>
            </a:r>
            <a:r>
              <a:rPr lang="en-US" b="1" dirty="0" smtClean="0"/>
              <a:t>:</a:t>
            </a:r>
          </a:p>
          <a:p>
            <a:pPr lvl="1"/>
            <a:r>
              <a:rPr lang="en-US" dirty="0" smtClean="0"/>
              <a:t>Manages </a:t>
            </a:r>
            <a:r>
              <a:rPr lang="en-US" dirty="0"/>
              <a:t>the graphical or textual interface </a:t>
            </a:r>
            <a:r>
              <a:rPr lang="en-US" dirty="0" smtClean="0"/>
              <a:t>for the </a:t>
            </a:r>
            <a:r>
              <a:rPr lang="en-US" dirty="0"/>
              <a:t>user based on the state of the </a:t>
            </a:r>
            <a:r>
              <a:rPr lang="en-US" dirty="0" smtClean="0"/>
              <a:t>application.</a:t>
            </a:r>
          </a:p>
          <a:p>
            <a:pPr lvl="1"/>
            <a:r>
              <a:rPr lang="en-US" dirty="0" smtClean="0"/>
              <a:t>Notifies </a:t>
            </a:r>
            <a:r>
              <a:rPr lang="en-US" b="1" dirty="0" err="1"/>
              <a:t>PhoneBookController</a:t>
            </a:r>
            <a:r>
              <a:rPr lang="en-US" dirty="0"/>
              <a:t> when an input is received. </a:t>
            </a:r>
          </a:p>
          <a:p>
            <a:pPr lvl="1"/>
            <a:endParaRPr lang="en-US" b="1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MVC -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082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Class Diagram to the </a:t>
            </a:r>
            <a:r>
              <a:rPr lang="en-US" b="1" dirty="0" smtClean="0"/>
              <a:t>Phone Book Model</a:t>
            </a:r>
          </a:p>
          <a:p>
            <a:r>
              <a:rPr lang="en-US" dirty="0" smtClean="0"/>
              <a:t>Rename the default name to </a:t>
            </a:r>
            <a:r>
              <a:rPr lang="en-US" b="1" dirty="0" smtClean="0"/>
              <a:t>“Class Diagram”</a:t>
            </a:r>
          </a:p>
          <a:p>
            <a:r>
              <a:rPr lang="en-US" dirty="0" smtClean="0"/>
              <a:t>Create the following Classes with operations: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 Diagram using RSA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63310"/>
              </p:ext>
            </p:extLst>
          </p:nvPr>
        </p:nvGraphicFramePr>
        <p:xfrm>
          <a:off x="1397000" y="2964816"/>
          <a:ext cx="9347199" cy="287718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115733"/>
                <a:gridCol w="3115733"/>
                <a:gridCol w="3115733"/>
              </a:tblGrid>
              <a:tr h="575437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PhoneBookModel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PhoneBookView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PhoneBookController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437"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addEntry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stateHasChanged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userHasInput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437"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searchNumber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changeView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start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437"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getSearchResult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getUserInput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b="1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437"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getState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b="1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8467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Directed Association</a:t>
            </a:r>
          </a:p>
          <a:p>
            <a:r>
              <a:rPr lang="en-US" dirty="0" smtClean="0"/>
              <a:t>Association</a:t>
            </a:r>
          </a:p>
          <a:p>
            <a:r>
              <a:rPr lang="en-US" dirty="0" smtClean="0"/>
              <a:t>Aggregation</a:t>
            </a:r>
          </a:p>
          <a:p>
            <a:r>
              <a:rPr lang="en-US" dirty="0" smtClean="0"/>
              <a:t>Composition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Associations and Relations in classes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751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0667" y="1346200"/>
            <a:ext cx="7113852" cy="453548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12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Eduself</a:t>
            </a:r>
            <a:r>
              <a:rPr lang="en-US" dirty="0" smtClean="0"/>
              <a:t>, an online course tutoring academy needs a software for its users (tutors and learners)so that they can Search and Add course to the portal</a:t>
            </a:r>
          </a:p>
          <a:p>
            <a:r>
              <a:rPr lang="en-US" dirty="0" smtClean="0"/>
              <a:t>You are assigned to do the following:</a:t>
            </a:r>
          </a:p>
          <a:p>
            <a:pPr lvl="1"/>
            <a:r>
              <a:rPr lang="en-US" dirty="0" smtClean="0"/>
              <a:t>Draw the use case diagram and class diagram for the same using MVC Model </a:t>
            </a:r>
          </a:p>
          <a:p>
            <a:pPr lvl="1"/>
            <a:r>
              <a:rPr lang="en-US" dirty="0" smtClean="0"/>
              <a:t>Draw the relationship between classes to demonstrate the same.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 </a:t>
            </a:r>
            <a:r>
              <a:rPr lang="en-US" dirty="0" smtClean="0"/>
              <a:t>Activity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810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505" y="651932"/>
            <a:ext cx="10872028" cy="5080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UML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505" y="1206500"/>
            <a:ext cx="10872028" cy="4991103"/>
          </a:xfrm>
        </p:spPr>
        <p:txBody>
          <a:bodyPr/>
          <a:lstStyle/>
          <a:p>
            <a:r>
              <a:rPr lang="en-US" dirty="0"/>
              <a:t>The Unified Modeling Language, or UML, was first released by the Object Management Group (OMG) in 1997</a:t>
            </a:r>
            <a:r>
              <a:rPr lang="en-US" dirty="0" smtClean="0"/>
              <a:t>.</a:t>
            </a:r>
          </a:p>
          <a:p>
            <a:r>
              <a:rPr lang="en-US" dirty="0" smtClean="0"/>
              <a:t>Modeling language, independent </a:t>
            </a:r>
            <a:r>
              <a:rPr lang="en-US" dirty="0"/>
              <a:t>of any programming language. </a:t>
            </a:r>
            <a:endParaRPr lang="en-US" dirty="0" smtClean="0"/>
          </a:p>
          <a:p>
            <a:r>
              <a:rPr lang="en-US" dirty="0" smtClean="0"/>
              <a:t>Provides various diagrams to elaborate the various aspects of application architecture.</a:t>
            </a:r>
          </a:p>
          <a:p>
            <a:r>
              <a:rPr lang="en-US" dirty="0" smtClean="0"/>
              <a:t>Uses standard notations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39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505" y="651932"/>
            <a:ext cx="10872028" cy="5080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Types of UML Diagrams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9875837"/>
              </p:ext>
            </p:extLst>
          </p:nvPr>
        </p:nvGraphicFramePr>
        <p:xfrm>
          <a:off x="769938" y="1193801"/>
          <a:ext cx="10660062" cy="4851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0031"/>
                <a:gridCol w="5330031"/>
              </a:tblGrid>
              <a:tr h="693057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/>
                        <a:t>1. Activity diagram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/>
                        <a:t>8. Object diagram</a:t>
                      </a:r>
                      <a:endParaRPr lang="en-US" dirty="0"/>
                    </a:p>
                  </a:txBody>
                  <a:tcPr/>
                </a:tc>
              </a:tr>
              <a:tr h="693057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/>
                        <a:t>2. Class diagram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/>
                        <a:t>9. Package diagram</a:t>
                      </a:r>
                      <a:endParaRPr lang="en-US" dirty="0"/>
                    </a:p>
                  </a:txBody>
                  <a:tcPr/>
                </a:tc>
              </a:tr>
              <a:tr h="693057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/>
                        <a:t>3. Communication diagram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/>
                        <a:t>10. Sequence diagram</a:t>
                      </a:r>
                      <a:endParaRPr lang="en-US" dirty="0"/>
                    </a:p>
                  </a:txBody>
                  <a:tcPr/>
                </a:tc>
              </a:tr>
              <a:tr h="693057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/>
                        <a:t>4. Component diagram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/>
                        <a:t>11. State machine diagram</a:t>
                      </a:r>
                      <a:endParaRPr lang="en-US" dirty="0"/>
                    </a:p>
                  </a:txBody>
                  <a:tcPr/>
                </a:tc>
              </a:tr>
              <a:tr h="693057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/>
                        <a:t>5. Composite structure diagram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/>
                        <a:t>12. Timing diagram</a:t>
                      </a:r>
                      <a:endParaRPr lang="en-US" dirty="0"/>
                    </a:p>
                  </a:txBody>
                  <a:tcPr/>
                </a:tc>
              </a:tr>
              <a:tr h="693057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/>
                        <a:t>6. Deployment diagram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/>
                        <a:t>13. Use case diagram </a:t>
                      </a:r>
                      <a:endParaRPr lang="en-US" dirty="0"/>
                    </a:p>
                  </a:txBody>
                  <a:tcPr/>
                </a:tc>
              </a:tr>
              <a:tr h="693057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dirty="0" smtClean="0"/>
                        <a:t>7. Interaction overview diagram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24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the phone book application</a:t>
            </a:r>
          </a:p>
          <a:p>
            <a:r>
              <a:rPr lang="en-US" dirty="0" smtClean="0"/>
              <a:t>Use case diagram using</a:t>
            </a:r>
          </a:p>
          <a:p>
            <a:r>
              <a:rPr lang="en-US" dirty="0" smtClean="0"/>
              <a:t>MVC Driven Class diagram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</a:t>
            </a:r>
            <a:r>
              <a:rPr lang="en-US" dirty="0" smtClean="0"/>
              <a:t>overage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99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a blank UML Project in Rational Software Architect.</a:t>
            </a:r>
          </a:p>
          <a:p>
            <a:pPr lvl="1"/>
            <a:r>
              <a:rPr lang="en-US" dirty="0" smtClean="0"/>
              <a:t>Create the </a:t>
            </a:r>
            <a:r>
              <a:rPr lang="en-US" b="1" dirty="0" err="1" smtClean="0"/>
              <a:t>MyPhoneBookUMLProject</a:t>
            </a:r>
            <a:endParaRPr lang="en-US" b="1" dirty="0" smtClean="0"/>
          </a:p>
          <a:p>
            <a:pPr lvl="1"/>
            <a:r>
              <a:rPr lang="en-US" b="1" dirty="0" smtClean="0"/>
              <a:t>Phone Book Model </a:t>
            </a:r>
            <a:r>
              <a:rPr lang="en-US" dirty="0" smtClean="0"/>
              <a:t>– Model Name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the phone 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359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Actors:</a:t>
            </a:r>
          </a:p>
          <a:p>
            <a:pPr lvl="1"/>
            <a:r>
              <a:rPr lang="en-US" dirty="0" smtClean="0"/>
              <a:t>User</a:t>
            </a:r>
          </a:p>
          <a:p>
            <a:r>
              <a:rPr lang="en-US" b="1" dirty="0" smtClean="0"/>
              <a:t>Use cases:</a:t>
            </a:r>
          </a:p>
          <a:p>
            <a:pPr lvl="1"/>
            <a:r>
              <a:rPr lang="en-US" dirty="0" err="1" smtClean="0"/>
              <a:t>addEntry</a:t>
            </a:r>
            <a:endParaRPr lang="en-US" dirty="0" smtClean="0"/>
          </a:p>
          <a:p>
            <a:pPr lvl="1"/>
            <a:r>
              <a:rPr lang="en-US" dirty="0" err="1" smtClean="0"/>
              <a:t>searchNumber</a:t>
            </a:r>
            <a:endParaRPr lang="en-US" dirty="0" smtClean="0"/>
          </a:p>
          <a:p>
            <a:r>
              <a:rPr lang="en-US" b="1" dirty="0" smtClean="0"/>
              <a:t>Relationship – Association</a:t>
            </a:r>
          </a:p>
          <a:p>
            <a:pPr lvl="1"/>
            <a:r>
              <a:rPr lang="en-US" dirty="0" smtClean="0"/>
              <a:t>Use case 1</a:t>
            </a:r>
          </a:p>
          <a:p>
            <a:pPr lvl="1"/>
            <a:r>
              <a:rPr lang="en-US" dirty="0" smtClean="0"/>
              <a:t>Use case 2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Case Diagram - RSA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02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 diagram are blueprints of a system</a:t>
            </a:r>
          </a:p>
          <a:p>
            <a:r>
              <a:rPr lang="en-US" dirty="0" smtClean="0"/>
              <a:t>Capturing objects that make up a system</a:t>
            </a:r>
          </a:p>
          <a:p>
            <a:r>
              <a:rPr lang="en-US" dirty="0" smtClean="0"/>
              <a:t>In line with the development model</a:t>
            </a:r>
          </a:p>
          <a:p>
            <a:r>
              <a:rPr lang="en-US" dirty="0" smtClean="0"/>
              <a:t>Lists the relationship details (type &amp; strength)</a:t>
            </a:r>
          </a:p>
          <a:p>
            <a:r>
              <a:rPr lang="en-US" dirty="0" smtClean="0"/>
              <a:t>Functionalities of the objects </a:t>
            </a:r>
          </a:p>
          <a:p>
            <a:r>
              <a:rPr lang="en-US" dirty="0" smtClean="0"/>
              <a:t>Services of the classes and the objects.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Adding Class Diagram – MVC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699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MVC Design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850985" y="1761066"/>
            <a:ext cx="2523067" cy="8890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PhoneBookModel</a:t>
            </a:r>
            <a:endParaRPr lang="en-US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2459569" y="4250268"/>
            <a:ext cx="2523067" cy="8890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PhoneBookView</a:t>
            </a:r>
            <a:endParaRPr lang="en-US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7577877" y="4250268"/>
            <a:ext cx="2523067" cy="8890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PhoneBookController</a:t>
            </a:r>
            <a:endParaRPr lang="en-US" b="1" dirty="0" smtClean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188675" y="2650066"/>
            <a:ext cx="793961" cy="16002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555067" y="2650066"/>
            <a:ext cx="778933" cy="16002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7187251" y="2650066"/>
            <a:ext cx="849111" cy="16002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11" idx="1"/>
          </p:cNvCxnSpPr>
          <p:nvPr/>
        </p:nvCxnSpPr>
        <p:spPr>
          <a:xfrm flipV="1">
            <a:off x="4985707" y="4694768"/>
            <a:ext cx="2592170" cy="465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26518" y="2987984"/>
            <a:ext cx="102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Query Model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003387" y="3217339"/>
            <a:ext cx="102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Notify View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374797" y="4741338"/>
            <a:ext cx="1813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Notify Controller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611806" y="2841937"/>
            <a:ext cx="102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Update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902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PhoneBookModel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Manages </a:t>
            </a:r>
            <a:r>
              <a:rPr lang="en-US" dirty="0"/>
              <a:t>the phone book entries and captures the state of the application. </a:t>
            </a:r>
            <a:endParaRPr lang="en-US" dirty="0" smtClean="0"/>
          </a:p>
          <a:p>
            <a:pPr lvl="1"/>
            <a:r>
              <a:rPr lang="en-US" dirty="0" smtClean="0"/>
              <a:t>Whenever </a:t>
            </a:r>
            <a:r>
              <a:rPr lang="en-US" dirty="0"/>
              <a:t>the state is changed, it notifies </a:t>
            </a:r>
            <a:r>
              <a:rPr lang="en-US" b="1" dirty="0" err="1"/>
              <a:t>PhoneBookView</a:t>
            </a:r>
            <a:r>
              <a:rPr lang="en-US" dirty="0"/>
              <a:t>,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b="1" dirty="0" err="1" smtClean="0"/>
              <a:t>PhoneBookView</a:t>
            </a:r>
            <a:r>
              <a:rPr lang="en-US" dirty="0" smtClean="0"/>
              <a:t> then refreshes </a:t>
            </a:r>
            <a:r>
              <a:rPr lang="en-US" dirty="0"/>
              <a:t>the user interface based on the state of the </a:t>
            </a:r>
            <a:r>
              <a:rPr lang="en-US" dirty="0" smtClean="0"/>
              <a:t>Model.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SWE 313 - SOFTWARE PROCESS MODELING - AMAN QUADRI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MVC -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8758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57</TotalTime>
  <Words>600</Words>
  <Application>Microsoft Office PowerPoint</Application>
  <PresentationFormat>Widescreen</PresentationFormat>
  <Paragraphs>124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Garamond</vt:lpstr>
      <vt:lpstr>Organic</vt:lpstr>
      <vt:lpstr>Custom Design</vt:lpstr>
      <vt:lpstr>3. MODEL DRIVEN APPLICATIONS </vt:lpstr>
      <vt:lpstr>WHAT IS UML</vt:lpstr>
      <vt:lpstr>Types of UML Diagrams</vt:lpstr>
      <vt:lpstr>Coverage</vt:lpstr>
      <vt:lpstr>Design the phone book</vt:lpstr>
      <vt:lpstr>Use Case Diagram - RSA</vt:lpstr>
      <vt:lpstr>Adding Class Diagram – MVC Model</vt:lpstr>
      <vt:lpstr>MVC Design</vt:lpstr>
      <vt:lpstr>MVC - Model</vt:lpstr>
      <vt:lpstr>MVC - Controller</vt:lpstr>
      <vt:lpstr>MVC - View</vt:lpstr>
      <vt:lpstr>Class Diagram using RSA</vt:lpstr>
      <vt:lpstr>Associations and Relations in classes</vt:lpstr>
      <vt:lpstr>Solution</vt:lpstr>
      <vt:lpstr>Lab Activity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 Quadri</dc:creator>
  <cp:lastModifiedBy>Aman Quadri</cp:lastModifiedBy>
  <cp:revision>8</cp:revision>
  <dcterms:created xsi:type="dcterms:W3CDTF">2016-10-16T07:58:21Z</dcterms:created>
  <dcterms:modified xsi:type="dcterms:W3CDTF">2017-03-05T09:00:07Z</dcterms:modified>
</cp:coreProperties>
</file>