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6" d="100"/>
          <a:sy n="66" d="100"/>
        </p:scale>
        <p:origin x="-630" y="-11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F701-8D2C-4F23-A49D-25E65F161A4E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0DC-C91C-4B29-BF59-EDB6AE44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52901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F701-8D2C-4F23-A49D-25E65F161A4E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0DC-C91C-4B29-BF59-EDB6AE44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629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F701-8D2C-4F23-A49D-25E65F161A4E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0DC-C91C-4B29-BF59-EDB6AE44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5990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F701-8D2C-4F23-A49D-25E65F161A4E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0DC-C91C-4B29-BF59-EDB6AE44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07631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F701-8D2C-4F23-A49D-25E65F161A4E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0DC-C91C-4B29-BF59-EDB6AE44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9196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F701-8D2C-4F23-A49D-25E65F161A4E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0DC-C91C-4B29-BF59-EDB6AE44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78510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F701-8D2C-4F23-A49D-25E65F161A4E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0DC-C91C-4B29-BF59-EDB6AE44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0135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F701-8D2C-4F23-A49D-25E65F161A4E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0DC-C91C-4B29-BF59-EDB6AE44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44875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F701-8D2C-4F23-A49D-25E65F161A4E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0DC-C91C-4B29-BF59-EDB6AE44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31385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F701-8D2C-4F23-A49D-25E65F161A4E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0DC-C91C-4B29-BF59-EDB6AE44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8977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51F701-8D2C-4F23-A49D-25E65F161A4E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EF50DC-C91C-4B29-BF59-EDB6AE44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911957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en-US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51F701-8D2C-4F23-A49D-25E65F161A4E}" type="datetimeFigureOut">
              <a:rPr lang="en-US" smtClean="0"/>
              <a:t>10/2/2017</a:t>
            </a:fld>
            <a:endParaRPr lang="en-US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EF50DC-C91C-4B29-BF59-EDB6AE44FFC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786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457201"/>
            <a:ext cx="7772400" cy="5334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 </a:t>
            </a:r>
            <a:r>
              <a:rPr lang="en-US" b="1" dirty="0" smtClean="0">
                <a:solidFill>
                  <a:srgbClr val="FFFF00"/>
                </a:solidFill>
              </a:rPr>
              <a:t>Beaker </a:t>
            </a:r>
            <a:endParaRPr lang="en-US" b="1" dirty="0">
              <a:solidFill>
                <a:srgbClr val="FFFF00"/>
              </a:solidFill>
            </a:endParaRPr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609600" y="1143000"/>
            <a:ext cx="7924800" cy="5029200"/>
          </a:xfrm>
        </p:spPr>
        <p:txBody>
          <a:bodyPr>
            <a:normAutofit/>
          </a:bodyPr>
          <a:lstStyle/>
          <a:p>
            <a:pPr algn="l"/>
            <a:r>
              <a:rPr lang="en-US" sz="2000" u="sng" dirty="0" smtClean="0">
                <a:solidFill>
                  <a:schemeClr val="tx1"/>
                </a:solidFill>
              </a:rPr>
              <a:t>A beaker </a:t>
            </a:r>
            <a:r>
              <a:rPr lang="en-US" sz="2000" dirty="0" smtClean="0">
                <a:solidFill>
                  <a:schemeClr val="tx1"/>
                </a:solidFill>
              </a:rPr>
              <a:t>is a simple container, commonly used in many laboratories. 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There  are a variety of common sizes (50-, 100-, 250-, 600- mL and 1-liter). These beakers are made of clear, borosilicate glass for durability, chemical-, and temperature-resistance.</a:t>
            </a:r>
          </a:p>
          <a:p>
            <a:pPr algn="l"/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Used  for:</a:t>
            </a:r>
          </a:p>
          <a:p>
            <a:pPr algn="l"/>
            <a:r>
              <a:rPr lang="en-US" sz="2000" dirty="0" smtClean="0">
                <a:solidFill>
                  <a:schemeClr val="tx1"/>
                </a:solidFill>
              </a:rPr>
              <a:t> </a:t>
            </a:r>
            <a:r>
              <a:rPr lang="en-US" sz="2000" dirty="0" smtClean="0">
                <a:solidFill>
                  <a:schemeClr val="tx1"/>
                </a:solidFill>
              </a:rPr>
              <a:t>storing</a:t>
            </a:r>
            <a:r>
              <a:rPr lang="en-US" sz="2000" dirty="0" smtClean="0">
                <a:solidFill>
                  <a:schemeClr val="tx1"/>
                </a:solidFill>
              </a:rPr>
              <a:t>, mixing pouring, and heating liquids.</a:t>
            </a:r>
          </a:p>
          <a:p>
            <a:pPr algn="l"/>
            <a:endParaRPr lang="en-US" sz="2000" dirty="0">
              <a:solidFill>
                <a:schemeClr val="tx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9865" y="3581400"/>
            <a:ext cx="4421923" cy="236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03083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397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Flasks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/>
          </a:bodyPr>
          <a:lstStyle/>
          <a:p>
            <a:r>
              <a:rPr lang="en-US" sz="2000" dirty="0" smtClean="0"/>
              <a:t>Flasks: there are Many different types</a:t>
            </a:r>
          </a:p>
          <a:p>
            <a:r>
              <a:rPr lang="en-US" sz="2000" dirty="0" smtClean="0"/>
              <a:t>1-</a:t>
            </a:r>
            <a:r>
              <a:rPr lang="en-US" sz="2000" dirty="0">
                <a:solidFill>
                  <a:schemeClr val="accent6">
                    <a:lumMod val="75000"/>
                  </a:schemeClr>
                </a:solidFill>
              </a:rPr>
              <a:t>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Florence flask </a:t>
            </a:r>
            <a:r>
              <a:rPr lang="en-US" sz="2000" dirty="0" smtClean="0"/>
              <a:t>is a type of flask used as an item of laboratory glassware. it  has a round body, a single long neck, and often a flat bottom.</a:t>
            </a:r>
          </a:p>
          <a:p>
            <a:r>
              <a:rPr lang="en-US" sz="2000" dirty="0" smtClean="0"/>
              <a:t>2- </a:t>
            </a: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Erlenmeyer Flask </a:t>
            </a:r>
            <a:r>
              <a:rPr lang="en-US" sz="2000" dirty="0" smtClean="0"/>
              <a:t>is a type of laboratory flask which features a flat bottom, a conical body, and a cylindrical neck.</a:t>
            </a:r>
          </a:p>
          <a:p>
            <a:pPr marL="0" indent="0">
              <a:buNone/>
            </a:pPr>
            <a:r>
              <a:rPr lang="en-US" sz="2000" dirty="0" smtClean="0">
                <a:solidFill>
                  <a:schemeClr val="accent6">
                    <a:lumMod val="75000"/>
                  </a:schemeClr>
                </a:solidFill>
              </a:rPr>
              <a:t>     </a:t>
            </a:r>
            <a:r>
              <a:rPr lang="en-US" sz="2000" u="sng" dirty="0" smtClean="0">
                <a:solidFill>
                  <a:schemeClr val="accent6">
                    <a:lumMod val="75000"/>
                  </a:schemeClr>
                </a:solidFill>
              </a:rPr>
              <a:t>Used for:</a:t>
            </a:r>
          </a:p>
          <a:p>
            <a:r>
              <a:rPr lang="en-US" sz="2000" dirty="0" smtClean="0"/>
              <a:t> making solutions , holding, containing, mixing, heating, cooling, dissolving, precipitation, boiling (as in distillation), or analysis.</a:t>
            </a:r>
          </a:p>
          <a:p>
            <a:endParaRPr lang="en-US" sz="2000" dirty="0"/>
          </a:p>
        </p:txBody>
      </p:sp>
      <p:grpSp>
        <p:nvGrpSpPr>
          <p:cNvPr id="5" name="مجموعة 4"/>
          <p:cNvGrpSpPr/>
          <p:nvPr/>
        </p:nvGrpSpPr>
        <p:grpSpPr>
          <a:xfrm>
            <a:off x="982063" y="3962400"/>
            <a:ext cx="2143126" cy="2502932"/>
            <a:chOff x="982063" y="3962400"/>
            <a:chExt cx="2143126" cy="2502932"/>
          </a:xfrm>
        </p:grpSpPr>
        <p:pic>
          <p:nvPicPr>
            <p:cNvPr id="3075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82064" y="3962400"/>
              <a:ext cx="2143125" cy="2133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مستطيل 3"/>
            <p:cNvSpPr/>
            <p:nvPr/>
          </p:nvSpPr>
          <p:spPr>
            <a:xfrm>
              <a:off x="982063" y="6096000"/>
              <a:ext cx="2143125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 Florence flask </a:t>
              </a:r>
              <a:endParaRPr lang="en-US" dirty="0"/>
            </a:p>
          </p:txBody>
        </p:sp>
      </p:grpSp>
      <p:grpSp>
        <p:nvGrpSpPr>
          <p:cNvPr id="7" name="مجموعة 6"/>
          <p:cNvGrpSpPr/>
          <p:nvPr/>
        </p:nvGrpSpPr>
        <p:grpSpPr>
          <a:xfrm>
            <a:off x="4038600" y="3954669"/>
            <a:ext cx="4133850" cy="2695329"/>
            <a:chOff x="4038600" y="3954669"/>
            <a:chExt cx="4133850" cy="2695329"/>
          </a:xfrm>
        </p:grpSpPr>
        <p:pic>
          <p:nvPicPr>
            <p:cNvPr id="3074" name="Picture 2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38600" y="3954669"/>
              <a:ext cx="4133850" cy="23151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6" name="مستطيل 5"/>
            <p:cNvSpPr/>
            <p:nvPr/>
          </p:nvSpPr>
          <p:spPr>
            <a:xfrm>
              <a:off x="4038600" y="6280666"/>
              <a:ext cx="4133850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en-US" dirty="0" smtClean="0"/>
                <a:t>Erlenmeyer Flask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6841796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r>
              <a:rPr lang="en-US" dirty="0" smtClean="0"/>
              <a:t>Graduated cylinders 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105400"/>
          </a:xfrm>
        </p:spPr>
        <p:txBody>
          <a:bodyPr/>
          <a:lstStyle/>
          <a:p>
            <a:pPr marL="0" indent="0">
              <a:buNone/>
            </a:pPr>
            <a:endParaRPr lang="en-US" dirty="0" smtClean="0"/>
          </a:p>
          <a:p>
            <a:pPr marL="0" indent="0">
              <a:buNone/>
            </a:pPr>
            <a:r>
              <a:rPr lang="en-US" sz="2400" u="sng" dirty="0" smtClean="0">
                <a:solidFill>
                  <a:schemeClr val="accent6">
                    <a:lumMod val="75000"/>
                  </a:schemeClr>
                </a:solidFill>
              </a:rPr>
              <a:t>Graduated cylinders </a:t>
            </a:r>
            <a:r>
              <a:rPr lang="en-US" sz="2400" dirty="0" smtClean="0"/>
              <a:t>is a common piece of laboratory equipment</a:t>
            </a:r>
            <a:endParaRPr lang="en-US" sz="2400" dirty="0"/>
          </a:p>
          <a:p>
            <a:pPr marL="0" indent="0">
              <a:buNone/>
            </a:pPr>
            <a:endParaRPr lang="en-US" sz="2400" dirty="0" smtClean="0"/>
          </a:p>
          <a:p>
            <a:pPr marL="0" indent="0">
              <a:buNone/>
            </a:pPr>
            <a:r>
              <a:rPr lang="en-US" sz="2400" dirty="0"/>
              <a:t> </a:t>
            </a:r>
            <a:r>
              <a:rPr lang="en-US" sz="2400" u="sng" dirty="0" smtClean="0">
                <a:solidFill>
                  <a:schemeClr val="accent6">
                    <a:lumMod val="75000"/>
                  </a:schemeClr>
                </a:solidFill>
              </a:rPr>
              <a:t>Used for:</a:t>
            </a:r>
          </a:p>
          <a:p>
            <a:r>
              <a:rPr lang="en-US" sz="2400" dirty="0" smtClean="0"/>
              <a:t>measuring the volume of a liquid.</a:t>
            </a:r>
          </a:p>
          <a:p>
            <a:r>
              <a:rPr lang="en-US" sz="2400" dirty="0" smtClean="0"/>
              <a:t>Read from the curve of the meniscus</a:t>
            </a:r>
            <a:endParaRPr lang="en-US" sz="240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962400"/>
            <a:ext cx="3657600" cy="2209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7791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8736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Reagent Bottles</a:t>
            </a:r>
            <a:endParaRPr lang="en-US" dirty="0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762000"/>
            <a:ext cx="8382000" cy="53641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2800" u="sng" dirty="0" smtClean="0">
                <a:solidFill>
                  <a:schemeClr val="accent6">
                    <a:lumMod val="75000"/>
                  </a:schemeClr>
                </a:solidFill>
              </a:rPr>
              <a:t>Reagent Bottles </a:t>
            </a:r>
            <a:r>
              <a:rPr lang="en-US" sz="2800" dirty="0" smtClean="0"/>
              <a:t>are containers made of glass, plastic, borosilicate or related substances, and topped by special caps .</a:t>
            </a:r>
          </a:p>
          <a:p>
            <a:pPr marL="0" indent="0">
              <a:buNone/>
            </a:pPr>
            <a:r>
              <a:rPr lang="en-US" sz="2800" u="sng" dirty="0" smtClean="0">
                <a:solidFill>
                  <a:schemeClr val="accent6">
                    <a:lumMod val="75000"/>
                  </a:schemeClr>
                </a:solidFill>
              </a:rPr>
              <a:t>Use to store reagents:</a:t>
            </a:r>
          </a:p>
          <a:p>
            <a:pPr marL="0" indent="0">
              <a:buNone/>
            </a:pPr>
            <a:r>
              <a:rPr lang="en-US" sz="2800" dirty="0" smtClean="0">
                <a:solidFill>
                  <a:schemeClr val="accent6">
                    <a:lumMod val="75000"/>
                  </a:schemeClr>
                </a:solidFill>
              </a:rPr>
              <a:t>Reagent:</a:t>
            </a:r>
            <a:r>
              <a:rPr lang="en-US" sz="2800" dirty="0" smtClean="0"/>
              <a:t> A substance used in a chemical reaction to detect, measure, examine, or produce other substances.</a:t>
            </a:r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5000" y="4094389"/>
            <a:ext cx="2543175" cy="1800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71600" y="4094389"/>
            <a:ext cx="2333625" cy="1962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9551832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Cuvette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04800" y="1600200"/>
            <a:ext cx="8382000" cy="4525963"/>
          </a:xfrm>
        </p:spPr>
        <p:txBody>
          <a:bodyPr/>
          <a:lstStyle/>
          <a:p>
            <a:r>
              <a:rPr lang="en-US" u="sng" dirty="0" smtClean="0">
                <a:solidFill>
                  <a:schemeClr val="accent6">
                    <a:lumMod val="75000"/>
                  </a:schemeClr>
                </a:solidFill>
              </a:rPr>
              <a:t>A cuvette</a:t>
            </a:r>
            <a:r>
              <a:rPr lang="en-US" dirty="0" smtClean="0"/>
              <a:t> is a small square tube, made of plastic, glass, or fused quartz (for UV light) and designed to hold samples for spectroscopic experiments.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429000"/>
            <a:ext cx="2266950" cy="28186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95264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92162"/>
          </a:xfrm>
        </p:spPr>
        <p:txBody>
          <a:bodyPr>
            <a:normAutofit/>
          </a:bodyPr>
          <a:lstStyle/>
          <a:p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Micropipette</a:t>
            </a:r>
            <a:endParaRPr lang="en-US" dirty="0">
              <a:solidFill>
                <a:schemeClr val="accent6">
                  <a:lumMod val="75000"/>
                </a:schemeClr>
              </a:solidFill>
            </a:endParaRPr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>
            <a:normAutofit/>
          </a:bodyPr>
          <a:lstStyle/>
          <a:p>
            <a:r>
              <a:rPr lang="en-US" sz="2800" u="sng" dirty="0" smtClean="0">
                <a:solidFill>
                  <a:schemeClr val="accent6">
                    <a:lumMod val="75000"/>
                  </a:schemeClr>
                </a:solidFill>
              </a:rPr>
              <a:t>Micro Pipettes </a:t>
            </a:r>
            <a:r>
              <a:rPr lang="en-US" sz="2800" dirty="0" smtClean="0"/>
              <a:t>are one of the most important tools for various procedures in a laboratory They are used to accurately measure and dispense small volumes of liquid. </a:t>
            </a:r>
          </a:p>
          <a:p>
            <a:r>
              <a:rPr lang="en-US" sz="2800" dirty="0" smtClean="0"/>
              <a:t>The capacity of a micropipette can range from less than 1 µl to 1000 µl </a:t>
            </a:r>
          </a:p>
          <a:p>
            <a:pPr marL="0" indent="0">
              <a:buNone/>
            </a:pPr>
            <a:endParaRPr lang="en-US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3418114"/>
            <a:ext cx="1533525" cy="2981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67200" y="4147848"/>
            <a:ext cx="2495550" cy="1838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5" name="مجموعة 4"/>
          <p:cNvGrpSpPr/>
          <p:nvPr/>
        </p:nvGrpSpPr>
        <p:grpSpPr>
          <a:xfrm>
            <a:off x="914400" y="4038600"/>
            <a:ext cx="2143125" cy="2143125"/>
            <a:chOff x="914400" y="4038600"/>
            <a:chExt cx="2143125" cy="2143125"/>
          </a:xfrm>
        </p:grpSpPr>
        <p:pic>
          <p:nvPicPr>
            <p:cNvPr id="6148" name="Picture 4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4400" y="4038600"/>
              <a:ext cx="2143125" cy="214312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" name="مستطيل 3"/>
            <p:cNvSpPr/>
            <p:nvPr/>
          </p:nvSpPr>
          <p:spPr>
            <a:xfrm>
              <a:off x="990600" y="5812393"/>
              <a:ext cx="560218" cy="36933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en-US" dirty="0" smtClean="0">
                  <a:solidFill>
                    <a:schemeClr val="bg1"/>
                  </a:solidFill>
                </a:rPr>
                <a:t>Tips</a:t>
              </a:r>
              <a:endParaRPr lang="en-US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748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190</TotalTime>
  <Words>261</Words>
  <Application>Microsoft Office PowerPoint</Application>
  <PresentationFormat>On-screen Show (4:3)</PresentationFormat>
  <Paragraphs>30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نسق Office</vt:lpstr>
      <vt:lpstr> Beaker </vt:lpstr>
      <vt:lpstr>Flasks</vt:lpstr>
      <vt:lpstr>Graduated cylinders </vt:lpstr>
      <vt:lpstr>Reagent Bottles</vt:lpstr>
      <vt:lpstr>Cuvette</vt:lpstr>
      <vt:lpstr>Micropipette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Beaker</dc:title>
  <dc:creator>Administrator</dc:creator>
  <cp:lastModifiedBy>yaser</cp:lastModifiedBy>
  <cp:revision>17</cp:revision>
  <dcterms:created xsi:type="dcterms:W3CDTF">2017-09-18T04:05:57Z</dcterms:created>
  <dcterms:modified xsi:type="dcterms:W3CDTF">2017-10-02T05:54:52Z</dcterms:modified>
</cp:coreProperties>
</file>