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4"/>
  </p:notesMasterIdLst>
  <p:sldIdLst>
    <p:sldId id="285" r:id="rId2"/>
    <p:sldId id="257" r:id="rId3"/>
    <p:sldId id="300" r:id="rId4"/>
    <p:sldId id="289" r:id="rId5"/>
    <p:sldId id="301" r:id="rId6"/>
    <p:sldId id="263" r:id="rId7"/>
    <p:sldId id="274" r:id="rId8"/>
    <p:sldId id="294" r:id="rId9"/>
    <p:sldId id="295" r:id="rId10"/>
    <p:sldId id="303" r:id="rId11"/>
    <p:sldId id="299" r:id="rId12"/>
    <p:sldId id="302" r:id="rId13"/>
  </p:sldIdLst>
  <p:sldSz cx="9144000" cy="6858000" type="screen4x3"/>
  <p:notesSz cx="6858000" cy="9144000"/>
  <p:defaultTextStyle>
    <a:defPPr>
      <a:defRPr lang="ar-S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412" autoAdjust="0"/>
    <p:restoredTop sz="94624" autoAdjust="0"/>
  </p:normalViewPr>
  <p:slideViewPr>
    <p:cSldViewPr>
      <p:cViewPr>
        <p:scale>
          <a:sx n="61" d="100"/>
          <a:sy n="61" d="100"/>
        </p:scale>
        <p:origin x="-756" y="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25FEEAE-A37A-451D-8975-237B963EBBD6}" type="datetimeFigureOut">
              <a:rPr lang="ar-SA"/>
              <a:pPr>
                <a:defRPr/>
              </a:pPr>
              <a:t>18/04/1435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DF007E1-F63C-46AB-B68D-4A5A6E0922D9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1741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84221F-257F-470C-B380-DBFC8ABF16CF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F007E1-F63C-46AB-B68D-4A5A6E0922D9}" type="slidenum">
              <a:rPr lang="ar-SA" smtClean="0"/>
              <a:pPr>
                <a:defRPr/>
              </a:pPr>
              <a:t>10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126DC1-6282-4D78-B4BC-20BCBCDB6276}" type="datetimeFigureOut">
              <a:rPr lang="ar-SA" smtClean="0"/>
              <a:pPr>
                <a:defRPr/>
              </a:pPr>
              <a:t>18/04/1435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B2F93-FFFA-486C-AD6C-73A4291785A9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126DC1-6282-4D78-B4BC-20BCBCDB6276}" type="datetimeFigureOut">
              <a:rPr lang="ar-SA" smtClean="0"/>
              <a:pPr>
                <a:defRPr/>
              </a:pPr>
              <a:t>18/04/1435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B2F93-FFFA-486C-AD6C-73A4291785A9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126DC1-6282-4D78-B4BC-20BCBCDB6276}" type="datetimeFigureOut">
              <a:rPr lang="ar-SA" smtClean="0"/>
              <a:pPr>
                <a:defRPr/>
              </a:pPr>
              <a:t>18/04/1435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B2F93-FFFA-486C-AD6C-73A4291785A9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126DC1-6282-4D78-B4BC-20BCBCDB6276}" type="datetimeFigureOut">
              <a:rPr lang="ar-SA" smtClean="0"/>
              <a:pPr>
                <a:defRPr/>
              </a:pPr>
              <a:t>18/04/1435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B2F93-FFFA-486C-AD6C-73A4291785A9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126DC1-6282-4D78-B4BC-20BCBCDB6276}" type="datetimeFigureOut">
              <a:rPr lang="ar-SA" smtClean="0"/>
              <a:pPr>
                <a:defRPr/>
              </a:pPr>
              <a:t>18/04/1435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B2F93-FFFA-486C-AD6C-73A4291785A9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126DC1-6282-4D78-B4BC-20BCBCDB6276}" type="datetimeFigureOut">
              <a:rPr lang="ar-SA" smtClean="0"/>
              <a:pPr>
                <a:defRPr/>
              </a:pPr>
              <a:t>18/04/1435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B2F93-FFFA-486C-AD6C-73A4291785A9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126DC1-6282-4D78-B4BC-20BCBCDB6276}" type="datetimeFigureOut">
              <a:rPr lang="ar-SA" smtClean="0"/>
              <a:pPr>
                <a:defRPr/>
              </a:pPr>
              <a:t>18/04/1435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B2F93-FFFA-486C-AD6C-73A4291785A9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126DC1-6282-4D78-B4BC-20BCBCDB6276}" type="datetimeFigureOut">
              <a:rPr lang="ar-SA" smtClean="0"/>
              <a:pPr>
                <a:defRPr/>
              </a:pPr>
              <a:t>18/04/1435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B2F93-FFFA-486C-AD6C-73A4291785A9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126DC1-6282-4D78-B4BC-20BCBCDB6276}" type="datetimeFigureOut">
              <a:rPr lang="ar-SA" smtClean="0"/>
              <a:pPr>
                <a:defRPr/>
              </a:pPr>
              <a:t>18/04/1435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B2F93-FFFA-486C-AD6C-73A4291785A9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126DC1-6282-4D78-B4BC-20BCBCDB6276}" type="datetimeFigureOut">
              <a:rPr lang="ar-SA" smtClean="0"/>
              <a:pPr>
                <a:defRPr/>
              </a:pPr>
              <a:t>18/04/1435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B2F93-FFFA-486C-AD6C-73A4291785A9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126DC1-6282-4D78-B4BC-20BCBCDB6276}" type="datetimeFigureOut">
              <a:rPr lang="ar-SA" smtClean="0"/>
              <a:pPr>
                <a:defRPr/>
              </a:pPr>
              <a:t>18/04/1435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B2F93-FFFA-486C-AD6C-73A4291785A9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C126DC1-6282-4D78-B4BC-20BCBCDB6276}" type="datetimeFigureOut">
              <a:rPr lang="ar-SA" smtClean="0"/>
              <a:pPr>
                <a:defRPr/>
              </a:pPr>
              <a:t>18/04/1435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E4B2F93-FFFA-486C-AD6C-73A4291785A9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5"/>
          <p:cNvSpPr/>
          <p:nvPr/>
        </p:nvSpPr>
        <p:spPr>
          <a:xfrm>
            <a:off x="1071538" y="1619258"/>
            <a:ext cx="7072362" cy="2881312"/>
          </a:xfrm>
          <a:prstGeom prst="roundRect">
            <a:avLst/>
          </a:prstGeom>
          <a:solidFill>
            <a:schemeClr val="accent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rgbClr val="C00000"/>
                </a:solidFill>
              </a:rPr>
              <a:t>The connective tissues</a:t>
            </a:r>
            <a:endParaRPr lang="ar-SA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White blood cells</a:t>
            </a:r>
            <a:endParaRPr lang="ar-SA" sz="3600" dirty="0">
              <a:solidFill>
                <a:srgbClr val="FF0000"/>
              </a:solidFill>
            </a:endParaRPr>
          </a:p>
        </p:txBody>
      </p:sp>
      <p:sp>
        <p:nvSpPr>
          <p:cNvPr id="4" name="Left Brace 3"/>
          <p:cNvSpPr/>
          <p:nvPr/>
        </p:nvSpPr>
        <p:spPr>
          <a:xfrm rot="5400000">
            <a:off x="4036215" y="-2178884"/>
            <a:ext cx="1000133" cy="7072363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Rectangle 4"/>
          <p:cNvSpPr/>
          <p:nvPr/>
        </p:nvSpPr>
        <p:spPr>
          <a:xfrm>
            <a:off x="285720" y="1714488"/>
            <a:ext cx="3108960" cy="107157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endParaRPr lang="en-US" sz="2400" b="1" dirty="0" smtClean="0">
              <a:solidFill>
                <a:srgbClr val="92D050"/>
              </a:solidFill>
              <a:latin typeface="Calibri" pitchFamily="34" charset="0"/>
            </a:endParaRPr>
          </a:p>
          <a:p>
            <a:r>
              <a:rPr lang="en-US" sz="2400" b="1" dirty="0" smtClean="0">
                <a:solidFill>
                  <a:srgbClr val="92D050"/>
                </a:solidFill>
                <a:latin typeface="Calibri" pitchFamily="34" charset="0"/>
              </a:rPr>
              <a:t>1- Granulocytes </a:t>
            </a:r>
            <a:r>
              <a:rPr lang="en-US" sz="2800" b="1" dirty="0" smtClean="0">
                <a:solidFill>
                  <a:srgbClr val="92D050"/>
                </a:solidFill>
                <a:latin typeface="Calibri" pitchFamily="34" charset="0"/>
              </a:rPr>
              <a:t>:</a:t>
            </a:r>
          </a:p>
          <a:p>
            <a:endParaRPr lang="en-US" sz="2800" b="1" dirty="0" smtClean="0">
              <a:solidFill>
                <a:srgbClr val="92D050"/>
              </a:solidFill>
              <a:latin typeface="Calibri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715008" y="1714488"/>
            <a:ext cx="3143272" cy="107157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>
            <a:normAutofit fontScale="92500" lnSpcReduction="10000"/>
          </a:bodyPr>
          <a:lstStyle/>
          <a:p>
            <a:pPr marL="342900" lvl="2" indent="-342900" algn="l" rtl="0">
              <a:buNone/>
            </a:pPr>
            <a:endParaRPr lang="en-US" b="1" dirty="0" smtClean="0">
              <a:solidFill>
                <a:srgbClr val="92D050"/>
              </a:solidFill>
              <a:latin typeface="Calibri" pitchFamily="34" charset="0"/>
            </a:endParaRPr>
          </a:p>
          <a:p>
            <a:pPr marL="342900" lvl="2" indent="-342900" algn="l" rtl="0">
              <a:buNone/>
            </a:pPr>
            <a:r>
              <a:rPr lang="en-US" b="1" dirty="0" smtClean="0">
                <a:solidFill>
                  <a:srgbClr val="92D050"/>
                </a:solidFill>
                <a:latin typeface="Calibri" pitchFamily="34" charset="0"/>
              </a:rPr>
              <a:t>2- </a:t>
            </a:r>
            <a:r>
              <a:rPr lang="en-US" b="1" dirty="0" err="1" smtClean="0">
                <a:solidFill>
                  <a:srgbClr val="92D050"/>
                </a:solidFill>
                <a:latin typeface="Calibri" pitchFamily="34" charset="0"/>
              </a:rPr>
              <a:t>Agranulocytes</a:t>
            </a:r>
            <a:r>
              <a:rPr lang="en-US" b="1" dirty="0" smtClean="0">
                <a:solidFill>
                  <a:srgbClr val="92D050"/>
                </a:solidFill>
                <a:latin typeface="Calibri" pitchFamily="34" charset="0"/>
              </a:rPr>
              <a:t> or non-granulocytes: </a:t>
            </a:r>
          </a:p>
          <a:p>
            <a:pPr marL="342900" lvl="2" indent="-342900" algn="l" rtl="0">
              <a:buNone/>
            </a:pPr>
            <a:endParaRPr lang="en-US" b="1" dirty="0" smtClean="0">
              <a:solidFill>
                <a:srgbClr val="92D050"/>
              </a:solidFill>
              <a:latin typeface="Calibri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143512"/>
            <a:ext cx="94297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5143512"/>
            <a:ext cx="987425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21035" y="5214950"/>
            <a:ext cx="993775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6" y="5143512"/>
            <a:ext cx="942975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86710" y="5214950"/>
            <a:ext cx="9556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285720" y="2928934"/>
            <a:ext cx="4023360" cy="15544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sz="2000" b="1" dirty="0" smtClean="0">
                <a:latin typeface="Calibri" pitchFamily="34" charset="0"/>
              </a:rPr>
              <a:t>Are the cells which characteristics with :</a:t>
            </a:r>
          </a:p>
          <a:p>
            <a:r>
              <a:rPr lang="en-US" sz="2000" b="1" dirty="0" smtClean="0">
                <a:latin typeface="Calibri" pitchFamily="34" charset="0"/>
              </a:rPr>
              <a:t>1/ granules on the cytoplasm</a:t>
            </a:r>
          </a:p>
          <a:p>
            <a:r>
              <a:rPr lang="en-US" sz="2000" b="1" dirty="0" smtClean="0">
                <a:latin typeface="Calibri" pitchFamily="34" charset="0"/>
              </a:rPr>
              <a:t>2/ have </a:t>
            </a:r>
            <a:r>
              <a:rPr lang="en-US" sz="2000" b="1" dirty="0" err="1" smtClean="0">
                <a:latin typeface="Calibri" pitchFamily="34" charset="0"/>
              </a:rPr>
              <a:t>multilobed</a:t>
            </a:r>
            <a:r>
              <a:rPr lang="en-US" sz="2000" b="1" dirty="0" smtClean="0">
                <a:latin typeface="Calibri" pitchFamily="34" charset="0"/>
              </a:rPr>
              <a:t> nuclei.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857752" y="2928934"/>
            <a:ext cx="4023360" cy="15544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marL="342900" lvl="2" indent="-342900"/>
            <a:r>
              <a:rPr lang="en-US" sz="2000" b="1" dirty="0" smtClean="0">
                <a:latin typeface="Calibri" pitchFamily="34" charset="0"/>
              </a:rPr>
              <a:t>Are the cells which characteristics with :</a:t>
            </a:r>
          </a:p>
          <a:p>
            <a:pPr marL="342900" lvl="2" indent="-342900"/>
            <a:r>
              <a:rPr lang="en-US" sz="2000" b="1" dirty="0" smtClean="0">
                <a:latin typeface="Calibri" pitchFamily="34" charset="0"/>
              </a:rPr>
              <a:t>1/ no granules on the cytoplasm</a:t>
            </a:r>
          </a:p>
          <a:p>
            <a:pPr marL="342900" lvl="2" indent="-342900"/>
            <a:r>
              <a:rPr lang="en-US" sz="2000" b="1" dirty="0" smtClean="0">
                <a:latin typeface="Calibri" pitchFamily="34" charset="0"/>
              </a:rPr>
              <a:t>2/ have rounded nuclei.</a:t>
            </a:r>
            <a:endParaRPr lang="en-US" sz="2200" b="1" dirty="0" smtClean="0">
              <a:latin typeface="Calibri" pitchFamily="34" charset="0"/>
            </a:endParaRPr>
          </a:p>
        </p:txBody>
      </p:sp>
      <p:sp>
        <p:nvSpPr>
          <p:cNvPr id="15" name="Right Brace 14"/>
          <p:cNvSpPr/>
          <p:nvPr/>
        </p:nvSpPr>
        <p:spPr>
          <a:xfrm rot="16200000">
            <a:off x="1893075" y="3321843"/>
            <a:ext cx="714380" cy="307183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Right Brace 20"/>
          <p:cNvSpPr/>
          <p:nvPr/>
        </p:nvSpPr>
        <p:spPr>
          <a:xfrm rot="16200000">
            <a:off x="6536545" y="3321843"/>
            <a:ext cx="714380" cy="307183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Rectangle 21"/>
          <p:cNvSpPr/>
          <p:nvPr/>
        </p:nvSpPr>
        <p:spPr>
          <a:xfrm>
            <a:off x="214282" y="6215082"/>
            <a:ext cx="1371600" cy="35719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b="1" dirty="0" err="1" smtClean="0"/>
              <a:t>Neutrophil</a:t>
            </a:r>
            <a:endParaRPr lang="ar-SA" b="1" dirty="0"/>
          </a:p>
        </p:txBody>
      </p:sp>
      <p:sp>
        <p:nvSpPr>
          <p:cNvPr id="23" name="Rectangle 22"/>
          <p:cNvSpPr/>
          <p:nvPr/>
        </p:nvSpPr>
        <p:spPr>
          <a:xfrm>
            <a:off x="3214678" y="6215082"/>
            <a:ext cx="1371600" cy="35719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b="1" dirty="0" err="1" smtClean="0"/>
              <a:t>Basophil</a:t>
            </a:r>
            <a:endParaRPr lang="ar-SA" b="1" dirty="0"/>
          </a:p>
        </p:txBody>
      </p:sp>
      <p:sp>
        <p:nvSpPr>
          <p:cNvPr id="24" name="Rectangle 23"/>
          <p:cNvSpPr/>
          <p:nvPr/>
        </p:nvSpPr>
        <p:spPr>
          <a:xfrm>
            <a:off x="1714480" y="6215082"/>
            <a:ext cx="1371600" cy="35719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b="1" dirty="0" err="1" smtClean="0"/>
              <a:t>Eosinophil</a:t>
            </a:r>
            <a:endParaRPr lang="ar-SA" b="1" dirty="0" smtClean="0"/>
          </a:p>
        </p:txBody>
      </p:sp>
      <p:sp>
        <p:nvSpPr>
          <p:cNvPr id="25" name="Rectangle 24"/>
          <p:cNvSpPr/>
          <p:nvPr/>
        </p:nvSpPr>
        <p:spPr>
          <a:xfrm>
            <a:off x="4857752" y="6215082"/>
            <a:ext cx="1371600" cy="3566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b="1" dirty="0" smtClean="0"/>
              <a:t>Lymphocyte</a:t>
            </a:r>
            <a:endParaRPr lang="ar-SA" b="1" dirty="0" smtClean="0"/>
          </a:p>
        </p:txBody>
      </p:sp>
      <p:sp>
        <p:nvSpPr>
          <p:cNvPr id="26" name="Rectangle 25"/>
          <p:cNvSpPr/>
          <p:nvPr/>
        </p:nvSpPr>
        <p:spPr>
          <a:xfrm>
            <a:off x="7572396" y="6215082"/>
            <a:ext cx="1371600" cy="35719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b="1" dirty="0" err="1" smtClean="0"/>
              <a:t>Monocyte</a:t>
            </a:r>
            <a:endParaRPr lang="ar-SA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1187450" y="4508500"/>
            <a:ext cx="6769100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latin typeface="Calibri" pitchFamily="34" charset="0"/>
              </a:rPr>
              <a:t>Connective tissue (vascular tissue - blood withdrawn -)</a:t>
            </a:r>
          </a:p>
          <a:p>
            <a:pPr algn="ctr" rtl="1"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1-The granulocytes:</a:t>
            </a:r>
            <a:r>
              <a:rPr lang="ar-SA">
                <a:latin typeface="Calibri" pitchFamily="34" charset="0"/>
              </a:rPr>
              <a:t>(</a:t>
            </a:r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a-neutrophilis</a:t>
            </a:r>
            <a:r>
              <a:rPr lang="ar-SA">
                <a:latin typeface="Calibri" pitchFamily="34" charset="0"/>
              </a:rPr>
              <a:t>– </a:t>
            </a:r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cosinophils or a cidophils</a:t>
            </a:r>
            <a:r>
              <a:rPr lang="ar-SA" b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b-</a:t>
            </a:r>
            <a:r>
              <a:rPr lang="ar-SA" b="1">
                <a:latin typeface="Calibri" pitchFamily="34" charset="0"/>
              </a:rPr>
              <a:t>)</a:t>
            </a:r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1</a:t>
            </a:r>
            <a:r>
              <a:rPr lang="en-US" b="1">
                <a:latin typeface="Calibri" pitchFamily="34" charset="0"/>
              </a:rPr>
              <a:t>-</a:t>
            </a:r>
            <a:endParaRPr lang="ar-SA" b="1">
              <a:latin typeface="Calibri" pitchFamily="34" charset="0"/>
            </a:endParaRPr>
          </a:p>
          <a:p>
            <a:pPr algn="ctr" rtl="1">
              <a:spcBef>
                <a:spcPct val="50000"/>
              </a:spcBef>
            </a:pPr>
            <a:r>
              <a:rPr lang="en-US" b="1">
                <a:solidFill>
                  <a:srgbClr val="7030A0"/>
                </a:solidFill>
                <a:latin typeface="Calibri" pitchFamily="34" charset="0"/>
              </a:rPr>
              <a:t>2-Lymphocytes</a:t>
            </a:r>
            <a:endParaRPr lang="ar-SA" b="1">
              <a:latin typeface="Calibri" pitchFamily="34" charset="0"/>
            </a:endParaRPr>
          </a:p>
          <a:p>
            <a:pPr algn="ctr" rtl="1">
              <a:spcBef>
                <a:spcPct val="50000"/>
              </a:spcBef>
            </a:pPr>
            <a:r>
              <a:rPr lang="en-US" b="1">
                <a:latin typeface="Calibri" pitchFamily="34" charset="0"/>
              </a:rPr>
              <a:t>3-red blood cells </a:t>
            </a:r>
            <a:endParaRPr lang="ar-SA" b="1">
              <a:latin typeface="Calibri" pitchFamily="34" charset="0"/>
            </a:endParaRPr>
          </a:p>
        </p:txBody>
      </p:sp>
      <p:grpSp>
        <p:nvGrpSpPr>
          <p:cNvPr id="14339" name="Group 7"/>
          <p:cNvGrpSpPr>
            <a:grpSpLocks/>
          </p:cNvGrpSpPr>
          <p:nvPr/>
        </p:nvGrpSpPr>
        <p:grpSpPr bwMode="auto">
          <a:xfrm>
            <a:off x="2195513" y="692150"/>
            <a:ext cx="5091112" cy="3673475"/>
            <a:chOff x="2051050" y="115888"/>
            <a:chExt cx="5091113" cy="4572000"/>
          </a:xfrm>
        </p:grpSpPr>
        <p:pic>
          <p:nvPicPr>
            <p:cNvPr id="14343" name="Picture 2"/>
            <p:cNvPicPr>
              <a:picLocks noChangeAspect="1" noChangeArrowheads="1"/>
            </p:cNvPicPr>
            <p:nvPr/>
          </p:nvPicPr>
          <p:blipFill>
            <a:blip r:embed="rId2"/>
            <a:srcRect r="16537"/>
            <a:stretch>
              <a:fillRect/>
            </a:stretch>
          </p:blipFill>
          <p:spPr bwMode="auto">
            <a:xfrm>
              <a:off x="2051050" y="115888"/>
              <a:ext cx="5091113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4" name="Line 3"/>
            <p:cNvSpPr>
              <a:spLocks noChangeShapeType="1"/>
            </p:cNvSpPr>
            <p:nvPr/>
          </p:nvSpPr>
          <p:spPr bwMode="auto">
            <a:xfrm flipV="1">
              <a:off x="3132138" y="333375"/>
              <a:ext cx="3311525" cy="194310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4345" name="Line 4"/>
            <p:cNvSpPr>
              <a:spLocks noChangeShapeType="1"/>
            </p:cNvSpPr>
            <p:nvPr/>
          </p:nvSpPr>
          <p:spPr bwMode="auto">
            <a:xfrm flipH="1" flipV="1">
              <a:off x="5651500" y="2349500"/>
              <a:ext cx="792163" cy="43180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4346" name="Text Box 5"/>
            <p:cNvSpPr txBox="1">
              <a:spLocks noChangeArrowheads="1"/>
            </p:cNvSpPr>
            <p:nvPr/>
          </p:nvSpPr>
          <p:spPr bwMode="auto">
            <a:xfrm>
              <a:off x="2627313" y="2133600"/>
              <a:ext cx="50482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rtl="1">
                <a:spcBef>
                  <a:spcPct val="50000"/>
                </a:spcBef>
              </a:pPr>
              <a:r>
                <a:rPr lang="en-US" b="1">
                  <a:solidFill>
                    <a:srgbClr val="FF3300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14347" name="Text Box 6"/>
            <p:cNvSpPr txBox="1">
              <a:spLocks noChangeArrowheads="1"/>
            </p:cNvSpPr>
            <p:nvPr/>
          </p:nvSpPr>
          <p:spPr bwMode="auto">
            <a:xfrm>
              <a:off x="6300788" y="2565400"/>
              <a:ext cx="50482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rtl="1">
                <a:spcBef>
                  <a:spcPct val="50000"/>
                </a:spcBef>
              </a:pPr>
              <a:r>
                <a:rPr lang="en-US" b="1">
                  <a:solidFill>
                    <a:srgbClr val="FF3300"/>
                  </a:solidFill>
                  <a:latin typeface="Calibri" pitchFamily="34" charset="0"/>
                </a:rPr>
                <a:t>2</a:t>
              </a:r>
            </a:p>
          </p:txBody>
        </p:sp>
        <p:sp>
          <p:nvSpPr>
            <p:cNvPr id="14348" name="Line 7"/>
            <p:cNvSpPr>
              <a:spLocks noChangeShapeType="1"/>
            </p:cNvSpPr>
            <p:nvPr/>
          </p:nvSpPr>
          <p:spPr bwMode="auto">
            <a:xfrm>
              <a:off x="3132138" y="2276475"/>
              <a:ext cx="1295400" cy="1944688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4349" name="Line 10"/>
            <p:cNvSpPr>
              <a:spLocks noChangeShapeType="1"/>
            </p:cNvSpPr>
            <p:nvPr/>
          </p:nvSpPr>
          <p:spPr bwMode="auto">
            <a:xfrm flipH="1" flipV="1">
              <a:off x="5078413" y="3141663"/>
              <a:ext cx="647700" cy="503237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4350" name="Text Box 11"/>
            <p:cNvSpPr txBox="1">
              <a:spLocks noChangeArrowheads="1"/>
            </p:cNvSpPr>
            <p:nvPr/>
          </p:nvSpPr>
          <p:spPr bwMode="auto">
            <a:xfrm>
              <a:off x="5653088" y="3573463"/>
              <a:ext cx="504825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rtl="1">
                <a:spcBef>
                  <a:spcPct val="50000"/>
                </a:spcBef>
              </a:pPr>
              <a:r>
                <a:rPr lang="en-US" b="1">
                  <a:solidFill>
                    <a:srgbClr val="FF3300"/>
                  </a:solidFill>
                  <a:latin typeface="Calibri" pitchFamily="34" charset="0"/>
                </a:rPr>
                <a:t>3</a:t>
              </a:r>
            </a:p>
          </p:txBody>
        </p:sp>
        <p:sp>
          <p:nvSpPr>
            <p:cNvPr id="14351" name="Line 13"/>
            <p:cNvSpPr>
              <a:spLocks noChangeShapeType="1"/>
            </p:cNvSpPr>
            <p:nvPr/>
          </p:nvSpPr>
          <p:spPr bwMode="auto">
            <a:xfrm flipH="1" flipV="1">
              <a:off x="4932363" y="3429000"/>
              <a:ext cx="793750" cy="21590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4352" name="Text Box 14"/>
            <p:cNvSpPr txBox="1">
              <a:spLocks noChangeArrowheads="1"/>
            </p:cNvSpPr>
            <p:nvPr/>
          </p:nvSpPr>
          <p:spPr bwMode="auto">
            <a:xfrm>
              <a:off x="3924300" y="4221163"/>
              <a:ext cx="504825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rtl="1">
                <a:spcBef>
                  <a:spcPct val="50000"/>
                </a:spcBef>
              </a:pPr>
              <a:r>
                <a:rPr lang="ar-SA" b="1">
                  <a:solidFill>
                    <a:srgbClr val="FF3300"/>
                  </a:solidFill>
                  <a:latin typeface="Calibri" pitchFamily="34" charset="0"/>
                </a:rPr>
                <a:t>ب</a:t>
              </a:r>
              <a:endParaRPr lang="en-US" b="1">
                <a:solidFill>
                  <a:srgbClr val="FF3300"/>
                </a:solidFill>
                <a:latin typeface="Calibri" pitchFamily="34" charset="0"/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179388" y="188913"/>
            <a:ext cx="8713787" cy="64087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20" name="Rectangle 19"/>
          <p:cNvSpPr/>
          <p:nvPr/>
        </p:nvSpPr>
        <p:spPr>
          <a:xfrm>
            <a:off x="900113" y="404813"/>
            <a:ext cx="7488237" cy="4103687"/>
          </a:xfrm>
          <a:prstGeom prst="rect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21" name="Rectangle 20"/>
          <p:cNvSpPr/>
          <p:nvPr/>
        </p:nvSpPr>
        <p:spPr>
          <a:xfrm>
            <a:off x="1258888" y="4581525"/>
            <a:ext cx="6842125" cy="1943100"/>
          </a:xfrm>
          <a:prstGeom prst="rect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2204864"/>
            <a:ext cx="7776864" cy="1944216"/>
          </a:xfrm>
          <a:prstGeom prst="rect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Thank you for your attention</a:t>
            </a:r>
            <a:endParaRPr lang="ar-SA" sz="4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Smiley Face 4"/>
          <p:cNvSpPr/>
          <p:nvPr/>
        </p:nvSpPr>
        <p:spPr>
          <a:xfrm>
            <a:off x="7235825" y="5516563"/>
            <a:ext cx="720725" cy="649287"/>
          </a:xfrm>
          <a:prstGeom prst="smileyFace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388" y="188913"/>
            <a:ext cx="8713787" cy="64087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ChangeArrowheads="1"/>
          </p:cNvSpPr>
          <p:nvPr/>
        </p:nvSpPr>
        <p:spPr bwMode="auto">
          <a:xfrm>
            <a:off x="468313" y="1484313"/>
            <a:ext cx="8135937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en-US" sz="3600">
                <a:latin typeface="Tunga" pitchFamily="34" charset="0"/>
                <a:cs typeface="Tunga" pitchFamily="34" charset="0"/>
              </a:rPr>
              <a:t>Connective tissue is the most diverse of the four tissue types with a wide variety of Functions.</a:t>
            </a:r>
          </a:p>
          <a:p>
            <a:pPr rtl="1"/>
            <a:endParaRPr lang="en-US">
              <a:latin typeface="Calibri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979613" y="549275"/>
            <a:ext cx="4968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rtl="1"/>
            <a:r>
              <a:rPr lang="en-US" sz="4000" b="1" u="sng">
                <a:solidFill>
                  <a:srgbClr val="FF0000"/>
                </a:solidFill>
                <a:latin typeface="Calibri" pitchFamily="34" charset="0"/>
              </a:rPr>
              <a:t>The connective tissues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195513" y="3357563"/>
            <a:ext cx="54229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u="sng">
                <a:solidFill>
                  <a:srgbClr val="00B050"/>
                </a:solidFill>
                <a:latin typeface="Calibri" pitchFamily="34" charset="0"/>
              </a:rPr>
              <a:t>Functions of connective tissue:</a:t>
            </a:r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935038" y="4292600"/>
            <a:ext cx="8208962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*</a:t>
            </a:r>
            <a:r>
              <a:rPr lang="en-US" sz="3200">
                <a:latin typeface="Tunga" pitchFamily="34" charset="0"/>
                <a:cs typeface="Tunga" pitchFamily="34" charset="0"/>
              </a:rPr>
              <a:t>Protection of organs</a:t>
            </a:r>
          </a:p>
          <a:p>
            <a:r>
              <a:rPr lang="en-US" sz="3200">
                <a:latin typeface="Tunga" pitchFamily="34" charset="0"/>
                <a:cs typeface="Tunga" pitchFamily="34" charset="0"/>
              </a:rPr>
              <a:t>*Providing structural framework for the body</a:t>
            </a:r>
          </a:p>
          <a:p>
            <a:r>
              <a:rPr lang="en-US" sz="3200">
                <a:latin typeface="Tunga" pitchFamily="34" charset="0"/>
                <a:cs typeface="Tunga" pitchFamily="34" charset="0"/>
              </a:rPr>
              <a:t>*Connection of body tissues</a:t>
            </a:r>
          </a:p>
          <a:p>
            <a:r>
              <a:rPr lang="en-US" sz="3200">
                <a:latin typeface="Tunga" pitchFamily="34" charset="0"/>
                <a:cs typeface="Tunga" pitchFamily="34" charset="0"/>
              </a:rPr>
              <a:t>*connects epithelial tissues to the muscle tissues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619250" y="476250"/>
            <a:ext cx="5616575" cy="792163"/>
          </a:xfrm>
          <a:prstGeom prst="roundRect">
            <a:avLst/>
          </a:prstGeom>
          <a:solidFill>
            <a:schemeClr val="accent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611188" y="1412875"/>
            <a:ext cx="7848600" cy="4895850"/>
          </a:xfrm>
          <a:prstGeom prst="rect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179388" y="188913"/>
            <a:ext cx="8713787" cy="64087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400" y="476250"/>
            <a:ext cx="78486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57300" lvl="2" indent="-342900" fontAlgn="auto">
              <a:spcBef>
                <a:spcPct val="20000"/>
              </a:spcBef>
              <a:spcAft>
                <a:spcPts val="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3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The matrix consist of </a:t>
            </a:r>
            <a:r>
              <a:rPr lang="en-US" altLang="en-US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: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700338" y="1484313"/>
            <a:ext cx="3594100" cy="93662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00B050"/>
                </a:solidFill>
              </a:rPr>
              <a:t>Protein fibers</a:t>
            </a:r>
            <a:endParaRPr lang="ar-SA" sz="2800" b="1" dirty="0">
              <a:solidFill>
                <a:srgbClr val="00B050"/>
              </a:solidFill>
            </a:endParaRPr>
          </a:p>
        </p:txBody>
      </p:sp>
      <p:sp>
        <p:nvSpPr>
          <p:cNvPr id="14" name="Right Brace 13"/>
          <p:cNvSpPr/>
          <p:nvPr/>
        </p:nvSpPr>
        <p:spPr>
          <a:xfrm rot="16200000">
            <a:off x="4365626" y="-36513"/>
            <a:ext cx="519112" cy="5434013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15" name="Rounded Rectangle 14"/>
          <p:cNvSpPr/>
          <p:nvPr/>
        </p:nvSpPr>
        <p:spPr>
          <a:xfrm>
            <a:off x="684213" y="3068638"/>
            <a:ext cx="3167062" cy="60483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White( Collagen) fibers</a:t>
            </a:r>
            <a:endParaRPr lang="ar-SA" sz="2400" b="1" dirty="0">
              <a:solidFill>
                <a:schemeClr val="tx1"/>
              </a:solidFill>
            </a:endParaRPr>
          </a:p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 dirty="0"/>
          </a:p>
        </p:txBody>
      </p:sp>
      <p:sp>
        <p:nvSpPr>
          <p:cNvPr id="17" name="Rounded Rectangle 16"/>
          <p:cNvSpPr/>
          <p:nvPr/>
        </p:nvSpPr>
        <p:spPr>
          <a:xfrm>
            <a:off x="5364163" y="3068638"/>
            <a:ext cx="3190875" cy="57943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Yellow ( Elastic ) fibers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364163" y="3933825"/>
            <a:ext cx="3384550" cy="71913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latin typeface="Tunga" pitchFamily="34" charset="0"/>
                <a:cs typeface="Tunga" pitchFamily="34" charset="0"/>
              </a:rPr>
              <a:t>(occur as a single and branched).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684213" y="3860800"/>
            <a:ext cx="3024187" cy="79216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latin typeface="Tunga" pitchFamily="34" charset="0"/>
                <a:cs typeface="Tunga" pitchFamily="34" charset="0"/>
              </a:rPr>
              <a:t>(occur in bundles)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979613" y="333375"/>
            <a:ext cx="5091112" cy="914400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25" name="Rectangle 24"/>
          <p:cNvSpPr/>
          <p:nvPr/>
        </p:nvSpPr>
        <p:spPr>
          <a:xfrm>
            <a:off x="179388" y="188913"/>
            <a:ext cx="8713787" cy="64087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26" name="Rectangle 25"/>
          <p:cNvSpPr/>
          <p:nvPr/>
        </p:nvSpPr>
        <p:spPr>
          <a:xfrm>
            <a:off x="611188" y="5084763"/>
            <a:ext cx="7632700" cy="13858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57300" lvl="3" indent="-342900" rtl="1" fontAlgn="auto">
              <a:spcBef>
                <a:spcPct val="20000"/>
              </a:spcBef>
              <a:spcAft>
                <a:spcPts val="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 * The matrix may be </a:t>
            </a:r>
            <a:r>
              <a:rPr lang="en-US" altLang="en-US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solid</a:t>
            </a:r>
            <a:r>
              <a:rPr lang="en-US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 (as in bone), </a:t>
            </a:r>
            <a:r>
              <a:rPr lang="en-US" altLang="en-US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soft</a:t>
            </a:r>
            <a:r>
              <a:rPr lang="en-US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 (as in  loose connective tissue), or </a:t>
            </a:r>
            <a:r>
              <a:rPr lang="en-US" altLang="en-US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liquid</a:t>
            </a:r>
            <a:r>
              <a:rPr lang="en-US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 (as in blood).</a:t>
            </a:r>
            <a:r>
              <a:rPr lang="en-US" altLang="en-US" sz="2800" dirty="0">
                <a:latin typeface="Tunga" pitchFamily="34" charset="0"/>
                <a:cs typeface="Tung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87450" y="549275"/>
            <a:ext cx="7162800" cy="1762125"/>
          </a:xfrm>
          <a:prstGeom prst="rect">
            <a:avLst/>
          </a:prstGeom>
        </p:spPr>
        <p:txBody>
          <a:bodyPr>
            <a:spAutoFit/>
          </a:bodyPr>
          <a:lstStyle/>
          <a:p>
            <a:pPr rtl="1">
              <a:tabLst>
                <a:tab pos="57150" algn="l"/>
              </a:tabLst>
              <a:defRPr/>
            </a:pPr>
            <a:r>
              <a:rPr lang="en-GB" sz="3600" b="1" u="sng" dirty="0">
                <a:solidFill>
                  <a:srgbClr val="FF3399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The fibres of areolar connective tissue</a:t>
            </a:r>
            <a:r>
              <a:rPr lang="en-GB" sz="3600" dirty="0">
                <a:solidFill>
                  <a:srgbClr val="FF3399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 </a:t>
            </a:r>
            <a:r>
              <a:rPr lang="en-GB" sz="3600" dirty="0">
                <a:solidFill>
                  <a:srgbClr val="FFFF00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:</a:t>
            </a:r>
            <a:endParaRPr lang="ar-SA" sz="3600" dirty="0">
              <a:solidFill>
                <a:srgbClr val="FFFF00"/>
              </a:solidFill>
              <a:latin typeface="Tunga" pitchFamily="34" charset="0"/>
              <a:ea typeface="Times New Roman" pitchFamily="18" charset="0"/>
              <a:cs typeface="Vijaya" pitchFamily="34" charset="0"/>
            </a:endParaRPr>
          </a:p>
          <a:p>
            <a:pPr rtl="1">
              <a:tabLst>
                <a:tab pos="57150" algn="l"/>
              </a:tabLst>
              <a:defRPr/>
            </a:pPr>
            <a:endParaRPr lang="en-GB" sz="3600" dirty="0">
              <a:solidFill>
                <a:srgbClr val="FF0000"/>
              </a:solidFill>
              <a:latin typeface="Vijaya" pitchFamily="34" charset="0"/>
              <a:ea typeface="Times New Roman" pitchFamily="18" charset="0"/>
              <a:cs typeface="Vijaya" pitchFamily="34" charset="0"/>
            </a:endParaRPr>
          </a:p>
          <a:p>
            <a:pPr rtl="1">
              <a:tabLst>
                <a:tab pos="57150" algn="l"/>
              </a:tabLst>
              <a:defRPr/>
            </a:pPr>
            <a:endParaRPr lang="en-GB" dirty="0">
              <a:solidFill>
                <a:srgbClr val="FF0000"/>
              </a:solidFill>
              <a:ea typeface="Times New Roman" pitchFamily="18" charset="0"/>
            </a:endParaRPr>
          </a:p>
          <a:p>
            <a:pPr rtl="1">
              <a:tabLst>
                <a:tab pos="57150" algn="l"/>
              </a:tabLst>
              <a:defRPr/>
            </a:pPr>
            <a:endParaRPr lang="en-US" sz="800" dirty="0">
              <a:solidFill>
                <a:srgbClr val="FF0000"/>
              </a:solidFill>
            </a:endParaRPr>
          </a:p>
          <a:p>
            <a:pPr eaLnBrk="0" hangingPunct="0">
              <a:tabLst>
                <a:tab pos="57150" algn="l"/>
              </a:tabLst>
              <a:defRPr/>
            </a:pPr>
            <a:r>
              <a:rPr lang="en-GB" sz="1050" dirty="0">
                <a:ea typeface="Times New Roman" pitchFamily="18" charset="0"/>
              </a:rPr>
              <a:t> </a:t>
            </a:r>
            <a:endParaRPr lang="ar-SA" dirty="0">
              <a:latin typeface="+mn-lt"/>
              <a:cs typeface="+mn-cs"/>
            </a:endParaRPr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1331913" y="1125538"/>
            <a:ext cx="5803900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u="sng" dirty="0" smtClean="0">
                <a:solidFill>
                  <a:srgbClr val="C00000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 </a:t>
            </a:r>
            <a:r>
              <a:rPr lang="en-GB" sz="2800" b="1" u="sng" dirty="0" smtClean="0">
                <a:solidFill>
                  <a:srgbClr val="C00000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Collagen </a:t>
            </a:r>
            <a:r>
              <a:rPr lang="en-GB" sz="2800" b="1" u="sng" dirty="0">
                <a:solidFill>
                  <a:srgbClr val="C00000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(white) fibres</a:t>
            </a:r>
            <a:r>
              <a:rPr lang="en-GB" sz="2800" dirty="0">
                <a:solidFill>
                  <a:srgbClr val="C00000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 </a:t>
            </a:r>
            <a:r>
              <a:rPr lang="en-GB" dirty="0">
                <a:solidFill>
                  <a:srgbClr val="C00000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:</a:t>
            </a:r>
            <a:endParaRPr lang="en-US" sz="1000" dirty="0">
              <a:latin typeface="Tunga" pitchFamily="34" charset="0"/>
              <a:ea typeface="Times New Roman" pitchFamily="18" charset="0"/>
              <a:cs typeface="Tunga" pitchFamily="34" charset="0"/>
            </a:endParaRPr>
          </a:p>
          <a:p>
            <a:pPr eaLnBrk="0" hangingPunct="0"/>
            <a:r>
              <a:rPr lang="en-GB" sz="2800" dirty="0" smtClean="0">
                <a:latin typeface="Tunga" pitchFamily="34" charset="0"/>
                <a:ea typeface="Times New Roman" pitchFamily="18" charset="0"/>
                <a:cs typeface="Tunga" pitchFamily="34" charset="0"/>
              </a:rPr>
              <a:t>   Occur </a:t>
            </a:r>
            <a:r>
              <a:rPr lang="en-GB" sz="2800" dirty="0">
                <a:latin typeface="Tunga" pitchFamily="34" charset="0"/>
                <a:ea typeface="Times New Roman" pitchFamily="18" charset="0"/>
                <a:cs typeface="Tunga" pitchFamily="34" charset="0"/>
              </a:rPr>
              <a:t>in bundles and </a:t>
            </a:r>
            <a:r>
              <a:rPr lang="en-GB" sz="2800" dirty="0" err="1">
                <a:latin typeface="Tunga" pitchFamily="34" charset="0"/>
                <a:ea typeface="Times New Roman" pitchFamily="18" charset="0"/>
                <a:cs typeface="Tunga" pitchFamily="34" charset="0"/>
              </a:rPr>
              <a:t>unbranched</a:t>
            </a:r>
            <a:endParaRPr lang="en-GB" sz="2800" dirty="0">
              <a:latin typeface="Tunga" pitchFamily="34" charset="0"/>
              <a:ea typeface="Times New Roman" pitchFamily="18" charset="0"/>
              <a:cs typeface="Tunga" pitchFamily="34" charset="0"/>
            </a:endParaRPr>
          </a:p>
          <a:p>
            <a:pPr eaLnBrk="0" hangingPunct="0">
              <a:buFont typeface="Arial" pitchFamily="34" charset="0"/>
              <a:buChar char="•"/>
            </a:pPr>
            <a:r>
              <a:rPr lang="en-GB" sz="2800" b="1" u="sng" dirty="0" smtClean="0">
                <a:solidFill>
                  <a:srgbClr val="C00000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 Elastic (yellow</a:t>
            </a:r>
            <a:r>
              <a:rPr lang="en-GB" sz="2800" b="1" u="sng" dirty="0">
                <a:solidFill>
                  <a:srgbClr val="C00000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) fibres </a:t>
            </a:r>
            <a:r>
              <a:rPr lang="ar-SA" sz="2800" b="1" u="sng" dirty="0">
                <a:solidFill>
                  <a:srgbClr val="C00000"/>
                </a:solidFill>
                <a:latin typeface="Tunga" pitchFamily="34" charset="0"/>
                <a:cs typeface="Times New Roman" pitchFamily="18" charset="0"/>
              </a:rPr>
              <a:t>:</a:t>
            </a:r>
            <a:endParaRPr lang="en-US" sz="1200" dirty="0">
              <a:latin typeface="Tunga" pitchFamily="34" charset="0"/>
              <a:cs typeface="Tunga" pitchFamily="34" charset="0"/>
            </a:endParaRPr>
          </a:p>
          <a:p>
            <a:pPr eaLnBrk="0" hangingPunct="0"/>
            <a:r>
              <a:rPr lang="en-GB" sz="2800" dirty="0" smtClean="0">
                <a:latin typeface="Tunga" pitchFamily="34" charset="0"/>
                <a:cs typeface="Tunga" pitchFamily="34" charset="0"/>
              </a:rPr>
              <a:t>   </a:t>
            </a:r>
            <a:r>
              <a:rPr lang="en-GB" sz="2800" dirty="0">
                <a:latin typeface="Tunga" pitchFamily="34" charset="0"/>
                <a:cs typeface="Tunga" pitchFamily="34" charset="0"/>
              </a:rPr>
              <a:t>S</a:t>
            </a:r>
            <a:r>
              <a:rPr lang="en-GB" sz="2800" dirty="0" smtClean="0">
                <a:latin typeface="Tunga" pitchFamily="34" charset="0"/>
                <a:cs typeface="Tunga" pitchFamily="34" charset="0"/>
              </a:rPr>
              <a:t>ingle </a:t>
            </a:r>
            <a:r>
              <a:rPr lang="en-GB" sz="2800" dirty="0">
                <a:latin typeface="Tunga" pitchFamily="34" charset="0"/>
                <a:cs typeface="Tunga" pitchFamily="34" charset="0"/>
              </a:rPr>
              <a:t>and branched </a:t>
            </a:r>
            <a:endParaRPr lang="ar-SA" sz="2800" dirty="0">
              <a:latin typeface="Tunga" pitchFamily="34" charset="0"/>
            </a:endParaRPr>
          </a:p>
          <a:p>
            <a:pPr eaLnBrk="0" hangingPunct="0"/>
            <a:endParaRPr lang="en-US" dirty="0">
              <a:cs typeface="Times New Roman" pitchFamily="18" charset="0"/>
            </a:endParaRPr>
          </a:p>
          <a:p>
            <a:pPr eaLnBrk="0" hangingPunct="0"/>
            <a:endParaRPr lang="en-US" dirty="0">
              <a:cs typeface="Times New Roman" pitchFamily="18" charset="0"/>
            </a:endParaRPr>
          </a:p>
          <a:p>
            <a:pPr eaLnBrk="0" hangingPunct="0"/>
            <a:endParaRPr lang="ar-SA" dirty="0">
              <a:latin typeface="Calibri" pitchFamily="34" charset="0"/>
            </a:endParaRPr>
          </a:p>
        </p:txBody>
      </p:sp>
      <p:pic>
        <p:nvPicPr>
          <p:cNvPr id="5124" name="Picture 5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3068638"/>
            <a:ext cx="4732337" cy="3143250"/>
          </a:xfrm>
          <a:prstGeom prst="rect">
            <a:avLst/>
          </a:prstGeom>
          <a:noFill/>
          <a:ln w="508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79388" y="188913"/>
            <a:ext cx="8713787" cy="64087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3">
            <a:lum bright="24000"/>
          </a:blip>
          <a:srcRect l="1563"/>
          <a:stretch>
            <a:fillRect/>
          </a:stretch>
        </p:blipFill>
        <p:spPr bwMode="auto">
          <a:xfrm>
            <a:off x="2916238" y="1412875"/>
            <a:ext cx="4356100" cy="334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ستطيل 2"/>
          <p:cNvSpPr/>
          <p:nvPr/>
        </p:nvSpPr>
        <p:spPr>
          <a:xfrm>
            <a:off x="2500113" y="5229200"/>
            <a:ext cx="4752840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1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3200" b="1" spc="50" dirty="0" err="1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  <a:latin typeface="+mn-lt"/>
                <a:cs typeface="+mn-cs"/>
              </a:rPr>
              <a:t>Areolar</a:t>
            </a:r>
            <a:r>
              <a:rPr lang="en-US" sz="3200" b="1" spc="50" dirty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  <a:latin typeface="+mn-lt"/>
                <a:cs typeface="+mn-cs"/>
              </a:rPr>
              <a:t> Connective Tissue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430382" y="3356992"/>
            <a:ext cx="1655645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50" dirty="0">
                <a:ln w="1143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  <a:latin typeface="+mn-lt"/>
                <a:cs typeface="+mn-cs"/>
              </a:rPr>
              <a:t>white fiber</a:t>
            </a:r>
            <a:endParaRPr lang="ar-SA" sz="2400" b="1" spc="50" dirty="0">
              <a:ln w="11430"/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76200" dist="50800" dir="5400000" algn="tl" rotWithShape="0">
                  <a:srgbClr val="FFFF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368058" y="1052736"/>
            <a:ext cx="1894941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50" dirty="0">
                <a:ln w="1143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  <a:latin typeface="+mn-lt"/>
                <a:cs typeface="+mn-cs"/>
              </a:rPr>
              <a:t>Yellow fibers</a:t>
            </a:r>
            <a:endParaRPr lang="ar-SA" sz="2400" b="1" spc="50" dirty="0">
              <a:ln w="11430"/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76200" dist="50800" dir="5400000" algn="tl" rotWithShape="0">
                  <a:srgbClr val="FFFF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7400958" y="1484784"/>
            <a:ext cx="1055417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50" dirty="0">
                <a:ln w="1143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  <a:latin typeface="+mn-lt"/>
                <a:cs typeface="+mn-cs"/>
              </a:rPr>
              <a:t>matrix</a:t>
            </a:r>
            <a:endParaRPr lang="ar-SA" sz="2400" b="1" spc="50" dirty="0">
              <a:ln w="11430"/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76200" dist="50800" dir="5400000" algn="tl" rotWithShape="0">
                  <a:srgbClr val="FFFF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cxnSp>
        <p:nvCxnSpPr>
          <p:cNvPr id="9" name="رابط كسهم مستقيم 8"/>
          <p:cNvCxnSpPr/>
          <p:nvPr/>
        </p:nvCxnSpPr>
        <p:spPr>
          <a:xfrm>
            <a:off x="3059113" y="3644900"/>
            <a:ext cx="1216025" cy="28733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>
            <a:off x="2411413" y="1557338"/>
            <a:ext cx="1008062" cy="100806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 flipH="1">
            <a:off x="6875463" y="1700213"/>
            <a:ext cx="576262" cy="100806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عنصر نائب لرقم الشريحة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C23A71-C632-4EE6-8040-2A61818F49AF}" type="slidenum">
              <a:rPr lang="ar-SA"/>
              <a:pPr>
                <a:defRPr/>
              </a:pPr>
              <a:t>5</a:t>
            </a:fld>
            <a:endParaRPr lang="ar-SA"/>
          </a:p>
        </p:txBody>
      </p:sp>
      <p:sp>
        <p:nvSpPr>
          <p:cNvPr id="14" name="Rectangle 13"/>
          <p:cNvSpPr/>
          <p:nvPr/>
        </p:nvSpPr>
        <p:spPr>
          <a:xfrm>
            <a:off x="179388" y="188913"/>
            <a:ext cx="8713787" cy="64087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15" name="Rectangle 14"/>
          <p:cNvSpPr/>
          <p:nvPr/>
        </p:nvSpPr>
        <p:spPr>
          <a:xfrm>
            <a:off x="1835150" y="5084763"/>
            <a:ext cx="6192838" cy="1008062"/>
          </a:xfrm>
          <a:prstGeom prst="rect">
            <a:avLst/>
          </a:prstGeom>
          <a:solidFill>
            <a:schemeClr val="bg1">
              <a:lumMod val="85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16" name="Rectangle 15"/>
          <p:cNvSpPr/>
          <p:nvPr/>
        </p:nvSpPr>
        <p:spPr>
          <a:xfrm>
            <a:off x="684213" y="620713"/>
            <a:ext cx="7991475" cy="4392612"/>
          </a:xfrm>
          <a:prstGeom prst="rect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827088" y="1566863"/>
            <a:ext cx="7858125" cy="227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304704" bIns="0" anchor="ctr">
            <a:spAutoFit/>
          </a:bodyPr>
          <a:lstStyle/>
          <a:p>
            <a:pPr lvl="2" rtl="1" eaLnBrk="0" hangingPunct="0">
              <a:tabLst>
                <a:tab pos="457200" algn="l"/>
              </a:tabLst>
            </a:pPr>
            <a:r>
              <a:rPr lang="en-GB" sz="3200">
                <a:latin typeface="Tunga" pitchFamily="34" charset="0"/>
                <a:ea typeface="Times New Roman" pitchFamily="18" charset="0"/>
                <a:cs typeface="Tunga" pitchFamily="34" charset="0"/>
              </a:rPr>
              <a:t>Cartilage is studied as an example of skeletal connective tissue.</a:t>
            </a:r>
          </a:p>
          <a:p>
            <a:pPr lvl="2" eaLnBrk="0" hangingPunct="0">
              <a:tabLst>
                <a:tab pos="457200" algn="l"/>
              </a:tabLst>
            </a:pPr>
            <a:endParaRPr lang="en-US" sz="3200">
              <a:latin typeface="Tunga" pitchFamily="34" charset="0"/>
              <a:ea typeface="Times New Roman" pitchFamily="18" charset="0"/>
              <a:cs typeface="Tunga" pitchFamily="34" charset="0"/>
            </a:endParaRPr>
          </a:p>
          <a:p>
            <a:pPr lvl="2" eaLnBrk="0" hangingPunct="0">
              <a:tabLst>
                <a:tab pos="457200" algn="l"/>
              </a:tabLst>
            </a:pPr>
            <a:r>
              <a:rPr lang="en-GB" sz="3200">
                <a:latin typeface="Tunga" pitchFamily="34" charset="0"/>
                <a:ea typeface="Calibri" pitchFamily="34" charset="0"/>
                <a:cs typeface="Tunga" pitchFamily="34" charset="0"/>
              </a:rPr>
              <a:t> </a:t>
            </a:r>
            <a:endParaRPr lang="en-US" sz="3200">
              <a:latin typeface="Tunga" pitchFamily="34" charset="0"/>
              <a:cs typeface="Tunga" pitchFamily="34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714500" y="857250"/>
            <a:ext cx="7429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3" eaLnBrk="0" hangingPunct="0">
              <a:buFontTx/>
              <a:buAutoNum type="romanUcPeriod"/>
              <a:tabLst>
                <a:tab pos="457200" algn="l"/>
              </a:tabLst>
            </a:pPr>
            <a:r>
              <a:rPr lang="en-GB" sz="3200" b="1" u="sng">
                <a:solidFill>
                  <a:srgbClr val="17365D"/>
                </a:solidFill>
                <a:latin typeface="Cambria" pitchFamily="18" charset="0"/>
                <a:cs typeface="Times New Roman" pitchFamily="18" charset="0"/>
              </a:rPr>
              <a:t>Cartilage</a:t>
            </a:r>
            <a:endParaRPr lang="en-US" sz="1000" u="sng"/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250825" y="2852738"/>
            <a:ext cx="7929563" cy="321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0" hangingPunct="0"/>
            <a:r>
              <a:rPr lang="en-US" sz="2800" dirty="0">
                <a:latin typeface="Tunga" pitchFamily="34" charset="0"/>
                <a:ea typeface="Calibri" pitchFamily="34" charset="0"/>
                <a:cs typeface="Tunga" pitchFamily="34" charset="0"/>
              </a:rPr>
              <a:t>*</a:t>
            </a:r>
            <a:r>
              <a:rPr lang="en-US" sz="2900" dirty="0">
                <a:solidFill>
                  <a:srgbClr val="FF0000"/>
                </a:solidFill>
                <a:latin typeface="Tunga" pitchFamily="34" charset="0"/>
                <a:ea typeface="Calibri" pitchFamily="34" charset="0"/>
                <a:cs typeface="Tunga" pitchFamily="34" charset="0"/>
              </a:rPr>
              <a:t>It has 4 main functions, these are:</a:t>
            </a:r>
          </a:p>
          <a:p>
            <a:pPr lvl="1" eaLnBrk="0" hangingPunct="0">
              <a:buFontTx/>
              <a:buChar char="•"/>
            </a:pP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 It</a:t>
            </a:r>
            <a:r>
              <a:rPr lang="en-US" sz="2900" b="1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 </a:t>
            </a:r>
            <a:r>
              <a:rPr lang="en-US" sz="2900" dirty="0">
                <a:latin typeface="Tunga" pitchFamily="34" charset="0"/>
                <a:ea typeface="Calibri" pitchFamily="34" charset="0"/>
                <a:cs typeface="Tunga" pitchFamily="34" charset="0"/>
              </a:rPr>
              <a:t>forms the majority of the temporary skeleton in the</a:t>
            </a:r>
            <a:r>
              <a:rPr lang="en-US" sz="2900" b="1" dirty="0">
                <a:latin typeface="Tunga" pitchFamily="34" charset="0"/>
                <a:ea typeface="Calibri" pitchFamily="34" charset="0"/>
                <a:cs typeface="Tunga" pitchFamily="34" charset="0"/>
              </a:rPr>
              <a:t> </a:t>
            </a:r>
            <a:r>
              <a:rPr lang="en-US" sz="2900" dirty="0">
                <a:latin typeface="Tunga" pitchFamily="34" charset="0"/>
                <a:ea typeface="Calibri" pitchFamily="34" charset="0"/>
                <a:cs typeface="Tunga" pitchFamily="34" charset="0"/>
              </a:rPr>
              <a:t>mammalian</a:t>
            </a:r>
            <a:r>
              <a:rPr lang="en-US" sz="2900" b="1" dirty="0">
                <a:latin typeface="Tunga" pitchFamily="34" charset="0"/>
                <a:ea typeface="Calibri" pitchFamily="34" charset="0"/>
                <a:cs typeface="Tunga" pitchFamily="34" charset="0"/>
              </a:rPr>
              <a:t> </a:t>
            </a:r>
            <a:r>
              <a:rPr lang="en-US" sz="2900" dirty="0">
                <a:latin typeface="Tunga" pitchFamily="34" charset="0"/>
                <a:ea typeface="Calibri" pitchFamily="34" charset="0"/>
                <a:cs typeface="Tunga" pitchFamily="34" charset="0"/>
              </a:rPr>
              <a:t>embryos until it is replaced by bone.</a:t>
            </a:r>
          </a:p>
          <a:p>
            <a:pPr lvl="1" eaLnBrk="0" hangingPunct="0">
              <a:buFontTx/>
              <a:buChar char="•"/>
            </a:pP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 In </a:t>
            </a:r>
            <a:r>
              <a:rPr lang="en-US" sz="2900" dirty="0">
                <a:latin typeface="Tunga" pitchFamily="34" charset="0"/>
                <a:ea typeface="Calibri" pitchFamily="34" charset="0"/>
                <a:cs typeface="Tunga" pitchFamily="34" charset="0"/>
              </a:rPr>
              <a:t>adults, it supports the structure of the nasal septum, ear </a:t>
            </a:r>
            <a:r>
              <a:rPr lang="en-US" sz="2900" dirty="0" err="1">
                <a:latin typeface="Tunga" pitchFamily="34" charset="0"/>
                <a:ea typeface="Calibri" pitchFamily="34" charset="0"/>
                <a:cs typeface="Tunga" pitchFamily="34" charset="0"/>
              </a:rPr>
              <a:t>pinna</a:t>
            </a:r>
            <a:r>
              <a:rPr lang="en-US" sz="2900" dirty="0">
                <a:latin typeface="Tunga" pitchFamily="34" charset="0"/>
                <a:ea typeface="Calibri" pitchFamily="34" charset="0"/>
                <a:cs typeface="Tunga" pitchFamily="34" charset="0"/>
              </a:rPr>
              <a:t>, larynx, trachea and bronchi</a:t>
            </a:r>
            <a:r>
              <a:rPr lang="en-US" sz="2900" b="1" dirty="0">
                <a:latin typeface="Tunga" pitchFamily="34" charset="0"/>
                <a:ea typeface="Calibri" pitchFamily="34" charset="0"/>
                <a:cs typeface="Tunga" pitchFamily="34" charset="0"/>
              </a:rPr>
              <a:t>.</a:t>
            </a:r>
            <a:endParaRPr lang="en-US" sz="2900" dirty="0">
              <a:latin typeface="Tunga" pitchFamily="34" charset="0"/>
              <a:ea typeface="Calibri" pitchFamily="34" charset="0"/>
              <a:cs typeface="Tunga" pitchFamily="34" charset="0"/>
            </a:endParaRPr>
          </a:p>
          <a:p>
            <a:pPr lvl="1" eaLnBrk="0" hangingPunct="0">
              <a:buFontTx/>
              <a:buChar char="•"/>
            </a:pPr>
            <a:r>
              <a:rPr lang="en-US" sz="2900" dirty="0" smtClean="0">
                <a:latin typeface="Tunga" pitchFamily="34" charset="0"/>
                <a:ea typeface="Calibri" pitchFamily="34" charset="0"/>
              </a:rPr>
              <a:t> It </a:t>
            </a:r>
            <a:r>
              <a:rPr lang="en-US" sz="2900" dirty="0">
                <a:latin typeface="Tunga" pitchFamily="34" charset="0"/>
                <a:ea typeface="Calibri" pitchFamily="34" charset="0"/>
              </a:rPr>
              <a:t>covers the </a:t>
            </a:r>
            <a:r>
              <a:rPr lang="en-US" sz="2900" dirty="0" err="1">
                <a:latin typeface="Tunga" pitchFamily="34" charset="0"/>
                <a:ea typeface="Calibri" pitchFamily="34" charset="0"/>
              </a:rPr>
              <a:t>articular</a:t>
            </a:r>
            <a:r>
              <a:rPr lang="en-US" sz="2900" dirty="0">
                <a:latin typeface="Tunga" pitchFamily="34" charset="0"/>
                <a:ea typeface="Calibri" pitchFamily="34" charset="0"/>
              </a:rPr>
              <a:t> surfaces of movable joints</a:t>
            </a:r>
            <a:r>
              <a:rPr lang="en-US" sz="2900" b="1" dirty="0">
                <a:latin typeface="Tunga" pitchFamily="34" charset="0"/>
                <a:ea typeface="Calibri" pitchFamily="34" charset="0"/>
              </a:rPr>
              <a:t>.</a:t>
            </a:r>
            <a:endParaRPr lang="en-US" sz="2900" dirty="0">
              <a:latin typeface="Tunga" pitchFamily="34" charset="0"/>
              <a:ea typeface="Calibri" pitchFamily="34" charset="0"/>
              <a:cs typeface="Tunga" pitchFamily="34" charset="0"/>
            </a:endParaRPr>
          </a:p>
          <a:p>
            <a:pPr lvl="1" eaLnBrk="0" hangingPunct="0">
              <a:buFontTx/>
              <a:buChar char="•"/>
            </a:pPr>
            <a:r>
              <a:rPr lang="en-US" sz="2900" dirty="0" smtClean="0">
                <a:latin typeface="Tunga" pitchFamily="34" charset="0"/>
                <a:ea typeface="Calibri" pitchFamily="34" charset="0"/>
              </a:rPr>
              <a:t> It </a:t>
            </a:r>
            <a:r>
              <a:rPr lang="en-US" sz="2900" dirty="0">
                <a:latin typeface="Tunga" pitchFamily="34" charset="0"/>
                <a:ea typeface="Calibri" pitchFamily="34" charset="0"/>
              </a:rPr>
              <a:t>forms </a:t>
            </a:r>
            <a:r>
              <a:rPr lang="en-US" sz="2900" dirty="0">
                <a:solidFill>
                  <a:srgbClr val="FF3399"/>
                </a:solidFill>
                <a:latin typeface="Tunga" pitchFamily="34" charset="0"/>
                <a:ea typeface="Calibri" pitchFamily="34" charset="0"/>
              </a:rPr>
              <a:t>the </a:t>
            </a:r>
            <a:r>
              <a:rPr lang="en-US" sz="2900" dirty="0" err="1">
                <a:solidFill>
                  <a:srgbClr val="FF3399"/>
                </a:solidFill>
                <a:latin typeface="Tunga" pitchFamily="34" charset="0"/>
                <a:ea typeface="Calibri" pitchFamily="34" charset="0"/>
              </a:rPr>
              <a:t>epiphyseal</a:t>
            </a:r>
            <a:r>
              <a:rPr lang="en-US" sz="2900" dirty="0">
                <a:solidFill>
                  <a:srgbClr val="FF3399"/>
                </a:solidFill>
                <a:latin typeface="Tunga" pitchFamily="34" charset="0"/>
                <a:ea typeface="Calibri" pitchFamily="34" charset="0"/>
              </a:rPr>
              <a:t> plate</a:t>
            </a:r>
            <a:r>
              <a:rPr lang="en-US" sz="2900" dirty="0">
                <a:latin typeface="Tunga" pitchFamily="34" charset="0"/>
                <a:ea typeface="Calibri" pitchFamily="34" charset="0"/>
              </a:rPr>
              <a:t>.</a:t>
            </a:r>
            <a:endParaRPr lang="en-GB" sz="2900" dirty="0">
              <a:latin typeface="Tunga" pitchFamily="34" charset="0"/>
              <a:ea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388" y="188913"/>
            <a:ext cx="8713787" cy="64087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1619250" y="620713"/>
            <a:ext cx="5113338" cy="936625"/>
          </a:xfrm>
          <a:prstGeom prst="rect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539750" y="500042"/>
            <a:ext cx="7920038" cy="493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rtl="1"/>
            <a:r>
              <a:rPr lang="en-GB" sz="4000" b="1" u="sng" dirty="0">
                <a:solidFill>
                  <a:srgbClr val="17365D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The hyaline cartilage: </a:t>
            </a:r>
          </a:p>
          <a:p>
            <a:pPr algn="ctr" rtl="1"/>
            <a:endParaRPr lang="en-GB" sz="4000" b="1" u="sng" dirty="0">
              <a:solidFill>
                <a:srgbClr val="17365D"/>
              </a:solidFill>
              <a:latin typeface="Tunga" pitchFamily="34" charset="0"/>
              <a:ea typeface="Times New Roman" pitchFamily="18" charset="0"/>
              <a:cs typeface="Tunga" pitchFamily="34" charset="0"/>
            </a:endParaRPr>
          </a:p>
          <a:p>
            <a:pPr algn="ctr" rtl="1"/>
            <a:endParaRPr lang="en-US" sz="1100" u="sng" dirty="0">
              <a:latin typeface="Tunga" pitchFamily="34" charset="0"/>
              <a:ea typeface="Times New Roman" pitchFamily="18" charset="0"/>
              <a:cs typeface="Tunga" pitchFamily="34" charset="0"/>
            </a:endParaRPr>
          </a:p>
          <a:p>
            <a:pPr eaLnBrk="0" hangingPunct="0"/>
            <a:r>
              <a:rPr lang="en-US" sz="3200" b="1" u="sng" dirty="0">
                <a:solidFill>
                  <a:srgbClr val="FF0000"/>
                </a:solidFill>
                <a:latin typeface="Tunga" pitchFamily="34" charset="0"/>
                <a:ea typeface="Calibri" pitchFamily="34" charset="0"/>
                <a:cs typeface="Tunga" pitchFamily="34" charset="0"/>
              </a:rPr>
              <a:t>Trachea of the rabbit is studied as an example</a:t>
            </a:r>
            <a:r>
              <a:rPr lang="en-US" sz="3200" u="sng" dirty="0">
                <a:solidFill>
                  <a:srgbClr val="FF0000"/>
                </a:solidFill>
                <a:latin typeface="Tunga" pitchFamily="34" charset="0"/>
                <a:ea typeface="Calibri" pitchFamily="34" charset="0"/>
                <a:cs typeface="Tunga" pitchFamily="34" charset="0"/>
              </a:rPr>
              <a:t>.</a:t>
            </a:r>
            <a:endParaRPr lang="en-US" sz="1200" u="sng" dirty="0">
              <a:solidFill>
                <a:srgbClr val="FF0000"/>
              </a:solidFill>
              <a:latin typeface="Tunga" pitchFamily="34" charset="0"/>
              <a:cs typeface="Tunga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sz="3200" dirty="0" smtClean="0">
                <a:latin typeface="Tunga" pitchFamily="34" charset="0"/>
              </a:rPr>
              <a:t> It </a:t>
            </a:r>
            <a:r>
              <a:rPr lang="en-US" sz="3200" dirty="0">
                <a:latin typeface="Tunga" pitchFamily="34" charset="0"/>
              </a:rPr>
              <a:t>is called hyaline (</a:t>
            </a:r>
            <a:r>
              <a:rPr lang="en-US" sz="3200" dirty="0" err="1">
                <a:latin typeface="Tunga" pitchFamily="34" charset="0"/>
              </a:rPr>
              <a:t>hyalos</a:t>
            </a:r>
            <a:r>
              <a:rPr lang="en-US" sz="3200" dirty="0">
                <a:latin typeface="Tunga" pitchFamily="34" charset="0"/>
              </a:rPr>
              <a:t> = gloss) because of its </a:t>
            </a:r>
            <a:r>
              <a:rPr lang="en-US" sz="3200" dirty="0">
                <a:solidFill>
                  <a:srgbClr val="C00000"/>
                </a:solidFill>
                <a:latin typeface="Tunga" pitchFamily="34" charset="0"/>
              </a:rPr>
              <a:t>glossy</a:t>
            </a:r>
            <a:r>
              <a:rPr lang="en-US" sz="3200" dirty="0">
                <a:latin typeface="Tunga" pitchFamily="34" charset="0"/>
              </a:rPr>
              <a:t>, </a:t>
            </a:r>
            <a:r>
              <a:rPr lang="en-US" sz="3200" dirty="0">
                <a:solidFill>
                  <a:srgbClr val="C00000"/>
                </a:solidFill>
                <a:latin typeface="Tunga" pitchFamily="34" charset="0"/>
              </a:rPr>
              <a:t>whitish blue</a:t>
            </a:r>
            <a:r>
              <a:rPr lang="en-US" sz="3200" dirty="0">
                <a:latin typeface="Tunga" pitchFamily="34" charset="0"/>
              </a:rPr>
              <a:t> appearance in the fresh state</a:t>
            </a:r>
            <a:r>
              <a:rPr lang="en-US" sz="3200" b="1" dirty="0">
                <a:latin typeface="Tunga" pitchFamily="34" charset="0"/>
              </a:rPr>
              <a:t>.</a:t>
            </a:r>
            <a:endParaRPr lang="en-US" sz="1400" b="1" dirty="0">
              <a:latin typeface="Tunga" pitchFamily="34" charset="0"/>
              <a:cs typeface="Tunga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sz="3200" dirty="0" smtClean="0">
                <a:latin typeface="Tunga" pitchFamily="34" charset="0"/>
              </a:rPr>
              <a:t> The </a:t>
            </a:r>
            <a:r>
              <a:rPr lang="en-US" sz="3200" dirty="0">
                <a:latin typeface="Tunga" pitchFamily="34" charset="0"/>
              </a:rPr>
              <a:t>matrix is semi-solid and contains very delicate collagen fibers. The refractive index of the matrix is equivalent to that of its fibers, so it appears clear.</a:t>
            </a:r>
            <a:endParaRPr lang="en-US" sz="1400" dirty="0">
              <a:latin typeface="Tunga" pitchFamily="34" charset="0"/>
              <a:cs typeface="Tunga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sz="3200" dirty="0" smtClean="0">
                <a:latin typeface="Tunga" pitchFamily="34" charset="0"/>
              </a:rPr>
              <a:t> It </a:t>
            </a:r>
            <a:r>
              <a:rPr lang="en-US" sz="3200" dirty="0">
                <a:latin typeface="Tunga" pitchFamily="34" charset="0"/>
              </a:rPr>
              <a:t>is the most common form of cartilage.</a:t>
            </a:r>
            <a:endParaRPr lang="en-US" sz="1400" dirty="0">
              <a:latin typeface="Tunga" pitchFamily="34" charset="0"/>
              <a:cs typeface="Tunga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9388" y="188913"/>
            <a:ext cx="8713787" cy="64087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2051050" y="500042"/>
            <a:ext cx="4968875" cy="936625"/>
          </a:xfrm>
          <a:prstGeom prst="rect">
            <a:avLst/>
          </a:prstGeom>
          <a:solidFill>
            <a:schemeClr val="accent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836613"/>
            <a:ext cx="609600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14"/>
          <p:cNvSpPr txBox="1">
            <a:spLocks noChangeArrowheads="1"/>
          </p:cNvSpPr>
          <p:nvPr/>
        </p:nvSpPr>
        <p:spPr bwMode="auto">
          <a:xfrm>
            <a:off x="1763713" y="5732463"/>
            <a:ext cx="6192837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</a:pPr>
            <a:r>
              <a:rPr lang="ar-SA" sz="2400" b="1">
                <a:latin typeface="Calibri" pitchFamily="34" charset="0"/>
              </a:rPr>
              <a:t>(</a:t>
            </a:r>
            <a:r>
              <a:rPr lang="en-US" sz="2400" b="1">
                <a:latin typeface="Calibri" pitchFamily="34" charset="0"/>
              </a:rPr>
              <a:t>Hyaline Cartilage </a:t>
            </a:r>
            <a:r>
              <a:rPr lang="ar-SA" sz="2400" b="1">
                <a:latin typeface="Calibri" pitchFamily="34" charset="0"/>
              </a:rPr>
              <a:t> )</a:t>
            </a:r>
            <a:r>
              <a:rPr lang="ar-SA" sz="2400">
                <a:latin typeface="Calibri" pitchFamily="34" charset="0"/>
              </a:rPr>
              <a:t>    </a:t>
            </a:r>
          </a:p>
          <a:p>
            <a:pPr algn="ctr" rtl="1">
              <a:spcBef>
                <a:spcPct val="50000"/>
              </a:spcBef>
            </a:pPr>
            <a:r>
              <a:rPr lang="ar-SA">
                <a:latin typeface="Calibri" pitchFamily="34" charset="0"/>
              </a:rPr>
              <a:t>   </a:t>
            </a:r>
            <a:r>
              <a:rPr lang="en-US">
                <a:latin typeface="Calibri" pitchFamily="34" charset="0"/>
              </a:rPr>
              <a:t>                           </a:t>
            </a:r>
            <a:r>
              <a:rPr lang="ar-SA">
                <a:latin typeface="Calibri" pitchFamily="34" charset="0"/>
              </a:rPr>
              <a:t> </a:t>
            </a:r>
          </a:p>
        </p:txBody>
      </p:sp>
      <p:cxnSp>
        <p:nvCxnSpPr>
          <p:cNvPr id="6" name="رابط كسهم مستقيم 20"/>
          <p:cNvCxnSpPr/>
          <p:nvPr/>
        </p:nvCxnSpPr>
        <p:spPr>
          <a:xfrm>
            <a:off x="3708400" y="1557338"/>
            <a:ext cx="1008063" cy="431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2625725" y="1196975"/>
            <a:ext cx="13414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/>
            <a:r>
              <a:rPr lang="ar-SA" sz="2400">
                <a:latin typeface="Calibri" pitchFamily="34" charset="0"/>
              </a:rPr>
              <a:t> </a:t>
            </a:r>
            <a:r>
              <a:rPr lang="en-US" sz="2400">
                <a:solidFill>
                  <a:srgbClr val="FFFF00"/>
                </a:solidFill>
                <a:latin typeface="Calibri" pitchFamily="34" charset="0"/>
              </a:rPr>
              <a:t>1-Matrix</a:t>
            </a:r>
            <a:endParaRPr lang="ar-SA" sz="240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9222" name="Rectangle 7"/>
          <p:cNvSpPr>
            <a:spLocks noChangeArrowheads="1"/>
          </p:cNvSpPr>
          <p:nvPr/>
        </p:nvSpPr>
        <p:spPr bwMode="auto">
          <a:xfrm>
            <a:off x="2268538" y="2205038"/>
            <a:ext cx="14668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1">
              <a:spcBef>
                <a:spcPct val="50000"/>
              </a:spcBef>
            </a:pPr>
            <a:r>
              <a:rPr lang="ar-SA" sz="240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2400">
                <a:solidFill>
                  <a:srgbClr val="FFFF00"/>
                </a:solidFill>
                <a:latin typeface="Calibri" pitchFamily="34" charset="0"/>
              </a:rPr>
              <a:t>2- Lacuna</a:t>
            </a:r>
            <a:endParaRPr lang="ar-SA" sz="240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9223" name="Rectangle 8"/>
          <p:cNvSpPr>
            <a:spLocks noChangeArrowheads="1"/>
          </p:cNvSpPr>
          <p:nvPr/>
        </p:nvSpPr>
        <p:spPr bwMode="auto">
          <a:xfrm>
            <a:off x="1619250" y="2852738"/>
            <a:ext cx="1955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1"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  <a:latin typeface="Calibri" pitchFamily="34" charset="0"/>
              </a:rPr>
              <a:t>3- Chondrocytes</a:t>
            </a:r>
            <a:r>
              <a:rPr lang="ar-SA" sz="2000">
                <a:solidFill>
                  <a:srgbClr val="FFFF00"/>
                </a:solidFill>
                <a:latin typeface="Calibri" pitchFamily="34" charset="0"/>
              </a:rPr>
              <a:t> </a:t>
            </a:r>
          </a:p>
        </p:txBody>
      </p:sp>
      <p:cxnSp>
        <p:nvCxnSpPr>
          <p:cNvPr id="10" name="رابط كسهم مستقيم 20"/>
          <p:cNvCxnSpPr/>
          <p:nvPr/>
        </p:nvCxnSpPr>
        <p:spPr>
          <a:xfrm>
            <a:off x="3708400" y="2492375"/>
            <a:ext cx="1366838" cy="431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20"/>
          <p:cNvCxnSpPr/>
          <p:nvPr/>
        </p:nvCxnSpPr>
        <p:spPr>
          <a:xfrm>
            <a:off x="3563938" y="3213100"/>
            <a:ext cx="863600" cy="36036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79388" y="188913"/>
            <a:ext cx="8713787" cy="64087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18" name="Rectangle 17"/>
          <p:cNvSpPr/>
          <p:nvPr/>
        </p:nvSpPr>
        <p:spPr>
          <a:xfrm>
            <a:off x="827088" y="620713"/>
            <a:ext cx="7632700" cy="4968875"/>
          </a:xfrm>
          <a:prstGeom prst="rect">
            <a:avLst/>
          </a:prstGeom>
          <a:solidFill>
            <a:schemeClr val="bg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19" name="Rectangle 18"/>
          <p:cNvSpPr/>
          <p:nvPr/>
        </p:nvSpPr>
        <p:spPr>
          <a:xfrm>
            <a:off x="2843213" y="5732463"/>
            <a:ext cx="3673475" cy="72072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/>
        </p:nvSpPr>
        <p:spPr bwMode="auto">
          <a:xfrm>
            <a:off x="1763713" y="620713"/>
            <a:ext cx="775811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en-US" sz="4400">
                <a:solidFill>
                  <a:srgbClr val="FF0000"/>
                </a:solidFill>
                <a:latin typeface="Tunga" pitchFamily="34" charset="0"/>
                <a:cs typeface="Tunga" pitchFamily="34" charset="0"/>
              </a:rPr>
              <a:t>The vascular Tissues</a:t>
            </a:r>
            <a:r>
              <a:rPr lang="en-US" sz="4000">
                <a:latin typeface="Gabriola" pitchFamily="82" charset="0"/>
              </a:rPr>
              <a:t/>
            </a:r>
            <a:br>
              <a:rPr lang="en-US" sz="4000">
                <a:latin typeface="Gabriola" pitchFamily="82" charset="0"/>
              </a:rPr>
            </a:br>
            <a:endParaRPr lang="ar-SA" sz="4000">
              <a:latin typeface="Gabriola" pitchFamily="82" charset="0"/>
            </a:endParaRP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827088" y="1557338"/>
            <a:ext cx="7705725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200" dirty="0">
                <a:latin typeface="Calibri" pitchFamily="34" charset="0"/>
              </a:rPr>
              <a:t>Vascular tissues include blood and lymph tissue only.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>
                <a:latin typeface="Calibri" pitchFamily="34" charset="0"/>
              </a:rPr>
              <a:t>The matrix is liquid .</a:t>
            </a:r>
          </a:p>
          <a:p>
            <a:pPr>
              <a:buFont typeface="Wingdings" pitchFamily="2" charset="2"/>
              <a:buChar char="v"/>
            </a:pPr>
            <a:endParaRPr lang="en-US" sz="3200" dirty="0">
              <a:latin typeface="Calibri" pitchFamily="34" charset="0"/>
            </a:endParaRPr>
          </a:p>
          <a:p>
            <a:pPr lvl="1"/>
            <a:endParaRPr lang="en-US" dirty="0">
              <a:latin typeface="Calibri" pitchFamily="34" charset="0"/>
            </a:endParaRP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214314" y="3429000"/>
            <a:ext cx="8358214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r>
              <a:rPr lang="en-US" sz="2800" b="1" dirty="0">
                <a:solidFill>
                  <a:srgbClr val="00B050"/>
                </a:solidFill>
                <a:latin typeface="Calibri" pitchFamily="34" charset="0"/>
              </a:rPr>
              <a:t>The blood of man :</a:t>
            </a:r>
          </a:p>
          <a:p>
            <a:pPr lvl="2"/>
            <a:r>
              <a:rPr lang="en-US" sz="2800" dirty="0" smtClean="0">
                <a:latin typeface="Calibri" pitchFamily="34" charset="0"/>
              </a:rPr>
              <a:t>1/ Mature </a:t>
            </a:r>
            <a:r>
              <a:rPr lang="en-US" sz="2800" dirty="0">
                <a:latin typeface="Calibri" pitchFamily="34" charset="0"/>
              </a:rPr>
              <a:t>red blood cells (</a:t>
            </a:r>
            <a:r>
              <a:rPr lang="en-US" sz="2800" dirty="0">
                <a:solidFill>
                  <a:srgbClr val="FF3399"/>
                </a:solidFill>
                <a:latin typeface="Calibri" pitchFamily="34" charset="0"/>
              </a:rPr>
              <a:t>erythrocytes </a:t>
            </a:r>
            <a:r>
              <a:rPr lang="en-US" sz="2800" dirty="0" smtClean="0">
                <a:latin typeface="Calibri" pitchFamily="34" charset="0"/>
              </a:rPr>
              <a:t>) round </a:t>
            </a:r>
            <a:r>
              <a:rPr lang="en-US" sz="2800" dirty="0">
                <a:latin typeface="Calibri" pitchFamily="34" charset="0"/>
              </a:rPr>
              <a:t>and lacking nuclei</a:t>
            </a:r>
            <a:br>
              <a:rPr lang="en-US" sz="2800" dirty="0">
                <a:latin typeface="Calibri" pitchFamily="34" charset="0"/>
              </a:rPr>
            </a:br>
            <a:r>
              <a:rPr lang="en-US" sz="2800" dirty="0" smtClean="0">
                <a:latin typeface="Calibri" pitchFamily="34" charset="0"/>
              </a:rPr>
              <a:t>2/ White </a:t>
            </a:r>
            <a:r>
              <a:rPr lang="en-US" sz="2800" dirty="0">
                <a:latin typeface="Calibri" pitchFamily="34" charset="0"/>
              </a:rPr>
              <a:t>blood </a:t>
            </a:r>
            <a:r>
              <a:rPr lang="en-US" sz="2800" dirty="0" smtClean="0">
                <a:latin typeface="Calibri" pitchFamily="34" charset="0"/>
              </a:rPr>
              <a:t>cells (</a:t>
            </a:r>
            <a:r>
              <a:rPr lang="en-US" sz="2800" dirty="0" smtClean="0">
                <a:solidFill>
                  <a:srgbClr val="FF3399"/>
                </a:solidFill>
                <a:latin typeface="Calibri" pitchFamily="34" charset="0"/>
              </a:rPr>
              <a:t> </a:t>
            </a:r>
            <a:r>
              <a:rPr lang="en-US" sz="2800" dirty="0">
                <a:solidFill>
                  <a:srgbClr val="FF3399"/>
                </a:solidFill>
                <a:latin typeface="Calibri" pitchFamily="34" charset="0"/>
              </a:rPr>
              <a:t>leucocytes</a:t>
            </a:r>
            <a:r>
              <a:rPr lang="en-US" sz="2800" dirty="0">
                <a:latin typeface="Calibri" pitchFamily="34" charset="0"/>
              </a:rPr>
              <a:t>) larger and round nuclei</a:t>
            </a:r>
            <a:endParaRPr lang="ar-SA" dirty="0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388" y="188913"/>
            <a:ext cx="8713787" cy="64087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1908175" y="620713"/>
            <a:ext cx="5111750" cy="792162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1522</TotalTime>
  <Words>449</Words>
  <Application>Microsoft Office PowerPoint</Application>
  <PresentationFormat>On-screen Show (4:3)</PresentationFormat>
  <Paragraphs>83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سمة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White blood cells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Zoo 103</dc:title>
  <dc:creator>Packard bell</dc:creator>
  <cp:lastModifiedBy>Uzer</cp:lastModifiedBy>
  <cp:revision>145</cp:revision>
  <dcterms:created xsi:type="dcterms:W3CDTF">2012-08-30T16:39:08Z</dcterms:created>
  <dcterms:modified xsi:type="dcterms:W3CDTF">2014-02-18T18:25:36Z</dcterms:modified>
</cp:coreProperties>
</file>