
<file path=[Content_Types].xml><?xml version="1.0" encoding="utf-8"?>
<Types xmlns="http://schemas.openxmlformats.org/package/2006/content-types">
  <Default Extension="tmp" ContentType="image/png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3" r:id="rId12"/>
    <p:sldId id="287" r:id="rId13"/>
    <p:sldId id="280" r:id="rId14"/>
    <p:sldId id="281" r:id="rId15"/>
    <p:sldId id="286" r:id="rId16"/>
    <p:sldId id="284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8DE0E-AD0C-4121-8449-D28F5A4F6AB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397DE-0D27-461E-9BF7-9A361DF8A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2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32EF02-9A91-45A9-91CC-89632AF54419}" type="slidenum">
              <a:rPr lang="tr-TR" altLang="en-US" smtClean="0">
                <a:solidFill>
                  <a:srgbClr val="000000"/>
                </a:solidFill>
              </a:rPr>
              <a:pPr/>
              <a:t>1</a:t>
            </a:fld>
            <a:endParaRPr lang="tr-TR" altLang="en-US" smtClean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51874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B0E188-7B18-483D-836B-34E194AC740D}" type="slidenum">
              <a:rPr lang="tr-TR" altLang="en-US" smtClean="0"/>
              <a:pPr/>
              <a:t>2</a:t>
            </a:fld>
            <a:endParaRPr lang="tr-TR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79264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992749-0AD5-4EF4-9455-A644600BD5F2}" type="slidenum">
              <a:rPr lang="tr-TR" altLang="en-US" smtClean="0"/>
              <a:pPr/>
              <a:t>3</a:t>
            </a:fld>
            <a:endParaRPr lang="tr-TR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1517267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215EB8-0042-409E-B306-87B13983F999}" type="slidenum">
              <a:rPr lang="tr-TR" altLang="en-US" smtClean="0"/>
              <a:pPr/>
              <a:t>4</a:t>
            </a:fld>
            <a:endParaRPr lang="tr-TR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957436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531D6D-CE34-41DA-AED3-427CCDF477C8}" type="slidenum">
              <a:rPr lang="tr-TR" altLang="en-US" smtClean="0"/>
              <a:pPr/>
              <a:t>5</a:t>
            </a:fld>
            <a:endParaRPr lang="tr-TR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2030123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1A9D27-478D-40D3-A399-E7EF43888258}" type="slidenum">
              <a:rPr lang="tr-TR" altLang="en-US" smtClean="0"/>
              <a:pPr/>
              <a:t>6</a:t>
            </a:fld>
            <a:endParaRPr lang="tr-TR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  <p:extLst>
      <p:ext uri="{BB962C8B-B14F-4D97-AF65-F5344CB8AC3E}">
        <p14:creationId xmlns:p14="http://schemas.microsoft.com/office/powerpoint/2010/main" val="167265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tr-TR" altLang="en-US" noProof="0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tr-TR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00144-9AB2-49F9-BC25-79E3898B2736}" type="slidenum">
              <a:rPr lang="tr-T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77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911FD-7033-487A-8C2D-FD414BEE3A84}" type="slidenum">
              <a:rPr lang="tr-T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9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BDFD4-AC9F-497B-9BB1-28DCA2A81F24}" type="slidenum">
              <a:rPr lang="tr-T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44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5E122-9142-4C25-ADA1-EA0006B079D6}" type="slidenum">
              <a:rPr lang="tr-T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68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926E9-45E2-4348-A56B-8D2E8712B262}" type="slidenum">
              <a:rPr lang="tr-T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31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BD11D-E0D6-4164-8AD7-F15CF4FB02BC}" type="slidenum">
              <a:rPr lang="tr-T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8D9EF-23D2-4414-9383-84070B14144C}" type="slidenum">
              <a:rPr lang="tr-T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D3C32-5E3C-4121-8AD6-AB56845E7C23}" type="slidenum">
              <a:rPr lang="tr-T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01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E0C0A-981C-4593-8D6A-D275F6278C32}" type="slidenum">
              <a:rPr lang="tr-T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64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833EC-5BAB-460F-9FE5-A4A08AAA13C5}" type="slidenum">
              <a:rPr lang="tr-T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7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C027F-C121-42C0-B397-4830B3DCE9F2}" type="slidenum">
              <a:rPr lang="tr-T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2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266D-D528-4829-A93E-46053880DE4F}" type="slidenum">
              <a:rPr lang="tr-T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21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010AB-E2ED-4761-BBFE-03F28B7EE01E}" type="slidenum">
              <a:rPr lang="tr-TR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37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9EBD6A-68B2-483D-9F5C-7CBEACF25041}" type="slidenum">
              <a:rPr lang="tr-TR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en-US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43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 to MATLAB</a:t>
            </a:r>
            <a:br>
              <a:rPr lang="en-US" altLang="en-US" dirty="0" smtClean="0"/>
            </a:br>
            <a:r>
              <a:rPr lang="en-US" altLang="en-US" b="1" dirty="0" smtClean="0"/>
              <a:t>Plotting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/>
              <a:t>					LAB 3 </a:t>
            </a:r>
          </a:p>
        </p:txBody>
      </p:sp>
    </p:spTree>
    <p:extLst>
      <p:ext uri="{BB962C8B-B14F-4D97-AF65-F5344CB8AC3E}">
        <p14:creationId xmlns:p14="http://schemas.microsoft.com/office/powerpoint/2010/main" val="1949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135" y="349133"/>
            <a:ext cx="261032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Plot function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873" y="773762"/>
            <a:ext cx="88024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Miriam Fixed" pitchFamily="49" charset="-79"/>
                <a:cs typeface="Miriam Fixed" pitchFamily="49" charset="-79"/>
              </a:rPr>
              <a:t>plot(x,y,‘line </a:t>
            </a:r>
            <a:r>
              <a:rPr lang="en-US" sz="2000" dirty="0" err="1">
                <a:latin typeface="Miriam Fixed" pitchFamily="49" charset="-79"/>
                <a:cs typeface="Miriam Fixed" pitchFamily="49" charset="-79"/>
              </a:rPr>
              <a:t>specifiers’,‘PropertyName’,PropertyValue</a:t>
            </a:r>
            <a:r>
              <a:rPr lang="en-US" sz="2000" dirty="0">
                <a:latin typeface="Miriam Fixed" pitchFamily="49" charset="-79"/>
                <a:cs typeface="Miriam Fixed" pitchFamily="49" charset="-79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207754" y="1913728"/>
            <a:ext cx="8475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Line specifiers are optional and can be used to define the </a:t>
            </a:r>
            <a:r>
              <a:rPr lang="en-US" b="1" dirty="0"/>
              <a:t>style</a:t>
            </a:r>
            <a:r>
              <a:rPr lang="en-US" dirty="0"/>
              <a:t> and </a:t>
            </a:r>
            <a:r>
              <a:rPr lang="en-US" b="1" dirty="0"/>
              <a:t>color</a:t>
            </a:r>
            <a:r>
              <a:rPr lang="en-US" dirty="0"/>
              <a:t> of the</a:t>
            </a:r>
          </a:p>
          <a:p>
            <a:pPr algn="just"/>
            <a:r>
              <a:rPr lang="en-US" dirty="0"/>
              <a:t>line and the type of </a:t>
            </a:r>
            <a:r>
              <a:rPr lang="en-US" b="1" dirty="0"/>
              <a:t>markers</a:t>
            </a:r>
            <a:r>
              <a:rPr lang="en-US" dirty="0"/>
              <a:t> (if markers are desired).</a:t>
            </a:r>
          </a:p>
        </p:txBody>
      </p:sp>
      <p:sp>
        <p:nvSpPr>
          <p:cNvPr id="7" name="Rectangle 6"/>
          <p:cNvSpPr/>
          <p:nvPr/>
        </p:nvSpPr>
        <p:spPr>
          <a:xfrm>
            <a:off x="394135" y="1520831"/>
            <a:ext cx="261032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Line specifiers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4135" y="2986756"/>
            <a:ext cx="3838069" cy="2878467"/>
            <a:chOff x="393457" y="2966232"/>
            <a:chExt cx="3838069" cy="2585323"/>
          </a:xfrm>
        </p:grpSpPr>
        <p:grpSp>
          <p:nvGrpSpPr>
            <p:cNvPr id="9" name="Group 8"/>
            <p:cNvGrpSpPr/>
            <p:nvPr/>
          </p:nvGrpSpPr>
          <p:grpSpPr>
            <a:xfrm>
              <a:off x="393457" y="2966232"/>
              <a:ext cx="3838069" cy="2582664"/>
              <a:chOff x="1039451" y="1560279"/>
              <a:chExt cx="3838069" cy="258266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039451" y="1896174"/>
                <a:ext cx="2704139" cy="224676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plus sign</a:t>
                </a:r>
              </a:p>
              <a:p>
                <a:r>
                  <a:rPr lang="en-US" sz="2000" dirty="0" smtClean="0"/>
                  <a:t>circle</a:t>
                </a:r>
              </a:p>
              <a:p>
                <a:r>
                  <a:rPr lang="en-US" sz="2000" dirty="0" smtClean="0"/>
                  <a:t>asterisk</a:t>
                </a:r>
              </a:p>
              <a:p>
                <a:r>
                  <a:rPr lang="en-US" sz="2000" dirty="0" smtClean="0"/>
                  <a:t>point</a:t>
                </a:r>
              </a:p>
              <a:p>
                <a:r>
                  <a:rPr lang="en-US" sz="2000" dirty="0" smtClean="0"/>
                  <a:t>cross</a:t>
                </a:r>
              </a:p>
              <a:p>
                <a:r>
                  <a:rPr lang="en-US" sz="2000" dirty="0" smtClean="0"/>
                  <a:t>triangle (pointed up)</a:t>
                </a:r>
              </a:p>
              <a:p>
                <a:r>
                  <a:rPr lang="en-US" sz="2000" dirty="0" smtClean="0"/>
                  <a:t>triangle (pointed down)</a:t>
                </a:r>
                <a:endParaRPr lang="en-US" sz="20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40129" y="1560279"/>
                <a:ext cx="2703461" cy="338554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Marker type</a:t>
                </a:r>
                <a:endParaRPr lang="en-US" sz="1600" b="1" dirty="0">
                  <a:latin typeface="Monospac821 BT" pitchFamily="49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781691" y="1560279"/>
                <a:ext cx="1095829" cy="338554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Specifier</a:t>
                </a:r>
                <a:endParaRPr lang="en-US" sz="1600" b="1" dirty="0">
                  <a:latin typeface="Monospac821 BT" pitchFamily="49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3135697" y="3304786"/>
                  <a:ext cx="1095829" cy="2246769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2000" dirty="0" smtClean="0"/>
                    <a:t>+</a:t>
                  </a:r>
                </a:p>
                <a:p>
                  <a:pPr algn="ctr"/>
                  <a:r>
                    <a:rPr lang="en-US" sz="2000" dirty="0" smtClean="0"/>
                    <a:t>o</a:t>
                  </a:r>
                </a:p>
                <a:p>
                  <a:pPr algn="ctr"/>
                  <a:r>
                    <a:rPr lang="en-US" sz="2000" dirty="0" smtClean="0"/>
                    <a:t>*</a:t>
                  </a:r>
                </a:p>
                <a:p>
                  <a:pPr algn="ctr"/>
                  <a:r>
                    <a:rPr lang="en-US" sz="2000" dirty="0" smtClean="0"/>
                    <a:t>.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×</m:t>
                        </m:r>
                      </m:oMath>
                    </m:oMathPara>
                  </a14:m>
                  <a:endParaRPr lang="en-US" sz="2000" dirty="0" smtClean="0"/>
                </a:p>
                <a:p>
                  <a:pPr algn="ctr"/>
                  <a:r>
                    <a:rPr lang="en-US" sz="2000" dirty="0" smtClean="0"/>
                    <a:t>^</a:t>
                  </a:r>
                </a:p>
                <a:p>
                  <a:pPr algn="ctr"/>
                  <a:r>
                    <a:rPr lang="en-US" sz="2000" dirty="0"/>
                    <a:t>v</a:t>
                  </a:r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5697" y="3304786"/>
                  <a:ext cx="1095829" cy="224676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355" b="-37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/>
          <p:cNvGrpSpPr/>
          <p:nvPr/>
        </p:nvGrpSpPr>
        <p:grpSpPr>
          <a:xfrm>
            <a:off x="4445426" y="2981437"/>
            <a:ext cx="4250735" cy="2700905"/>
            <a:chOff x="393457" y="2966232"/>
            <a:chExt cx="3773466" cy="2582664"/>
          </a:xfrm>
        </p:grpSpPr>
        <p:grpSp>
          <p:nvGrpSpPr>
            <p:cNvPr id="15" name="Group 14"/>
            <p:cNvGrpSpPr/>
            <p:nvPr/>
          </p:nvGrpSpPr>
          <p:grpSpPr>
            <a:xfrm>
              <a:off x="393457" y="2966232"/>
              <a:ext cx="3773466" cy="2582664"/>
              <a:chOff x="1039451" y="1560279"/>
              <a:chExt cx="3773466" cy="258266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039451" y="1896174"/>
                <a:ext cx="2591654" cy="224676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square</a:t>
                </a:r>
              </a:p>
              <a:p>
                <a:r>
                  <a:rPr lang="en-US" sz="2000" dirty="0" smtClean="0"/>
                  <a:t>diamond</a:t>
                </a:r>
              </a:p>
              <a:p>
                <a:r>
                  <a:rPr lang="en-US" sz="2000" dirty="0" smtClean="0"/>
                  <a:t>five pointed star</a:t>
                </a:r>
              </a:p>
              <a:p>
                <a:r>
                  <a:rPr lang="en-US" sz="2000" dirty="0" smtClean="0"/>
                  <a:t>six pointed star</a:t>
                </a:r>
              </a:p>
              <a:p>
                <a:r>
                  <a:rPr lang="en-US" sz="2000" dirty="0"/>
                  <a:t>triangle (pointed </a:t>
                </a:r>
                <a:r>
                  <a:rPr lang="en-US" sz="2000" dirty="0" smtClean="0"/>
                  <a:t>left)</a:t>
                </a:r>
                <a:endParaRPr lang="en-US" sz="2000" dirty="0"/>
              </a:p>
              <a:p>
                <a:r>
                  <a:rPr lang="en-US" sz="2000" dirty="0"/>
                  <a:t>triangle (pointed </a:t>
                </a:r>
                <a:r>
                  <a:rPr lang="en-US" sz="2000" dirty="0" smtClean="0"/>
                  <a:t>right)</a:t>
                </a:r>
                <a:endParaRPr lang="en-US" sz="2000" dirty="0"/>
              </a:p>
              <a:p>
                <a:endParaRPr lang="en-US" sz="20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40129" y="1560279"/>
                <a:ext cx="2590976" cy="338554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Marker type</a:t>
                </a:r>
                <a:endParaRPr lang="en-US" sz="1600" b="1" dirty="0">
                  <a:latin typeface="Monospac821 BT" pitchFamily="49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691687" y="1572770"/>
                <a:ext cx="1121230" cy="323733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Specifier</a:t>
                </a:r>
                <a:endParaRPr lang="en-US" sz="1600" b="1" dirty="0">
                  <a:latin typeface="Monospac821 BT" pitchFamily="49" charset="0"/>
                </a:endParaRP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3059497" y="3304786"/>
              <a:ext cx="1095829" cy="21484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/>
                <a:t>s</a:t>
              </a:r>
            </a:p>
            <a:p>
              <a:pPr algn="ctr"/>
              <a:r>
                <a:rPr lang="en-US" sz="2000" dirty="0" smtClean="0"/>
                <a:t>d</a:t>
              </a:r>
            </a:p>
            <a:p>
              <a:pPr algn="ctr"/>
              <a:r>
                <a:rPr lang="en-US" sz="2000" dirty="0" smtClean="0"/>
                <a:t>p</a:t>
              </a:r>
            </a:p>
            <a:p>
              <a:pPr algn="ctr"/>
              <a:r>
                <a:rPr lang="en-US" sz="2000" dirty="0" smtClean="0"/>
                <a:t>h</a:t>
              </a:r>
            </a:p>
            <a:p>
              <a:pPr algn="ctr"/>
              <a:r>
                <a:rPr lang="en-US" sz="2000" dirty="0" smtClean="0"/>
                <a:t>&lt;</a:t>
              </a:r>
            </a:p>
            <a:p>
              <a:pPr algn="ctr"/>
              <a:r>
                <a:rPr lang="en-US" sz="2000" dirty="0" smtClean="0"/>
                <a:t>&gt;</a:t>
              </a:r>
            </a:p>
            <a:p>
              <a:pPr algn="ctr"/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330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35088"/>
            <a:ext cx="3931920" cy="3276102"/>
          </a:xfrm>
        </p:spPr>
        <p:txBody>
          <a:bodyPr/>
          <a:lstStyle/>
          <a:p>
            <a:r>
              <a:rPr lang="es-ES" sz="2400" dirty="0"/>
              <a:t>figure</a:t>
            </a:r>
          </a:p>
          <a:p>
            <a:r>
              <a:rPr lang="es-ES" sz="2400" dirty="0"/>
              <a:t>X = </a:t>
            </a:r>
            <a:r>
              <a:rPr lang="es-ES" sz="2400" dirty="0" err="1"/>
              <a:t>linspace</a:t>
            </a:r>
            <a:r>
              <a:rPr lang="es-ES" sz="2400" dirty="0"/>
              <a:t>(0,2*pi,50)';</a:t>
            </a:r>
          </a:p>
          <a:p>
            <a:r>
              <a:rPr lang="es-ES" sz="2400" dirty="0"/>
              <a:t>Y = [</a:t>
            </a:r>
            <a:r>
              <a:rPr lang="es-ES" sz="2400" dirty="0" err="1"/>
              <a:t>cos</a:t>
            </a:r>
            <a:r>
              <a:rPr lang="es-ES" sz="2400" dirty="0"/>
              <a:t>(X), 0.5*sin(X)];</a:t>
            </a:r>
          </a:p>
          <a:p>
            <a:r>
              <a:rPr lang="es-ES" sz="2400" dirty="0" err="1"/>
              <a:t>stem</a:t>
            </a:r>
            <a:r>
              <a:rPr lang="es-ES" sz="2400" dirty="0"/>
              <a:t>(Y)</a:t>
            </a:r>
            <a:endParaRPr lang="en-US" sz="2400" dirty="0"/>
          </a:p>
        </p:txBody>
      </p:sp>
      <p:pic>
        <p:nvPicPr>
          <p:cNvPr id="1030" name="Picture 6" descr="http://www.mathworks.com/help/releases/R2015b/examples/graphics/PlotMultipleDataSeries1Example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00200"/>
            <a:ext cx="5334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617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Subplots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8091"/>
            <a:ext cx="8229600" cy="5290457"/>
          </a:xfrm>
        </p:spPr>
        <p:txBody>
          <a:bodyPr/>
          <a:lstStyle/>
          <a:p>
            <a:r>
              <a:rPr lang="es-ES" sz="1400" dirty="0"/>
              <a:t>x = </a:t>
            </a:r>
            <a:r>
              <a:rPr lang="es-ES" sz="1400" dirty="0" err="1"/>
              <a:t>linspace</a:t>
            </a:r>
            <a:r>
              <a:rPr lang="es-ES" sz="1400" dirty="0"/>
              <a:t>(0,10</a:t>
            </a:r>
            <a:r>
              <a:rPr lang="es-ES" sz="1400" dirty="0" smtClean="0"/>
              <a:t>); </a:t>
            </a:r>
          </a:p>
          <a:p>
            <a:r>
              <a:rPr lang="es-ES" sz="1400" dirty="0" smtClean="0"/>
              <a:t>y1 </a:t>
            </a:r>
            <a:r>
              <a:rPr lang="es-ES" sz="1400" dirty="0"/>
              <a:t>= sin(x</a:t>
            </a:r>
            <a:r>
              <a:rPr lang="es-ES" sz="1400" dirty="0" smtClean="0"/>
              <a:t>); y2 </a:t>
            </a:r>
            <a:r>
              <a:rPr lang="es-ES" sz="1400" dirty="0"/>
              <a:t>= sin(2*x</a:t>
            </a:r>
            <a:r>
              <a:rPr lang="es-ES" sz="1400" dirty="0" smtClean="0"/>
              <a:t>); </a:t>
            </a:r>
          </a:p>
          <a:p>
            <a:r>
              <a:rPr lang="es-ES" sz="1400" dirty="0" smtClean="0"/>
              <a:t>y3 </a:t>
            </a:r>
            <a:r>
              <a:rPr lang="es-ES" sz="1400" dirty="0"/>
              <a:t>= sin(4*x</a:t>
            </a:r>
            <a:r>
              <a:rPr lang="es-ES" sz="1400" dirty="0" smtClean="0"/>
              <a:t>);y4 </a:t>
            </a:r>
            <a:r>
              <a:rPr lang="es-ES" sz="1400" dirty="0"/>
              <a:t>= sin(8*x);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figure</a:t>
            </a:r>
            <a:endParaRPr lang="en-US" sz="1400" dirty="0"/>
          </a:p>
          <a:p>
            <a:r>
              <a:rPr lang="en-US" sz="1400" dirty="0"/>
              <a:t>subplot(2,2,1)</a:t>
            </a:r>
          </a:p>
          <a:p>
            <a:r>
              <a:rPr lang="en-US" sz="1400" dirty="0"/>
              <a:t>plot(x,y1)</a:t>
            </a:r>
          </a:p>
          <a:p>
            <a:r>
              <a:rPr lang="en-US" sz="1400" dirty="0"/>
              <a:t>title('Subplot 1: sin(x)')</a:t>
            </a:r>
          </a:p>
          <a:p>
            <a:endParaRPr lang="en-US" sz="1400" dirty="0"/>
          </a:p>
          <a:p>
            <a:r>
              <a:rPr lang="en-US" sz="1400" dirty="0"/>
              <a:t>subplot(2,2,2)</a:t>
            </a:r>
          </a:p>
          <a:p>
            <a:r>
              <a:rPr lang="en-US" sz="1400" dirty="0"/>
              <a:t>plot(x,y2)</a:t>
            </a:r>
          </a:p>
          <a:p>
            <a:r>
              <a:rPr lang="en-US" sz="1400" dirty="0"/>
              <a:t>title('Subplot 2: sin(2x)')</a:t>
            </a:r>
          </a:p>
          <a:p>
            <a:endParaRPr lang="en-US" sz="1400" dirty="0"/>
          </a:p>
          <a:p>
            <a:r>
              <a:rPr lang="en-US" sz="1400" dirty="0"/>
              <a:t>subplot(2,2,3)</a:t>
            </a:r>
          </a:p>
          <a:p>
            <a:r>
              <a:rPr lang="en-US" sz="1400" dirty="0"/>
              <a:t>plot(x,y3)</a:t>
            </a:r>
          </a:p>
          <a:p>
            <a:r>
              <a:rPr lang="en-US" sz="1400" dirty="0"/>
              <a:t>title('Subplot 3: sin(4x)')</a:t>
            </a:r>
          </a:p>
          <a:p>
            <a:endParaRPr lang="en-US" sz="1400" dirty="0"/>
          </a:p>
          <a:p>
            <a:r>
              <a:rPr lang="en-US" sz="1400" dirty="0"/>
              <a:t>subplot(2,2,4)</a:t>
            </a:r>
          </a:p>
          <a:p>
            <a:r>
              <a:rPr lang="en-US" sz="1400" dirty="0"/>
              <a:t>plot(x,y4)</a:t>
            </a:r>
          </a:p>
          <a:p>
            <a:r>
              <a:rPr lang="en-US" sz="1400" dirty="0"/>
              <a:t>title('Subplot 4: sin(8x)')</a:t>
            </a:r>
          </a:p>
        </p:txBody>
      </p:sp>
      <p:pic>
        <p:nvPicPr>
          <p:cNvPr id="7172" name="Picture 4" descr="http://www.mathworks.com/help/releases/R2015b/examples/graphics/QuadrantofSubplotsExample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773" y="1691957"/>
            <a:ext cx="5843027" cy="4382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826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dual y-axis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74" y="738049"/>
            <a:ext cx="7151915" cy="55321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2502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871718"/>
          </a:xfrm>
        </p:spPr>
        <p:txBody>
          <a:bodyPr/>
          <a:lstStyle/>
          <a:p>
            <a:r>
              <a:rPr lang="en-US" dirty="0" smtClean="0"/>
              <a:t>Polar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1149532"/>
            <a:ext cx="8229600" cy="4530725"/>
          </a:xfrm>
        </p:spPr>
        <p:txBody>
          <a:bodyPr/>
          <a:lstStyle/>
          <a:p>
            <a:r>
              <a:rPr lang="en-US" sz="2400" dirty="0"/>
              <a:t>theta = 0:0.01:2*pi;</a:t>
            </a:r>
          </a:p>
          <a:p>
            <a:r>
              <a:rPr lang="en-US" sz="2400" dirty="0"/>
              <a:t>rho = sin(2*theta).*cos(2*theta);</a:t>
            </a:r>
          </a:p>
          <a:p>
            <a:endParaRPr lang="en-US" sz="2400" dirty="0"/>
          </a:p>
          <a:p>
            <a:r>
              <a:rPr lang="en-US" sz="2400" dirty="0"/>
              <a:t>figure</a:t>
            </a:r>
          </a:p>
          <a:p>
            <a:r>
              <a:rPr lang="en-US" sz="2400" dirty="0"/>
              <a:t>polar(</a:t>
            </a:r>
            <a:r>
              <a:rPr lang="en-US" sz="2400" dirty="0" err="1"/>
              <a:t>theta,rho</a:t>
            </a:r>
            <a:r>
              <a:rPr lang="en-US" sz="2400" dirty="0"/>
              <a:t>,'--r')</a:t>
            </a:r>
          </a:p>
        </p:txBody>
      </p:sp>
      <p:pic>
        <p:nvPicPr>
          <p:cNvPr id="3075" name="Picture 3" descr="http://www.mathworks.com/help/releases/R2015b/examples/graphics/SimplePolarPlotExample_0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2" t="4874" r="15306" b="7615"/>
          <a:stretch/>
        </p:blipFill>
        <p:spPr bwMode="auto">
          <a:xfrm>
            <a:off x="4467497" y="2021250"/>
            <a:ext cx="4480560" cy="431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269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Matrix: comparison b/w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 = </a:t>
            </a:r>
            <a:r>
              <a:rPr lang="en-US" dirty="0" err="1"/>
              <a:t>randn</a:t>
            </a:r>
            <a:r>
              <a:rPr lang="en-US" dirty="0"/>
              <a:t>(50,3);</a:t>
            </a:r>
          </a:p>
          <a:p>
            <a:r>
              <a:rPr lang="en-US" dirty="0" err="1"/>
              <a:t>plotmatrix</a:t>
            </a:r>
            <a:r>
              <a:rPr lang="en-US" dirty="0"/>
              <a:t>(X,'*r')</a:t>
            </a:r>
          </a:p>
        </p:txBody>
      </p:sp>
      <p:pic>
        <p:nvPicPr>
          <p:cNvPr id="6149" name="Picture 5" descr="http://www.mathworks.com/help/releases/R2015b/examples/graphics/SpecifyMarkerTypeandColorExample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233" y="2025695"/>
            <a:ext cx="5334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335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Shaded surface plot: SURF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77" y="1266824"/>
            <a:ext cx="3249885" cy="1972766"/>
          </a:xfrm>
        </p:spPr>
        <p:txBody>
          <a:bodyPr/>
          <a:lstStyle/>
          <a:p>
            <a:r>
              <a:rPr lang="en-US" sz="2400" dirty="0"/>
              <a:t>[X,Y,Z] = peaks(25);</a:t>
            </a:r>
          </a:p>
          <a:p>
            <a:r>
              <a:rPr lang="en-US" sz="2400" dirty="0" smtClean="0"/>
              <a:t>figure</a:t>
            </a:r>
            <a:endParaRPr lang="en-US" sz="2400" dirty="0"/>
          </a:p>
          <a:p>
            <a:r>
              <a:rPr lang="en-US" sz="2400" dirty="0"/>
              <a:t>surf(X,Y,Z);</a:t>
            </a:r>
          </a:p>
        </p:txBody>
      </p:sp>
      <p:pic>
        <p:nvPicPr>
          <p:cNvPr id="4100" name="Picture 4" descr="http://www.mathworks.com/help/releases/R2015b/examples/graphics/SurfacePlotOfPeaksFunctionExample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281" y="847725"/>
            <a:ext cx="5334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mathworks.com/help/releases/R2015b/examples/graphics/SphereExample_0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4" t="5854" r="18672" b="8595"/>
          <a:stretch/>
        </p:blipFill>
        <p:spPr bwMode="auto">
          <a:xfrm>
            <a:off x="207418" y="3435531"/>
            <a:ext cx="3396344" cy="342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092723" y="5044167"/>
            <a:ext cx="3249885" cy="158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Sphere with two colors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224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[X,Y] = meshgrid(-8:.5:8);</a:t>
            </a:r>
          </a:p>
          <a:p>
            <a:r>
              <a:rPr lang="pt-BR" sz="2400" dirty="0"/>
              <a:t>R = sqrt(X.^2 + Y.^2) + eps;</a:t>
            </a:r>
          </a:p>
          <a:p>
            <a:r>
              <a:rPr lang="pt-BR" sz="2400" dirty="0"/>
              <a:t>Z = sin(R)./R;</a:t>
            </a:r>
          </a:p>
          <a:p>
            <a:endParaRPr lang="pt-BR" sz="2400" dirty="0"/>
          </a:p>
          <a:p>
            <a:r>
              <a:rPr lang="pt-BR" sz="2400" dirty="0"/>
              <a:t>figure</a:t>
            </a:r>
          </a:p>
          <a:p>
            <a:r>
              <a:rPr lang="pt-BR" sz="2400" dirty="0"/>
              <a:t>mesh(Z)</a:t>
            </a:r>
            <a:endParaRPr lang="en-US" sz="2400" dirty="0"/>
          </a:p>
        </p:txBody>
      </p:sp>
      <p:pic>
        <p:nvPicPr>
          <p:cNvPr id="5123" name="Picture 3" descr="http://www.mathworks.com/help/releases/R2015b/examples/graphics/CreateMeshPlotOfSincFunctionExample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414" y="2509021"/>
            <a:ext cx="5334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88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Basic Task: Plot the function sin(x) between 0</a:t>
            </a:r>
            <a:r>
              <a:rPr lang="en-US" altLang="en-US" sz="3800" smtClean="0">
                <a:latin typeface="Times New Roman" panose="02020603050405020304" pitchFamily="18" charset="0"/>
              </a:rPr>
              <a:t>≤</a:t>
            </a:r>
            <a:r>
              <a:rPr lang="en-US" altLang="en-US" sz="3800" smtClean="0"/>
              <a:t>x</a:t>
            </a:r>
            <a:r>
              <a:rPr lang="en-US" altLang="en-US" sz="3800" smtClean="0">
                <a:latin typeface="Times New Roman" panose="02020603050405020304" pitchFamily="18" charset="0"/>
              </a:rPr>
              <a:t>≤4</a:t>
            </a:r>
            <a:r>
              <a:rPr lang="el-GR" altLang="en-US" sz="3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3800" smtClean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763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Create an x-array of 100 samples between 0 and 4</a:t>
            </a:r>
            <a:r>
              <a:rPr lang="el-GR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mtClean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anose="02020603050405020304" pitchFamily="18" charset="0"/>
              </a:rPr>
              <a:t>Calculate sin(.) of the x-array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anose="02020603050405020304" pitchFamily="18" charset="0"/>
              </a:rPr>
              <a:t>Plot the y-array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cs typeface="Times New Roman" panose="02020603050405020304" pitchFamily="18" charset="0"/>
              </a:rPr>
              <a:t>	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295400" y="2895600"/>
            <a:ext cx="33528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&gt;&gt;x=linspace(0,4*pi,100);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295400" y="4343400"/>
            <a:ext cx="33528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&gt;&gt;y=sin(x);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295400" y="5486400"/>
            <a:ext cx="33528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&gt;&gt;plot(y)</a:t>
            </a: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10000"/>
            <a:ext cx="33020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25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Plot the function e</a:t>
            </a:r>
            <a:r>
              <a:rPr lang="en-US" altLang="en-US" sz="3800" baseline="30000" smtClean="0"/>
              <a:t>-x/3</a:t>
            </a:r>
            <a:r>
              <a:rPr lang="en-US" altLang="en-US" sz="3800" smtClean="0"/>
              <a:t>sin(x) between 0</a:t>
            </a:r>
            <a:r>
              <a:rPr lang="en-US" altLang="en-US" sz="3800" smtClean="0">
                <a:latin typeface="Times New Roman" panose="02020603050405020304" pitchFamily="18" charset="0"/>
              </a:rPr>
              <a:t>≤</a:t>
            </a:r>
            <a:r>
              <a:rPr lang="en-US" altLang="en-US" sz="3800" smtClean="0"/>
              <a:t>x</a:t>
            </a:r>
            <a:r>
              <a:rPr lang="en-US" altLang="en-US" sz="3800" smtClean="0">
                <a:latin typeface="Times New Roman" panose="02020603050405020304" pitchFamily="18" charset="0"/>
              </a:rPr>
              <a:t>≤4</a:t>
            </a:r>
            <a:r>
              <a:rPr lang="el-GR" altLang="en-US" sz="3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3800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305800" cy="495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Create an x-array of 100 samples between 0 and 4</a:t>
            </a:r>
            <a:r>
              <a:rPr lang="el-GR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mtClean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Calculate sin(.) of the x-array</a:t>
            </a:r>
          </a:p>
          <a:p>
            <a:pPr eaLnBrk="1" hangingPunct="1"/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Calculate e</a:t>
            </a:r>
            <a:r>
              <a:rPr lang="en-US" altLang="en-US" baseline="30000" smtClean="0">
                <a:cs typeface="Times New Roman" panose="02020603050405020304" pitchFamily="18" charset="0"/>
              </a:rPr>
              <a:t>-x/3</a:t>
            </a:r>
            <a:r>
              <a:rPr lang="en-US" altLang="en-US" smtClean="0">
                <a:cs typeface="Times New Roman" panose="02020603050405020304" pitchFamily="18" charset="0"/>
              </a:rPr>
              <a:t> of the x-array</a:t>
            </a:r>
          </a:p>
          <a:p>
            <a:pPr eaLnBrk="1" hangingPunct="1"/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Multiply the arrays y and y1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>
              <a:cs typeface="Times New Roman" panose="02020603050405020304" pitchFamily="18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066800" y="2514600"/>
            <a:ext cx="33528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&gt;&gt;x=linspace(0,4*pi,100);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066800" y="3657600"/>
            <a:ext cx="33528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&gt;&gt;y=sin(x);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066800" y="4724400"/>
            <a:ext cx="33528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&gt;&gt;y1=exp(-x/3);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143000" y="5867400"/>
            <a:ext cx="33528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&gt;&gt;y2=y*y1;</a:t>
            </a:r>
          </a:p>
        </p:txBody>
      </p:sp>
    </p:spTree>
    <p:extLst>
      <p:ext uri="{BB962C8B-B14F-4D97-AF65-F5344CB8AC3E}">
        <p14:creationId xmlns:p14="http://schemas.microsoft.com/office/powerpoint/2010/main" val="12733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Plot the function e</a:t>
            </a:r>
            <a:r>
              <a:rPr lang="en-US" altLang="en-US" sz="3800" baseline="30000" smtClean="0"/>
              <a:t>-x/3</a:t>
            </a:r>
            <a:r>
              <a:rPr lang="en-US" altLang="en-US" sz="3800" smtClean="0"/>
              <a:t>sin(x) between 0</a:t>
            </a:r>
            <a:r>
              <a:rPr lang="en-US" altLang="en-US" sz="3800" smtClean="0">
                <a:latin typeface="Times New Roman" panose="02020603050405020304" pitchFamily="18" charset="0"/>
              </a:rPr>
              <a:t>≤</a:t>
            </a:r>
            <a:r>
              <a:rPr lang="en-US" altLang="en-US" sz="3800" smtClean="0"/>
              <a:t>x</a:t>
            </a:r>
            <a:r>
              <a:rPr lang="en-US" altLang="en-US" sz="3800" smtClean="0">
                <a:latin typeface="Times New Roman" panose="02020603050405020304" pitchFamily="18" charset="0"/>
              </a:rPr>
              <a:t>≤4</a:t>
            </a:r>
            <a:r>
              <a:rPr lang="el-GR" altLang="en-US" sz="3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3800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Multiply the arrays y and y1 </a:t>
            </a:r>
            <a:r>
              <a:rPr lang="en-US" altLang="en-US" smtClean="0">
                <a:solidFill>
                  <a:srgbClr val="FF3300"/>
                </a:solidFill>
              </a:rPr>
              <a:t>correctly</a:t>
            </a:r>
          </a:p>
          <a:p>
            <a:pPr eaLnBrk="1" hangingPunct="1"/>
            <a:endParaRPr lang="en-US" altLang="en-US" smtClean="0">
              <a:solidFill>
                <a:srgbClr val="FF3300"/>
              </a:solidFill>
            </a:endParaRP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Plot the y2-array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295400" y="2133600"/>
            <a:ext cx="33528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&gt;&gt;y2=y.*y1;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295400" y="3429000"/>
            <a:ext cx="33528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&gt;&gt;plot(y2)</a:t>
            </a: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76600"/>
            <a:ext cx="4419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20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Display Facilities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smtClean="0"/>
              <a:t>plot(.)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stem(.)</a:t>
            </a: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1219200" y="1981200"/>
            <a:ext cx="3352800" cy="16002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  <a:p>
            <a:r>
              <a:rPr lang="en-US" altLang="en-US">
                <a:latin typeface="Tahoma" panose="020B0604030504040204" pitchFamily="34" charset="0"/>
              </a:rPr>
              <a:t>Example:</a:t>
            </a:r>
          </a:p>
          <a:p>
            <a:r>
              <a:rPr lang="en-US" altLang="en-US">
                <a:latin typeface="Tahoma" panose="020B0604030504040204" pitchFamily="34" charset="0"/>
              </a:rPr>
              <a:t>&gt;&gt;x=linspace(0,4*pi,100);</a:t>
            </a:r>
          </a:p>
          <a:p>
            <a:r>
              <a:rPr lang="en-US" altLang="en-US">
                <a:latin typeface="Tahoma" panose="020B0604030504040204" pitchFamily="34" charset="0"/>
              </a:rPr>
              <a:t>&gt;&gt;y=sin(x);</a:t>
            </a:r>
          </a:p>
          <a:p>
            <a:r>
              <a:rPr lang="en-US" altLang="en-US">
                <a:latin typeface="Tahoma" panose="020B0604030504040204" pitchFamily="34" charset="0"/>
              </a:rPr>
              <a:t>&gt;&gt;plot(y)</a:t>
            </a:r>
          </a:p>
          <a:p>
            <a:r>
              <a:rPr lang="en-US" altLang="en-US">
                <a:latin typeface="Tahoma" panose="020B0604030504040204" pitchFamily="34" charset="0"/>
              </a:rPr>
              <a:t>&gt;&gt;plot(x,y)</a:t>
            </a:r>
          </a:p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1219200" y="4648200"/>
            <a:ext cx="3352800" cy="1066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  <a:p>
            <a:r>
              <a:rPr lang="en-US" altLang="en-US">
                <a:latin typeface="Tahoma" panose="020B0604030504040204" pitchFamily="34" charset="0"/>
              </a:rPr>
              <a:t>Example:</a:t>
            </a:r>
          </a:p>
          <a:p>
            <a:r>
              <a:rPr lang="en-US" altLang="en-US">
                <a:latin typeface="Tahoma" panose="020B0604030504040204" pitchFamily="34" charset="0"/>
              </a:rPr>
              <a:t>&gt;&gt;stem(y)</a:t>
            </a:r>
          </a:p>
          <a:p>
            <a:r>
              <a:rPr lang="en-US" altLang="en-US">
                <a:latin typeface="Tahoma" panose="020B0604030504040204" pitchFamily="34" charset="0"/>
              </a:rPr>
              <a:t>&gt;&gt;stem(x,y)</a:t>
            </a:r>
          </a:p>
          <a:p>
            <a:endParaRPr lang="en-US" altLang="en-US">
              <a:latin typeface="Tahoma" panose="020B0604030504040204" pitchFamily="34" charset="0"/>
            </a:endParaRPr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4024313" cy="274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838200"/>
            <a:ext cx="403860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783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Display Facilities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smtClean="0"/>
              <a:t>title(.)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xlabel(.)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ylabel(.)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838200" y="2209800"/>
            <a:ext cx="38100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ahoma" panose="020B0604030504040204" pitchFamily="34" charset="0"/>
              </a:rPr>
              <a:t>&gt;&gt;title(‘This is the sinus function’)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838200" y="3276600"/>
            <a:ext cx="38100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&gt;&gt;xlabel(‘x (secs)’)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914400" y="4648200"/>
            <a:ext cx="38100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ahoma" panose="020B0604030504040204" pitchFamily="34" charset="0"/>
              </a:rPr>
              <a:t>&gt;&gt;ylabel(‘sin(x)’)</a:t>
            </a: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4557713" cy="31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88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0" t="17174" r="7547" b="2191"/>
          <a:stretch/>
        </p:blipFill>
        <p:spPr>
          <a:xfrm>
            <a:off x="851959" y="1001832"/>
            <a:ext cx="5650435" cy="46146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Properties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68192" y="5754073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ylabel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54706" y="5880590"/>
            <a:ext cx="82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xlabel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67822" y="616760"/>
            <a:ext cx="615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title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67822" y="2383483"/>
            <a:ext cx="901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l</a:t>
            </a:r>
            <a:r>
              <a:rPr lang="en-US" sz="2000" b="1" dirty="0" smtClean="0"/>
              <a:t>egend</a:t>
            </a:r>
            <a:endParaRPr lang="en-US" sz="2000" b="1" dirty="0"/>
          </a:p>
        </p:txBody>
      </p:sp>
      <p:cxnSp>
        <p:nvCxnSpPr>
          <p:cNvPr id="9" name="Elbow Connector 8"/>
          <p:cNvCxnSpPr>
            <a:stCxn id="7" idx="1"/>
          </p:cNvCxnSpPr>
          <p:nvPr/>
        </p:nvCxnSpPr>
        <p:spPr>
          <a:xfrm rot="10800000" flipV="1">
            <a:off x="3677178" y="816814"/>
            <a:ext cx="4290645" cy="20005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6" idx="1"/>
          </p:cNvCxnSpPr>
          <p:nvPr/>
        </p:nvCxnSpPr>
        <p:spPr>
          <a:xfrm rot="10800000">
            <a:off x="3677178" y="5631543"/>
            <a:ext cx="1077529" cy="44910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5" idx="1"/>
          </p:cNvCxnSpPr>
          <p:nvPr/>
        </p:nvCxnSpPr>
        <p:spPr>
          <a:xfrm rot="10800000" flipH="1" flipV="1">
            <a:off x="851958" y="3324206"/>
            <a:ext cx="616233" cy="2629921"/>
          </a:xfrm>
          <a:prstGeom prst="bentConnector3">
            <a:avLst>
              <a:gd name="adj1" fmla="val -370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0800000">
            <a:off x="6502394" y="1567616"/>
            <a:ext cx="1465428" cy="100874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85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9364" y="231134"/>
            <a:ext cx="1948887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Plot function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6030" y="200356"/>
            <a:ext cx="1569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Miriam Fixed" pitchFamily="49" charset="-79"/>
                <a:cs typeface="Miriam Fixed" pitchFamily="49" charset="-79"/>
              </a:rPr>
              <a:t>plot(</a:t>
            </a:r>
            <a:r>
              <a:rPr lang="en-US" sz="2000" dirty="0" err="1">
                <a:latin typeface="Miriam Fixed" pitchFamily="49" charset="-79"/>
                <a:cs typeface="Miriam Fixed" pitchFamily="49" charset="-79"/>
              </a:rPr>
              <a:t>x,y</a:t>
            </a:r>
            <a:r>
              <a:rPr lang="en-US" sz="2000" dirty="0">
                <a:latin typeface="Miriam Fixed" pitchFamily="49" charset="-79"/>
                <a:cs typeface="Miriam Fixed" pitchFamily="49" charset="-79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9364" y="615707"/>
            <a:ext cx="8313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where the variables x and y are vector and must be of same size </a:t>
            </a:r>
            <a:r>
              <a:rPr lang="en-US" dirty="0" err="1" smtClean="0"/>
              <a:t>i.e</a:t>
            </a:r>
            <a:r>
              <a:rPr lang="en-US" dirty="0" smtClean="0"/>
              <a:t> the number of elements should be equal.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52033" y="1262038"/>
            <a:ext cx="4581554" cy="101566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Miriam Fixed" pitchFamily="49" charset="-79"/>
                <a:cs typeface="Miriam Fixed" pitchFamily="49" charset="-79"/>
              </a:rPr>
              <a:t>x</a:t>
            </a:r>
            <a:r>
              <a:rPr lang="en-US" sz="2000" dirty="0">
                <a:latin typeface="Miriam Fixed" pitchFamily="49" charset="-79"/>
                <a:cs typeface="Miriam Fixed" pitchFamily="49" charset="-79"/>
              </a:rPr>
              <a:t>=[1 2 3 5 7 7.5 8 10];</a:t>
            </a:r>
          </a:p>
          <a:p>
            <a:r>
              <a:rPr lang="es-ES" sz="2000" dirty="0" smtClean="0">
                <a:latin typeface="Miriam Fixed" pitchFamily="49" charset="-79"/>
                <a:cs typeface="Miriam Fixed" pitchFamily="49" charset="-79"/>
              </a:rPr>
              <a:t>y</a:t>
            </a:r>
            <a:r>
              <a:rPr lang="es-ES" sz="2000" dirty="0">
                <a:latin typeface="Miriam Fixed" pitchFamily="49" charset="-79"/>
                <a:cs typeface="Miriam Fixed" pitchFamily="49" charset="-79"/>
              </a:rPr>
              <a:t>=[2 6.5 7 7 5.5 4 6 8];</a:t>
            </a:r>
          </a:p>
          <a:p>
            <a:r>
              <a:rPr lang="en-US" sz="2000" dirty="0" smtClean="0">
                <a:latin typeface="Miriam Fixed" pitchFamily="49" charset="-79"/>
                <a:cs typeface="Miriam Fixed" pitchFamily="49" charset="-79"/>
              </a:rPr>
              <a:t>plot(</a:t>
            </a:r>
            <a:r>
              <a:rPr lang="en-US" sz="2000" dirty="0" err="1" smtClean="0">
                <a:latin typeface="Miriam Fixed" pitchFamily="49" charset="-79"/>
                <a:cs typeface="Miriam Fixed" pitchFamily="49" charset="-79"/>
              </a:rPr>
              <a:t>x,y</a:t>
            </a:r>
            <a:r>
              <a:rPr lang="en-US" sz="2000" dirty="0">
                <a:latin typeface="Miriam Fixed" pitchFamily="49" charset="-79"/>
                <a:cs typeface="Miriam Fixed" pitchFamily="49" charset="-79"/>
              </a:rPr>
              <a:t>)</a:t>
            </a:r>
          </a:p>
        </p:txBody>
      </p:sp>
      <p:pic>
        <p:nvPicPr>
          <p:cNvPr id="8" name="Picture 7" descr="Fig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5" t="19633" r="6980" b="4740"/>
          <a:stretch/>
        </p:blipFill>
        <p:spPr>
          <a:xfrm>
            <a:off x="2152033" y="2452935"/>
            <a:ext cx="4595774" cy="368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4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584" y="407180"/>
            <a:ext cx="2284427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Plot function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322" y="831809"/>
            <a:ext cx="88024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Miriam Fixed" pitchFamily="49" charset="-79"/>
                <a:cs typeface="Miriam Fixed" pitchFamily="49" charset="-79"/>
              </a:rPr>
              <a:t>plot(x,y,‘line specifiers’,‘PropertyName’,PropertyValue)</a:t>
            </a:r>
          </a:p>
        </p:txBody>
      </p:sp>
      <p:sp>
        <p:nvSpPr>
          <p:cNvPr id="6" name="Rectangle 5"/>
          <p:cNvSpPr/>
          <p:nvPr/>
        </p:nvSpPr>
        <p:spPr>
          <a:xfrm>
            <a:off x="436002" y="1936016"/>
            <a:ext cx="8475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Line specifiers are optional and can be used to define the </a:t>
            </a:r>
            <a:r>
              <a:rPr lang="en-US" b="1" dirty="0"/>
              <a:t>style</a:t>
            </a:r>
            <a:r>
              <a:rPr lang="en-US" dirty="0"/>
              <a:t> and </a:t>
            </a:r>
            <a:r>
              <a:rPr lang="en-US" b="1" dirty="0"/>
              <a:t>color</a:t>
            </a:r>
            <a:r>
              <a:rPr lang="en-US" dirty="0"/>
              <a:t> of the</a:t>
            </a:r>
          </a:p>
          <a:p>
            <a:pPr algn="just"/>
            <a:r>
              <a:rPr lang="en-US" dirty="0"/>
              <a:t>line and the type of </a:t>
            </a:r>
            <a:r>
              <a:rPr lang="en-US" b="1" dirty="0"/>
              <a:t>markers</a:t>
            </a:r>
            <a:r>
              <a:rPr lang="en-US" dirty="0"/>
              <a:t> (if markers are desired).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584" y="1501889"/>
            <a:ext cx="280694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Line specifiers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98235" y="2528853"/>
            <a:ext cx="2771268" cy="1987787"/>
            <a:chOff x="393458" y="2966232"/>
            <a:chExt cx="2771268" cy="1661993"/>
          </a:xfrm>
        </p:grpSpPr>
        <p:grpSp>
          <p:nvGrpSpPr>
            <p:cNvPr id="9" name="Group 8"/>
            <p:cNvGrpSpPr/>
            <p:nvPr/>
          </p:nvGrpSpPr>
          <p:grpSpPr>
            <a:xfrm>
              <a:off x="393458" y="2966232"/>
              <a:ext cx="2771268" cy="1659334"/>
              <a:chOff x="1039452" y="1560279"/>
              <a:chExt cx="2771268" cy="1659334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039452" y="1896174"/>
                <a:ext cx="1640058" cy="13234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solid (default)</a:t>
                </a:r>
              </a:p>
              <a:p>
                <a:r>
                  <a:rPr lang="en-US" sz="2000" dirty="0" smtClean="0"/>
                  <a:t>dashed</a:t>
                </a:r>
              </a:p>
              <a:p>
                <a:r>
                  <a:rPr lang="en-US" sz="2000" dirty="0" smtClean="0"/>
                  <a:t>dotted</a:t>
                </a:r>
              </a:p>
              <a:p>
                <a:r>
                  <a:rPr lang="en-US" sz="2000" dirty="0" smtClean="0"/>
                  <a:t>dash-dot</a:t>
                </a:r>
                <a:endParaRPr lang="en-US" sz="20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40129" y="1560279"/>
                <a:ext cx="1639381" cy="338554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Line Style</a:t>
                </a:r>
                <a:endParaRPr lang="en-US" sz="1600" b="1" dirty="0">
                  <a:latin typeface="Monospac821 BT" pitchFamily="49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714891" y="1560279"/>
                <a:ext cx="1095829" cy="338554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Specifier</a:t>
                </a:r>
                <a:endParaRPr lang="en-US" sz="1600" b="1" dirty="0">
                  <a:latin typeface="Monospac821 BT" pitchFamily="49" charset="0"/>
                </a:endParaRP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2068897" y="3304786"/>
              <a:ext cx="1095829" cy="132343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/>
                <a:t>-</a:t>
              </a:r>
            </a:p>
            <a:p>
              <a:pPr algn="ctr"/>
              <a:r>
                <a:rPr lang="en-US" sz="2000" dirty="0" smtClean="0"/>
                <a:t>--</a:t>
              </a:r>
            </a:p>
            <a:p>
              <a:pPr algn="ctr"/>
              <a:r>
                <a:rPr lang="en-US" sz="2000" dirty="0" smtClean="0"/>
                <a:t>:</a:t>
              </a:r>
            </a:p>
            <a:p>
              <a:pPr algn="ctr"/>
              <a:r>
                <a:rPr lang="en-US" sz="2000" dirty="0" smtClean="0"/>
                <a:t>-.</a:t>
              </a:r>
              <a:endParaRPr lang="en-US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74882" y="4627398"/>
            <a:ext cx="2771268" cy="1661993"/>
            <a:chOff x="393458" y="2966232"/>
            <a:chExt cx="2771268" cy="1661993"/>
          </a:xfrm>
        </p:grpSpPr>
        <p:grpSp>
          <p:nvGrpSpPr>
            <p:cNvPr id="15" name="Group 14"/>
            <p:cNvGrpSpPr/>
            <p:nvPr/>
          </p:nvGrpSpPr>
          <p:grpSpPr>
            <a:xfrm>
              <a:off x="393458" y="2966232"/>
              <a:ext cx="2771268" cy="1659334"/>
              <a:chOff x="1039452" y="1560279"/>
              <a:chExt cx="2771268" cy="165933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039452" y="1896174"/>
                <a:ext cx="1640058" cy="13234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red</a:t>
                </a:r>
              </a:p>
              <a:p>
                <a:r>
                  <a:rPr lang="en-US" sz="2000" dirty="0" smtClean="0"/>
                  <a:t>green</a:t>
                </a:r>
              </a:p>
              <a:p>
                <a:r>
                  <a:rPr lang="en-US" sz="2000" dirty="0" smtClean="0"/>
                  <a:t>blue</a:t>
                </a:r>
              </a:p>
              <a:p>
                <a:r>
                  <a:rPr lang="en-US" sz="2000" dirty="0" smtClean="0"/>
                  <a:t>cyan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40129" y="1560279"/>
                <a:ext cx="1639381" cy="338554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Line color</a:t>
                </a:r>
                <a:endParaRPr lang="en-US" sz="1600" b="1" dirty="0">
                  <a:latin typeface="Monospac821 BT" pitchFamily="49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714891" y="1560279"/>
                <a:ext cx="1095829" cy="338554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Specifier</a:t>
                </a:r>
                <a:endParaRPr lang="en-US" sz="1600" b="1" dirty="0">
                  <a:latin typeface="Monospac821 BT" pitchFamily="49" charset="0"/>
                </a:endParaRP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2068897" y="3304786"/>
              <a:ext cx="1095829" cy="132343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/>
                <a:t>r</a:t>
              </a:r>
            </a:p>
            <a:p>
              <a:pPr algn="ctr"/>
              <a:r>
                <a:rPr lang="en-US" sz="2000" dirty="0" smtClean="0"/>
                <a:t>g</a:t>
              </a:r>
            </a:p>
            <a:p>
              <a:pPr algn="ctr"/>
              <a:r>
                <a:rPr lang="en-US" sz="2000" dirty="0" smtClean="0"/>
                <a:t>b</a:t>
              </a:r>
            </a:p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23194" y="4647235"/>
            <a:ext cx="2771268" cy="1661993"/>
            <a:chOff x="393458" y="2966232"/>
            <a:chExt cx="2771268" cy="1661993"/>
          </a:xfrm>
        </p:grpSpPr>
        <p:grpSp>
          <p:nvGrpSpPr>
            <p:cNvPr id="21" name="Group 20"/>
            <p:cNvGrpSpPr/>
            <p:nvPr/>
          </p:nvGrpSpPr>
          <p:grpSpPr>
            <a:xfrm>
              <a:off x="393458" y="2966232"/>
              <a:ext cx="2771268" cy="1659334"/>
              <a:chOff x="1039452" y="1560279"/>
              <a:chExt cx="2771268" cy="165933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039452" y="1896174"/>
                <a:ext cx="1640058" cy="13234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magenta</a:t>
                </a:r>
              </a:p>
              <a:p>
                <a:r>
                  <a:rPr lang="en-US" sz="2000" dirty="0" smtClean="0"/>
                  <a:t>yellow</a:t>
                </a:r>
              </a:p>
              <a:p>
                <a:r>
                  <a:rPr lang="en-US" sz="2000" dirty="0" smtClean="0"/>
                  <a:t>black</a:t>
                </a:r>
              </a:p>
              <a:p>
                <a:r>
                  <a:rPr lang="en-US" sz="2000" dirty="0" smtClean="0"/>
                  <a:t>white</a:t>
                </a:r>
                <a:endParaRPr lang="en-US" sz="20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040129" y="1560279"/>
                <a:ext cx="1639381" cy="338554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Line color</a:t>
                </a:r>
                <a:endParaRPr lang="en-US" sz="1600" b="1" dirty="0">
                  <a:latin typeface="Monospac821 BT" pitchFamily="49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714891" y="1560279"/>
                <a:ext cx="1095829" cy="338554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/>
                  <a:t>Specifier</a:t>
                </a:r>
                <a:endParaRPr lang="en-US" sz="1600" b="1" dirty="0">
                  <a:latin typeface="Monospac821 BT" pitchFamily="49" charset="0"/>
                </a:endParaRPr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2068897" y="3304786"/>
              <a:ext cx="1095829" cy="132343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/>
                <a:t>m</a:t>
              </a:r>
            </a:p>
            <a:p>
              <a:pPr algn="ctr"/>
              <a:r>
                <a:rPr lang="en-US" sz="2000" dirty="0" smtClean="0"/>
                <a:t>y</a:t>
              </a:r>
            </a:p>
            <a:p>
              <a:pPr algn="ctr"/>
              <a:r>
                <a:rPr lang="en-US" sz="2000" dirty="0" smtClean="0"/>
                <a:t>k</a:t>
              </a:r>
            </a:p>
            <a:p>
              <a:pPr algn="ctr"/>
              <a:r>
                <a:rPr lang="en-US" sz="2000" dirty="0" smtClean="0"/>
                <a:t>w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086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594</Words>
  <Application>Microsoft Office PowerPoint</Application>
  <PresentationFormat>On-screen Show (4:3)</PresentationFormat>
  <Paragraphs>192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Cambria Math</vt:lpstr>
      <vt:lpstr>Garamond</vt:lpstr>
      <vt:lpstr>Miriam Fixed</vt:lpstr>
      <vt:lpstr>Monospac821 BT</vt:lpstr>
      <vt:lpstr>Tahoma</vt:lpstr>
      <vt:lpstr>Times New Roman</vt:lpstr>
      <vt:lpstr>Wingdings</vt:lpstr>
      <vt:lpstr>Edge</vt:lpstr>
      <vt:lpstr>Introduction to MATLAB Plotting       LAB 3 </vt:lpstr>
      <vt:lpstr>Basic Task: Plot the function sin(x) between 0≤x≤4π </vt:lpstr>
      <vt:lpstr>Plot the function e-x/3sin(x) between 0≤x≤4π </vt:lpstr>
      <vt:lpstr>Plot the function e-x/3sin(x) between 0≤x≤4π </vt:lpstr>
      <vt:lpstr>Display Facilities</vt:lpstr>
      <vt:lpstr>Display Facilities</vt:lpstr>
      <vt:lpstr>Plot Properties </vt:lpstr>
      <vt:lpstr>PowerPoint Presentation</vt:lpstr>
      <vt:lpstr>PowerPoint Presentation</vt:lpstr>
      <vt:lpstr>PowerPoint Presentation</vt:lpstr>
      <vt:lpstr>Stem plot</vt:lpstr>
      <vt:lpstr>Subplots </vt:lpstr>
      <vt:lpstr>Example: dual y-axis</vt:lpstr>
      <vt:lpstr>Polar Plot</vt:lpstr>
      <vt:lpstr>Plot Matrix: comparison b/w datasets</vt:lpstr>
      <vt:lpstr>3D Shaded surface plot: SURF</vt:lpstr>
      <vt:lpstr>MESH Plot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Matlab LAB 2</dc:title>
  <dc:creator>waqar ahmad malik</dc:creator>
  <cp:lastModifiedBy>Mohammed Salman Baig</cp:lastModifiedBy>
  <cp:revision>11</cp:revision>
  <dcterms:created xsi:type="dcterms:W3CDTF">2015-02-17T12:07:02Z</dcterms:created>
  <dcterms:modified xsi:type="dcterms:W3CDTF">2018-01-30T09:45:31Z</dcterms:modified>
</cp:coreProperties>
</file>