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66"/>
    <a:srgbClr val="DDFFFF"/>
    <a:srgbClr val="480048"/>
    <a:srgbClr val="66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>
        <p:scale>
          <a:sx n="72" d="100"/>
          <a:sy n="72" d="100"/>
        </p:scale>
        <p:origin x="-1084" y="3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392871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0728171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4225266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309130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575903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532173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070388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7241965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716917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065576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1381186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DD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ar-S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S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1FFF52-F03E-47BE-92BE-A16EBDF6813D}" type="datetimeFigureOut">
              <a:rPr lang="ar-SA" smtClean="0"/>
              <a:t>17/12/1438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F8072E-4D06-495D-B854-0928D3FCF6BD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051446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Polymerase Chain Reaction (PCR)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By: Sahar AlSubaie </a:t>
            </a:r>
            <a:endParaRPr lang="ar-SA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19925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Annealing: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Primers bind to their complementary sequences.</a:t>
            </a:r>
          </a:p>
          <a:p>
            <a:pPr algn="l" rtl="0"/>
            <a:r>
              <a:rPr lang="en-US" sz="2400" dirty="0" smtClean="0">
                <a:solidFill>
                  <a:srgbClr val="FF0066"/>
                </a:solidFill>
              </a:rPr>
              <a:t>Temperature: 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50-70C°  (depending on the melting temperature of the expected duplex).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9589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Extension: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pPr algn="l" rtl="0"/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DNA polymerase binds to the annealed primers and extends DNA at the 3’ end of the chain.</a:t>
            </a:r>
          </a:p>
          <a:p>
            <a:pPr algn="l" rtl="0"/>
            <a:r>
              <a:rPr lang="en-US" sz="2400" dirty="0" smtClean="0">
                <a:solidFill>
                  <a:srgbClr val="FF0066"/>
                </a:solidFill>
              </a:rPr>
              <a:t>Temperature: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72C°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983942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 PCR cycling steps:</a:t>
            </a:r>
            <a:endParaRPr lang="ar-SA" dirty="0">
              <a:solidFill>
                <a:srgbClr val="FF0066"/>
              </a:solidFill>
            </a:endParaRPr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3568" y="1700808"/>
            <a:ext cx="7560840" cy="46805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646444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Standard PCR method: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61048"/>
            <a:ext cx="7772400" cy="1752600"/>
          </a:xfrm>
        </p:spPr>
        <p:txBody>
          <a:bodyPr>
            <a:noAutofit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Prepare mix containing primers, </a:t>
            </a: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dNTP’s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, buffer, </a:t>
            </a: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Taq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polymerase and water sufficient for all reaction tubes.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Aliquot appropriate volume to each tube.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Add DNA to each tube using a new tip for each sample.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9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Standard PCR method: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87624" y="3789040"/>
            <a:ext cx="7772400" cy="2016224"/>
          </a:xfrm>
        </p:spPr>
        <p:txBody>
          <a:bodyPr>
            <a:noAutofit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Load tubes on PCR machine.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Cover the plate.</a:t>
            </a:r>
          </a:p>
          <a:p>
            <a:pPr algn="l" rtl="0"/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N.B If PCR machine does not have heated lid, 1 drop of mineral oil should be added to each tube before loading then start the program.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18516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rtl="0"/>
            <a:r>
              <a:rPr lang="en-US" dirty="0" smtClean="0">
                <a:solidFill>
                  <a:srgbClr val="FF0066"/>
                </a:solidFill>
              </a:rPr>
              <a:t>Properties of Polymerase: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7772400" cy="1752600"/>
          </a:xfrm>
        </p:spPr>
        <p:txBody>
          <a:bodyPr>
            <a:noAutofit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Taq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polymerase originally isolated from </a:t>
            </a: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Thermus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aquaticus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Heat stable (half life of about 30 min at 95C°).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</a:t>
            </a: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Taq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DNA polymerase has no proof-reading function in 3’ to 5’ direction.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Primer extension occurs at up to 100 bases/sec.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Plateau is eventually reached.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839820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Trouble Shooting: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0661989"/>
              </p:ext>
            </p:extLst>
          </p:nvPr>
        </p:nvGraphicFramePr>
        <p:xfrm>
          <a:off x="1619672" y="4005064"/>
          <a:ext cx="6096000" cy="202184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pPr algn="l" rtl="0"/>
                      <a:r>
                        <a:rPr lang="en-US" dirty="0" smtClean="0"/>
                        <a:t>Possible reasons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dirty="0" smtClean="0"/>
                        <a:t>Problem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 rtl="0"/>
                      <a:r>
                        <a:rPr lang="en-US" dirty="0" smtClean="0"/>
                        <a:t>Primers annealing?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dirty="0" smtClean="0"/>
                        <a:t>No product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 rtl="0"/>
                      <a:r>
                        <a:rPr lang="en-US" dirty="0" smtClean="0"/>
                        <a:t>Primers annealing elsewhere in genome?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dirty="0" smtClean="0"/>
                        <a:t>Product of incorrect size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 rtl="0"/>
                      <a:r>
                        <a:rPr lang="en-US" dirty="0" smtClean="0"/>
                        <a:t>Contamination?</a:t>
                      </a:r>
                    </a:p>
                    <a:p>
                      <a:pPr algn="l" rtl="0"/>
                      <a:r>
                        <a:rPr lang="en-US" dirty="0" smtClean="0"/>
                        <a:t>Several annealing sites?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rtl="0"/>
                      <a:r>
                        <a:rPr lang="en-US" dirty="0" smtClean="0"/>
                        <a:t>Several Products formed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3321645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PCR </a:t>
            </a:r>
            <a:r>
              <a:rPr lang="en-US" dirty="0" err="1" smtClean="0">
                <a:solidFill>
                  <a:srgbClr val="FF0066"/>
                </a:solidFill>
              </a:rPr>
              <a:t>Rxn</a:t>
            </a:r>
            <a:r>
              <a:rPr lang="en-US" dirty="0" smtClean="0">
                <a:solidFill>
                  <a:srgbClr val="FF0066"/>
                </a:solidFill>
              </a:rPr>
              <a:t> inhibitors: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dirty="0" err="1" smtClean="0">
                <a:solidFill>
                  <a:schemeClr val="tx2">
                    <a:lumMod val="75000"/>
                  </a:schemeClr>
                </a:solidFill>
              </a:rPr>
              <a:t>protinase</a:t>
            </a: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 K: digest polymerase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phenol: denature the polymerase.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EDTA: chelates Mg+2</a:t>
            </a:r>
            <a:endParaRPr lang="ar-SA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77969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Advantages of PCR: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8384976" cy="1752600"/>
          </a:xfrm>
        </p:spPr>
        <p:txBody>
          <a:bodyPr>
            <a:noAutofit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Uses less patient DNA.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Result obtained more quickly about 3hr for PCR.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No need to use radioactive material for PCR.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Precise in determining sizes of alleles.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Can be used to detect point mutations.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07448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Disadvantages of PCR: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7232848" cy="1752600"/>
          </a:xfrm>
        </p:spPr>
        <p:txBody>
          <a:bodyPr>
            <a:normAutofit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Target DNA sequence must be known.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Errors made by </a:t>
            </a: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Taq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polymerase.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Size limitations particularly in GC rich triplet repeats.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076405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l" rtl="0"/>
            <a:r>
              <a:rPr lang="en-US" dirty="0" smtClean="0">
                <a:solidFill>
                  <a:srgbClr val="FF0066"/>
                </a:solidFill>
              </a:rPr>
              <a:t>PCR: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55576" y="3886200"/>
            <a:ext cx="7776864" cy="1752600"/>
          </a:xfrm>
        </p:spPr>
        <p:txBody>
          <a:bodyPr/>
          <a:lstStyle/>
          <a:p>
            <a:pPr algn="l" rtl="0"/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PCR is a technique for amplifying DNA sequences in vitro.</a:t>
            </a:r>
            <a:endParaRPr lang="ar-SA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789086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PCR Based Technologies: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Multiplex PCR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QF-PCR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RT-PCR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5391734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l" rtl="0"/>
            <a:r>
              <a:rPr lang="en-US" dirty="0" smtClean="0">
                <a:solidFill>
                  <a:srgbClr val="FF0066"/>
                </a:solidFill>
              </a:rPr>
              <a:t>PCR properties: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Rapid &amp; easy.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Sensitive.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Robust.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Widespread applications.</a:t>
            </a:r>
            <a:endParaRPr lang="ar-SA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772688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8710736" cy="1470025"/>
          </a:xfrm>
        </p:spPr>
        <p:txBody>
          <a:bodyPr/>
          <a:lstStyle/>
          <a:p>
            <a:pPr algn="l" rtl="0"/>
            <a:r>
              <a:rPr lang="en-US" dirty="0" smtClean="0">
                <a:solidFill>
                  <a:srgbClr val="FF0066"/>
                </a:solidFill>
              </a:rPr>
              <a:t>Basic requirements for PCR reaction: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7448872" cy="2567136"/>
          </a:xfrm>
        </p:spPr>
        <p:txBody>
          <a:bodyPr>
            <a:normAutofit/>
          </a:bodyPr>
          <a:lstStyle/>
          <a:p>
            <a:pPr marL="342900" indent="-3429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DNA sequence of target region</a:t>
            </a:r>
          </a:p>
          <a:p>
            <a:pPr marL="342900" indent="-3429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Primers</a:t>
            </a:r>
          </a:p>
          <a:p>
            <a:pPr marL="342900" indent="-342900" algn="l" rtl="0">
              <a:buFont typeface="Wingdings" pitchFamily="2" charset="2"/>
              <a:buChar char="q"/>
            </a:pP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Taq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polymerase </a:t>
            </a:r>
            <a:r>
              <a:rPr lang="en-US" sz="2400" dirty="0" smtClean="0">
                <a:solidFill>
                  <a:srgbClr val="FF0066"/>
                </a:solidFill>
              </a:rPr>
              <a:t>(Thermo-stable DNA polymerase)</a:t>
            </a:r>
          </a:p>
          <a:p>
            <a:pPr marL="342900" indent="-342900" algn="l" rtl="0">
              <a:buFont typeface="Wingdings" pitchFamily="2" charset="2"/>
              <a:buChar char="q"/>
            </a:pP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dNTPs</a:t>
            </a:r>
            <a:endParaRPr lang="en-US" sz="2400" dirty="0" smtClean="0">
              <a:solidFill>
                <a:schemeClr val="tx2">
                  <a:lumMod val="75000"/>
                </a:schemeClr>
              </a:solidFill>
            </a:endParaRPr>
          </a:p>
          <a:p>
            <a:pPr marL="342900" indent="-3429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DNA thermal cycler</a:t>
            </a:r>
          </a:p>
          <a:p>
            <a:pPr marL="457200" indent="-457200" algn="l" rtl="0">
              <a:buFont typeface="Wingdings" pitchFamily="2" charset="2"/>
              <a:buChar char="q"/>
            </a:pPr>
            <a:endParaRPr lang="en-US" dirty="0" smtClean="0">
              <a:solidFill>
                <a:schemeClr val="tx2">
                  <a:lumMod val="75000"/>
                </a:schemeClr>
              </a:solidFill>
            </a:endParaRPr>
          </a:p>
          <a:p>
            <a:pPr marL="457200" indent="-457200" algn="l" rtl="0">
              <a:buFont typeface="Wingdings" pitchFamily="2" charset="2"/>
              <a:buChar char="q"/>
            </a:pPr>
            <a:endParaRPr lang="en-US" dirty="0" smtClean="0">
              <a:solidFill>
                <a:schemeClr val="tx2">
                  <a:lumMod val="75000"/>
                </a:schemeClr>
              </a:solidFill>
            </a:endParaRPr>
          </a:p>
          <a:p>
            <a:pPr marL="457200" indent="-457200" algn="l" rtl="0">
              <a:buFont typeface="Wingdings" pitchFamily="2" charset="2"/>
              <a:buChar char="q"/>
            </a:pPr>
            <a:endParaRPr lang="ar-SA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7415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8566720" cy="1470025"/>
          </a:xfrm>
        </p:spPr>
        <p:txBody>
          <a:bodyPr/>
          <a:lstStyle/>
          <a:p>
            <a:pPr algn="l" rtl="0"/>
            <a:r>
              <a:rPr lang="en-US" dirty="0">
                <a:solidFill>
                  <a:srgbClr val="FF0066"/>
                </a:solidFill>
              </a:rPr>
              <a:t>Basic requirements for PCR reaction:</a:t>
            </a:r>
            <a:endParaRPr lang="ar-S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79712" y="3695413"/>
            <a:ext cx="5040559" cy="3143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5479193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Standard PCR reaction: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7520880" cy="1752600"/>
          </a:xfrm>
        </p:spPr>
        <p:txBody>
          <a:bodyPr>
            <a:normAutofit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DNA template  (target) to be amplified. 1-5uL.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Two primers (forward and reverse).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Master 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mix.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97822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Master mix </a:t>
            </a:r>
            <a:r>
              <a:rPr lang="en-US" dirty="0" smtClean="0">
                <a:solidFill>
                  <a:srgbClr val="FF0066"/>
                </a:solidFill>
              </a:rPr>
              <a:t>consist of 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02702" y="3861048"/>
            <a:ext cx="8521826" cy="1752600"/>
          </a:xfrm>
        </p:spPr>
        <p:txBody>
          <a:bodyPr>
            <a:noAutofit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1-2ul </a:t>
            </a: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Taq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polymerase. (optimum temperature  at around 70C.)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1-2.5ul  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dNTPs.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4-7ul Buffer solution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1-2ul Divalent </a:t>
            </a: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cations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(Mg2+)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1-2ul Monovalent </a:t>
            </a:r>
            <a:r>
              <a:rPr lang="en-US" sz="2400" dirty="0" err="1" smtClean="0">
                <a:solidFill>
                  <a:schemeClr val="tx2">
                    <a:lumMod val="75000"/>
                  </a:schemeClr>
                </a:solidFill>
              </a:rPr>
              <a:t>cation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 (k+1)</a:t>
            </a:r>
          </a:p>
          <a:p>
            <a:pPr algn="l" rtl="0"/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6466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66"/>
                </a:solidFill>
              </a:rPr>
              <a:t>PCR cycling steps:</a:t>
            </a: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Denaturation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Annealing</a:t>
            </a:r>
          </a:p>
          <a:p>
            <a:pPr marL="457200" indent="-457200" algn="l" rtl="0">
              <a:buFont typeface="Wingdings" pitchFamily="2" charset="2"/>
              <a:buChar char="q"/>
            </a:pP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Extension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601714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pPr rtl="0"/>
            <a:r>
              <a:rPr lang="en-US" dirty="0" smtClean="0">
                <a:solidFill>
                  <a:srgbClr val="FF0066"/>
                </a:solidFill>
              </a:rPr>
              <a:t/>
            </a:r>
            <a:br>
              <a:rPr lang="en-US" dirty="0" smtClean="0">
                <a:solidFill>
                  <a:srgbClr val="FF0066"/>
                </a:solidFill>
              </a:rPr>
            </a:br>
            <a:r>
              <a:rPr lang="en-US" dirty="0" smtClean="0">
                <a:solidFill>
                  <a:srgbClr val="FF0066"/>
                </a:solidFill>
              </a:rPr>
              <a:t>Denaturation:</a:t>
            </a:r>
            <a:br>
              <a:rPr lang="en-US" dirty="0" smtClean="0">
                <a:solidFill>
                  <a:srgbClr val="FF0066"/>
                </a:solidFill>
              </a:rPr>
            </a:br>
            <a:endParaRPr lang="ar-SA" dirty="0">
              <a:solidFill>
                <a:srgbClr val="FF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l" rtl="0"/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Double stranded DNA are separated  to form single stranded DNA.</a:t>
            </a:r>
          </a:p>
          <a:p>
            <a:pPr algn="l" rtl="0"/>
            <a:r>
              <a:rPr lang="en-US" sz="2400" dirty="0" smtClean="0">
                <a:solidFill>
                  <a:srgbClr val="FF0066"/>
                </a:solidFill>
              </a:rPr>
              <a:t>Temperature</a:t>
            </a:r>
            <a:r>
              <a:rPr lang="en-US" sz="2400" dirty="0" smtClean="0">
                <a:solidFill>
                  <a:schemeClr val="tx2">
                    <a:lumMod val="75000"/>
                  </a:schemeClr>
                </a:solidFill>
              </a:rPr>
              <a:t>: 93-95C°.</a:t>
            </a:r>
            <a:endParaRPr lang="ar-SA" sz="2400" dirty="0">
              <a:solidFill>
                <a:schemeClr val="tx2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56756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469</Words>
  <Application>Microsoft Office PowerPoint</Application>
  <PresentationFormat>On-screen Show (4:3)</PresentationFormat>
  <Paragraphs>83</Paragraphs>
  <Slides>20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Polymerase Chain Reaction (PCR)</vt:lpstr>
      <vt:lpstr>PCR:</vt:lpstr>
      <vt:lpstr>PCR properties:</vt:lpstr>
      <vt:lpstr>Basic requirements for PCR reaction:</vt:lpstr>
      <vt:lpstr>Basic requirements for PCR reaction:</vt:lpstr>
      <vt:lpstr>Standard PCR reaction:</vt:lpstr>
      <vt:lpstr>Master mix consist of :</vt:lpstr>
      <vt:lpstr>PCR cycling steps:</vt:lpstr>
      <vt:lpstr> Denaturation: </vt:lpstr>
      <vt:lpstr>Annealing:</vt:lpstr>
      <vt:lpstr>Extension:</vt:lpstr>
      <vt:lpstr> PCR cycling steps:</vt:lpstr>
      <vt:lpstr>Standard PCR method:</vt:lpstr>
      <vt:lpstr>Standard PCR method:</vt:lpstr>
      <vt:lpstr>Properties of Polymerase:</vt:lpstr>
      <vt:lpstr>Trouble Shooting:</vt:lpstr>
      <vt:lpstr>PCR Rxn inhibitors:</vt:lpstr>
      <vt:lpstr>Advantages of PCR:</vt:lpstr>
      <vt:lpstr>Disadvantages of PCR:</vt:lpstr>
      <vt:lpstr>PCR Based Technologies: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Polymerase Chain Reaction (PCR)</dc:title>
  <dc:creator>FUJITSU</dc:creator>
  <cp:lastModifiedBy>aSus</cp:lastModifiedBy>
  <cp:revision>8</cp:revision>
  <dcterms:created xsi:type="dcterms:W3CDTF">2016-09-16T19:07:53Z</dcterms:created>
  <dcterms:modified xsi:type="dcterms:W3CDTF">2017-09-07T23:06:46Z</dcterms:modified>
</cp:coreProperties>
</file>

<file path=docProps/thumbnail.jpeg>
</file>