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DEEAF-FFC4-4BB2-B355-BD65A7DD3C1A}" type="datetimeFigureOut">
              <a:rPr lang="ar-SA" smtClean="0"/>
              <a:pPr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92A02-A459-4B07-9AFB-4733B252B30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15616" y="3284984"/>
            <a:ext cx="6337300" cy="286232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altLang="ar-SA" sz="3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الأسم</a:t>
            </a:r>
            <a:r>
              <a:rPr kumimoji="0" lang="ar-SA" altLang="ar-SA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الدارج </a:t>
            </a:r>
            <a:r>
              <a:rPr kumimoji="0" lang="ar-SA" altLang="ar-SA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 </a:t>
            </a:r>
            <a:r>
              <a:rPr kumimoji="0" lang="ar-SA" altLang="ar-SA" sz="36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Arial"/>
              </a:rPr>
              <a:t>الداتوره</a:t>
            </a:r>
            <a:endParaRPr kumimoji="0" lang="ar-SA" altLang="ar-SA" sz="3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altLang="ar-SA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ar-SA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Ge </a:t>
            </a:r>
            <a:r>
              <a:rPr kumimoji="0" lang="en-US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  <a:r>
              <a:rPr lang="en-US" altLang="ar-SA" sz="3600" b="1" u="sng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Datura</a:t>
            </a:r>
            <a:r>
              <a:rPr lang="en-US" altLang="ar-SA" sz="3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altLang="ar-SA" sz="3600" b="1" u="sng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stramonium</a:t>
            </a:r>
            <a:endParaRPr lang="en-US" altLang="ar-SA" sz="36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ar-SA" sz="3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الباذنجانيه</a:t>
            </a:r>
            <a:r>
              <a:rPr lang="ar-SA" altLang="ar-SA" sz="3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altLang="ar-SA" sz="36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Solanaceae</a:t>
            </a:r>
            <a:r>
              <a:rPr kumimoji="0" lang="ar-SA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en-US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Fam :</a:t>
            </a:r>
            <a:endParaRPr kumimoji="0" lang="ar-SA" altLang="ar-SA" sz="2400" b="1" i="0" u="none" strike="noStrike" kern="0" cap="none" spc="0" normalizeH="0" baseline="0" noProof="0" dirty="0">
              <a:ln>
                <a:noFill/>
              </a:ln>
              <a:solidFill>
                <a:srgbClr val="99CC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054975" y="312738"/>
            <a:ext cx="549275" cy="9239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endParaRPr kumimoji="0" lang="ar-SA" sz="5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2738"/>
            <a:ext cx="3962559" cy="277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57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09" y="3635243"/>
            <a:ext cx="353143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528392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103" y="764704"/>
            <a:ext cx="302163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4355976" y="3501008"/>
            <a:ext cx="437812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ar-SA" b="1" dirty="0" smtClean="0"/>
              <a:t>شجيره او شجره لونها اخضر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اوراقها</a:t>
            </a:r>
            <a:r>
              <a:rPr lang="ar-SA" b="1" dirty="0" smtClean="0"/>
              <a:t> مركبه ريشيه والوريقات صغيره ودقيقه مستطيله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الازهار</a:t>
            </a:r>
            <a:r>
              <a:rPr lang="ar-SA" b="1" dirty="0" smtClean="0"/>
              <a:t> لونها ابيض كريمي </a:t>
            </a:r>
            <a:r>
              <a:rPr lang="ar-SA" b="1" dirty="0" err="1" smtClean="0"/>
              <a:t>متجمعه</a:t>
            </a:r>
            <a:r>
              <a:rPr lang="ar-SA" b="1" dirty="0" smtClean="0"/>
              <a:t> في نوره سنبليه</a:t>
            </a:r>
          </a:p>
          <a:p>
            <a:r>
              <a:rPr lang="ar-SA" b="1" dirty="0" err="1" smtClean="0">
                <a:solidFill>
                  <a:srgbClr val="FF0000"/>
                </a:solidFill>
              </a:rPr>
              <a:t>الثمره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b="1" dirty="0" smtClean="0"/>
              <a:t>قرن اخضر طويل منتفخ ومحزز</a:t>
            </a:r>
          </a:p>
        </p:txBody>
      </p:sp>
    </p:spTree>
    <p:extLst>
      <p:ext uri="{BB962C8B-B14F-4D97-AF65-F5344CB8AC3E}">
        <p14:creationId xmlns:p14="http://schemas.microsoft.com/office/powerpoint/2010/main" val="1241519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7544" y="3573016"/>
            <a:ext cx="6337300" cy="267765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FF000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FF0000"/>
                </a:solidFill>
                <a:latin typeface="Arial"/>
              </a:rPr>
              <a:t> الدارج </a:t>
            </a:r>
            <a:r>
              <a:rPr lang="ar-SA" altLang="ar-SA" sz="3600" b="1" kern="0" dirty="0" smtClean="0">
                <a:solidFill>
                  <a:srgbClr val="FF0000"/>
                </a:solidFill>
                <a:latin typeface="Arial"/>
              </a:rPr>
              <a:t>: </a:t>
            </a:r>
            <a:r>
              <a:rPr lang="ar-SA" altLang="ar-SA" sz="3600" b="1" kern="0" dirty="0" smtClean="0">
                <a:solidFill>
                  <a:prstClr val="black"/>
                </a:solidFill>
                <a:latin typeface="Arial"/>
              </a:rPr>
              <a:t>التين الشوكي</a:t>
            </a:r>
            <a:endParaRPr lang="en-US" altLang="ar-SA" sz="3600" b="1" kern="0" dirty="0">
              <a:solidFill>
                <a:prstClr val="black"/>
              </a:solidFill>
              <a:latin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Ge :</a:t>
            </a:r>
            <a:r>
              <a:rPr lang="ar-SA" sz="3600" b="1" u="sng" dirty="0" err="1" smtClean="0"/>
              <a:t>Opuntia</a:t>
            </a:r>
            <a:r>
              <a:rPr lang="ar-SA" sz="3600" b="1" u="sng" dirty="0" smtClean="0"/>
              <a:t> </a:t>
            </a:r>
            <a:r>
              <a:rPr lang="ar-SA" sz="3600" b="1" dirty="0" smtClean="0"/>
              <a:t>  </a:t>
            </a:r>
            <a:r>
              <a:rPr lang="ar-SA" sz="3600" b="1" u="sng" dirty="0" err="1" smtClean="0"/>
              <a:t>ficus</a:t>
            </a:r>
            <a:endParaRPr lang="en-US" altLang="ar-SA" sz="3600" b="1" u="sng" kern="0" dirty="0" smtClean="0">
              <a:solidFill>
                <a:prstClr val="black"/>
              </a:solidFill>
              <a:latin typeface="Arial"/>
            </a:endParaRPr>
          </a:p>
          <a:p>
            <a:pPr lvl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ar-SA" sz="3600" b="1" kern="0" dirty="0" smtClean="0">
                <a:solidFill>
                  <a:srgbClr val="FF0000"/>
                </a:solidFill>
                <a:latin typeface="Arial"/>
              </a:rPr>
              <a:t>Fam</a:t>
            </a:r>
            <a:r>
              <a:rPr lang="en-US" altLang="ar-SA" sz="4000" b="1" dirty="0" smtClean="0">
                <a:solidFill>
                  <a:srgbClr val="FF0000"/>
                </a:solidFill>
                <a:latin typeface="Arial" pitchFamily="34" charset="0"/>
              </a:rPr>
              <a:t> :</a:t>
            </a:r>
            <a:r>
              <a:rPr lang="en-US" altLang="ar-SA" sz="3600" b="1" dirty="0" err="1" smtClean="0">
                <a:solidFill>
                  <a:prstClr val="black"/>
                </a:solidFill>
                <a:latin typeface="Arial" pitchFamily="34" charset="0"/>
              </a:rPr>
              <a:t>Liliaceae</a:t>
            </a:r>
            <a:endParaRPr lang="ar-SA" altLang="ar-SA" sz="4400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329612" y="101260"/>
            <a:ext cx="549275" cy="9239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srgbClr val="00B0F0"/>
                </a:solidFill>
                <a:latin typeface="Arial"/>
              </a:rPr>
              <a:t>6</a:t>
            </a:r>
            <a:endParaRPr lang="ar-SA" sz="5400" kern="0" dirty="0">
              <a:solidFill>
                <a:srgbClr val="00B0F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376264" cy="2718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1407"/>
            <a:ext cx="2378075" cy="2718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503" y="1124743"/>
            <a:ext cx="3456384" cy="242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660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835696" y="3717032"/>
            <a:ext cx="5225290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b="1" dirty="0" smtClean="0"/>
              <a:t>شجيره شوكيه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الاوراق</a:t>
            </a:r>
            <a:r>
              <a:rPr lang="ar-SA" b="1" dirty="0" smtClean="0"/>
              <a:t> اختزلت الى اشواك</a:t>
            </a:r>
          </a:p>
          <a:p>
            <a:r>
              <a:rPr lang="ar-SA" b="1" dirty="0" smtClean="0"/>
              <a:t>السيقان مفلطحه وعصيريه وجلديه خضراء تقوم بتخزين كميات كبيره من الماء داخلها </a:t>
            </a:r>
            <a:r>
              <a:rPr lang="ar-SA" b="1" dirty="0" err="1" smtClean="0"/>
              <a:t>بالاضافه</a:t>
            </a:r>
            <a:r>
              <a:rPr lang="ar-SA" b="1" dirty="0" smtClean="0"/>
              <a:t> الى قيامها بالبناء الضوئي عوضا عن الاوراق التي تحورت الى اشواك </a:t>
            </a:r>
            <a:r>
              <a:rPr lang="ar-SA" b="1" dirty="0" err="1" smtClean="0"/>
              <a:t>منتشره</a:t>
            </a:r>
            <a:r>
              <a:rPr lang="ar-SA" b="1" dirty="0" smtClean="0"/>
              <a:t> على هذه السيقان</a:t>
            </a:r>
          </a:p>
          <a:p>
            <a:r>
              <a:rPr lang="ar-SA" b="1" dirty="0" err="1" smtClean="0">
                <a:solidFill>
                  <a:srgbClr val="FF0000"/>
                </a:solidFill>
              </a:rPr>
              <a:t>الثمره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b="1" dirty="0" smtClean="0"/>
              <a:t>كرويه او </a:t>
            </a:r>
            <a:r>
              <a:rPr lang="ar-SA" b="1" dirty="0" smtClean="0"/>
              <a:t>بيضيه كبيره نسبيا لونها احمر برتقالي </a:t>
            </a:r>
            <a:r>
              <a:rPr lang="ar-SA" b="1" dirty="0" err="1" smtClean="0"/>
              <a:t>مليئه</a:t>
            </a:r>
            <a:r>
              <a:rPr lang="ar-SA" b="1" dirty="0" smtClean="0"/>
              <a:t> </a:t>
            </a:r>
            <a:r>
              <a:rPr lang="ar-SA" b="1" dirty="0" err="1" smtClean="0"/>
              <a:t>بالاشواك</a:t>
            </a:r>
            <a:r>
              <a:rPr lang="ar-SA" b="1" dirty="0" smtClean="0"/>
              <a:t> تؤكل اسمها الشائع في </a:t>
            </a:r>
            <a:r>
              <a:rPr lang="ar-SA" b="1" dirty="0" err="1" smtClean="0"/>
              <a:t>المنطقه</a:t>
            </a:r>
            <a:r>
              <a:rPr lang="ar-SA" b="1" dirty="0" smtClean="0"/>
              <a:t> برشومي</a:t>
            </a:r>
            <a:endParaRPr lang="ar-SA" b="1" dirty="0" smtClean="0"/>
          </a:p>
          <a:p>
            <a:r>
              <a:rPr lang="ar-SA" b="1" dirty="0" smtClean="0"/>
              <a:t> </a:t>
            </a:r>
            <a:endParaRPr lang="ar-SA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021" y="288933"/>
            <a:ext cx="576064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455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211960" y="1930578"/>
            <a:ext cx="4572000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ar-SA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أعشاب </a:t>
            </a:r>
            <a:endParaRPr lang="en-US" altLang="ar-SA" sz="2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ar-SA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السيقان- </a:t>
            </a:r>
            <a:r>
              <a:rPr lang="ar-SA" altLang="ar-SA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خضراء اللون قوية </a:t>
            </a:r>
            <a:r>
              <a:rPr lang="ar-SA" altLang="ar-SA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وكبيرة وبريه</a:t>
            </a:r>
            <a:endParaRPr lang="en-US" altLang="ar-SA" sz="2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ar-SA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الأوراق- كبيرة </a:t>
            </a:r>
            <a:r>
              <a:rPr lang="ar-SA" altLang="ar-SA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معنقة بيضاوية الشكل </a:t>
            </a:r>
            <a:r>
              <a:rPr lang="ar-SA" altLang="ar-SA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متبادلة</a:t>
            </a:r>
            <a:r>
              <a:rPr lang="ar-SA" sz="2000" b="1" dirty="0"/>
              <a:t> وعروقها واضحة</a:t>
            </a:r>
            <a:r>
              <a:rPr lang="ar-SA" altLang="ar-SA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en-US" altLang="ar-SA" sz="2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ar-SA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الزهرة – كبيرة </a:t>
            </a:r>
            <a:r>
              <a:rPr lang="ar-SA" altLang="ar-SA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وبيضاء </a:t>
            </a:r>
            <a:r>
              <a:rPr lang="ar-SA" sz="2000" b="1" dirty="0"/>
              <a:t>قمعي </a:t>
            </a:r>
            <a:r>
              <a:rPr lang="ar-SA" sz="2000" b="1" dirty="0" smtClean="0"/>
              <a:t>الشكل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sz="2000" b="1" dirty="0"/>
              <a:t>ثمرة </a:t>
            </a:r>
            <a:r>
              <a:rPr lang="ar-SA" sz="2000" b="1" dirty="0" err="1"/>
              <a:t>علبية</a:t>
            </a:r>
            <a:r>
              <a:rPr lang="ar-SA" sz="2000" b="1" dirty="0"/>
              <a:t>، كبيرة الحجم</a:t>
            </a:r>
            <a:r>
              <a:rPr lang="ar-SA" sz="2000" b="1" dirty="0" smtClean="0"/>
              <a:t>، كروية مشوكة</a:t>
            </a:r>
            <a:endParaRPr lang="ar-SA" altLang="ar-SA" sz="2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5" descr="دتورة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87" y="404615"/>
            <a:ext cx="3476625" cy="3024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15" y="3705446"/>
            <a:ext cx="3274197" cy="273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57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3573016"/>
            <a:ext cx="6337300" cy="267765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altLang="ar-SA" sz="3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الأسم</a:t>
            </a:r>
            <a:r>
              <a:rPr kumimoji="0" lang="ar-SA" altLang="ar-SA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 الدارج </a:t>
            </a:r>
            <a:r>
              <a:rPr kumimoji="0" lang="ar-SA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: </a:t>
            </a:r>
            <a:r>
              <a:rPr kumimoji="0" lang="ar-SA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صبار</a:t>
            </a:r>
            <a:endParaRPr lang="en-US" altLang="ar-SA" sz="3600" b="1" kern="0" dirty="0">
              <a:solidFill>
                <a:schemeClr val="tx1"/>
              </a:solidFill>
              <a:latin typeface="Arial"/>
              <a:cs typeface="Arial"/>
            </a:endParaRPr>
          </a:p>
          <a:p>
            <a:pPr lvl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Ge :</a:t>
            </a:r>
            <a:r>
              <a:rPr lang="en-US" altLang="ar-SA" sz="3600" b="1" u="sng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altLang="ar-SA" sz="3600" b="1" u="sng" dirty="0">
                <a:solidFill>
                  <a:schemeClr val="tx1"/>
                </a:solidFill>
                <a:latin typeface="Arial" pitchFamily="34" charset="0"/>
              </a:rPr>
              <a:t>Aloe</a:t>
            </a:r>
            <a:r>
              <a:rPr lang="en-US" altLang="ar-SA" sz="3600" b="1" dirty="0">
                <a:solidFill>
                  <a:schemeClr val="tx1"/>
                </a:solidFill>
                <a:latin typeface="Arial" pitchFamily="34" charset="0"/>
              </a:rPr>
              <a:t>  </a:t>
            </a:r>
            <a:r>
              <a:rPr lang="en-US" altLang="ar-SA" sz="3600" b="1" u="sng" dirty="0" err="1">
                <a:solidFill>
                  <a:schemeClr val="tx1"/>
                </a:solidFill>
                <a:latin typeface="Arial" pitchFamily="34" charset="0"/>
              </a:rPr>
              <a:t>vera</a:t>
            </a:r>
            <a:r>
              <a:rPr kumimoji="0" lang="ar-SA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endParaRPr kumimoji="0" lang="en-US" altLang="ar-SA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</a:endParaRPr>
          </a:p>
          <a:p>
            <a:pPr lvl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ar-SA" altLang="ar-SA" sz="3600" kern="0" dirty="0" err="1" smtClean="0">
                <a:solidFill>
                  <a:srgbClr val="00B0F0"/>
                </a:solidFill>
                <a:latin typeface="Arial"/>
              </a:rPr>
              <a:t>الصباريه</a:t>
            </a:r>
            <a:r>
              <a:rPr lang="ar-SA" altLang="ar-SA" sz="3600" b="1" kern="0" dirty="0" smtClean="0">
                <a:solidFill>
                  <a:srgbClr val="7030A0"/>
                </a:solidFill>
                <a:latin typeface="Arial"/>
              </a:rPr>
              <a:t>    </a:t>
            </a:r>
            <a:r>
              <a:rPr lang="en-US" altLang="ar-SA" sz="3600" b="1" kern="0" dirty="0" smtClean="0">
                <a:solidFill>
                  <a:srgbClr val="FF0000"/>
                </a:solidFill>
                <a:latin typeface="Arial"/>
              </a:rPr>
              <a:t>Fam</a:t>
            </a:r>
            <a:r>
              <a:rPr lang="en-US" altLang="ar-SA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</a:t>
            </a:r>
            <a:r>
              <a:rPr lang="en-US" altLang="ar-SA" sz="3600" b="1" dirty="0" err="1" smtClean="0">
                <a:solidFill>
                  <a:schemeClr val="tx1"/>
                </a:solidFill>
                <a:latin typeface="Arial" pitchFamily="34" charset="0"/>
              </a:rPr>
              <a:t>Liliaceae</a:t>
            </a:r>
            <a:endParaRPr lang="ar-SA" altLang="ar-SA" sz="44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255453" y="301172"/>
            <a:ext cx="549275" cy="9239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endParaRPr kumimoji="0" lang="ar-SA" sz="5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4700"/>
            <a:ext cx="4176464" cy="2599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417" y="757883"/>
            <a:ext cx="3672408" cy="272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913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101504" y="1359528"/>
            <a:ext cx="4572000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ar-SA" sz="2000" b="1" dirty="0" smtClean="0">
                <a:effectLst/>
              </a:rPr>
              <a:t>نبات الصبار ينتمي الى النباتات عديمة الساق أو ذات الساق القصير </a:t>
            </a:r>
            <a:endParaRPr lang="ar-SA" sz="2000" b="1" dirty="0"/>
          </a:p>
          <a:p>
            <a:pPr>
              <a:lnSpc>
                <a:spcPct val="150000"/>
              </a:lnSpc>
            </a:pPr>
            <a:r>
              <a:rPr lang="ar-SA" sz="2000" b="1" dirty="0" smtClean="0">
                <a:effectLst/>
              </a:rPr>
              <a:t> </a:t>
            </a:r>
            <a:r>
              <a:rPr lang="ar-SA" sz="2000" b="1" dirty="0" smtClean="0">
                <a:solidFill>
                  <a:srgbClr val="FF0000"/>
                </a:solidFill>
              </a:rPr>
              <a:t>ال</a:t>
            </a:r>
            <a:r>
              <a:rPr lang="ar-SA" sz="2000" b="1" dirty="0" smtClean="0">
                <a:solidFill>
                  <a:srgbClr val="FF0000"/>
                </a:solidFill>
                <a:effectLst/>
              </a:rPr>
              <a:t>أوراق</a:t>
            </a:r>
            <a:r>
              <a:rPr lang="ar-SA" sz="2000" b="1" dirty="0" smtClean="0">
                <a:effectLst/>
              </a:rPr>
              <a:t> عصاريه عريضة جلديه </a:t>
            </a:r>
            <a:r>
              <a:rPr lang="ar-SA" sz="2000" b="1" dirty="0" err="1" smtClean="0">
                <a:effectLst/>
              </a:rPr>
              <a:t>وسميكه</a:t>
            </a:r>
            <a:r>
              <a:rPr lang="ar-SA" sz="2000" b="1" dirty="0"/>
              <a:t> </a:t>
            </a:r>
            <a:r>
              <a:rPr lang="ar-SA" sz="2000" b="1" dirty="0" smtClean="0"/>
              <a:t>تخرج من </a:t>
            </a:r>
            <a:r>
              <a:rPr lang="ar-SA" sz="2000" b="1" dirty="0" err="1" smtClean="0"/>
              <a:t>القاعده</a:t>
            </a:r>
            <a:r>
              <a:rPr lang="ar-SA" sz="2000" b="1" dirty="0" smtClean="0">
                <a:effectLst/>
              </a:rPr>
              <a:t> ذات لون </a:t>
            </a:r>
            <a:r>
              <a:rPr lang="ar-SA" sz="2000" b="1" dirty="0" err="1" smtClean="0">
                <a:effectLst/>
              </a:rPr>
              <a:t>اخضرحافة</a:t>
            </a:r>
            <a:r>
              <a:rPr lang="ar-SA" sz="2000" b="1" dirty="0" smtClean="0">
                <a:effectLst/>
              </a:rPr>
              <a:t> الورق مسننة ذات أسنان بيضاء شوكيه</a:t>
            </a:r>
          </a:p>
          <a:p>
            <a:pPr>
              <a:lnSpc>
                <a:spcPct val="150000"/>
              </a:lnSpc>
            </a:pPr>
            <a:r>
              <a:rPr lang="ar-SA" sz="2000" b="1" dirty="0" smtClean="0">
                <a:solidFill>
                  <a:srgbClr val="FF0000"/>
                </a:solidFill>
              </a:rPr>
              <a:t>الازهار</a:t>
            </a:r>
            <a:r>
              <a:rPr lang="ar-SA" sz="20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ar-SA" sz="2000" b="1" dirty="0">
                <a:solidFill>
                  <a:prstClr val="black"/>
                </a:solidFill>
              </a:rPr>
              <a:t>صفراء اللون</a:t>
            </a:r>
            <a:r>
              <a:rPr lang="ar-SA" sz="2000" b="1" dirty="0" smtClean="0">
                <a:effectLst/>
              </a:rPr>
              <a:t> تظهر في نورات سنبليه متدليه </a:t>
            </a:r>
            <a:r>
              <a:rPr lang="ar-SA" sz="2000" b="1" dirty="0" err="1" smtClean="0">
                <a:effectLst/>
              </a:rPr>
              <a:t>محموله</a:t>
            </a:r>
            <a:r>
              <a:rPr lang="ar-SA" sz="2000" b="1" dirty="0" smtClean="0">
                <a:effectLst/>
              </a:rPr>
              <a:t> على حامل زهري طويل تتحول فيما بعد الى ثمره مخروطية الشكل</a:t>
            </a:r>
            <a:endParaRPr lang="ar-SA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93" y="80628"/>
            <a:ext cx="3528392" cy="2664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07" y="472514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572" y="472514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14" y="2985503"/>
            <a:ext cx="2950790" cy="163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874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64998" y="3429000"/>
            <a:ext cx="6090273" cy="267765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altLang="ar-SA" sz="3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الأسم</a:t>
            </a:r>
            <a:r>
              <a:rPr kumimoji="0" lang="ar-SA" altLang="ar-SA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 الدارج </a:t>
            </a:r>
            <a:r>
              <a:rPr kumimoji="0" lang="ar-SA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: </a:t>
            </a:r>
            <a:r>
              <a:rPr kumimoji="0" lang="ar-SA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ريش الديب</a:t>
            </a:r>
            <a:endParaRPr lang="en-US" altLang="ar-SA" sz="3600" b="1" kern="0" dirty="0">
              <a:solidFill>
                <a:schemeClr val="tx1"/>
              </a:solidFill>
              <a:latin typeface="Arial"/>
              <a:cs typeface="Arial"/>
            </a:endParaRPr>
          </a:p>
          <a:p>
            <a:pPr lvl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Ge :</a:t>
            </a:r>
            <a:r>
              <a:rPr kumimoji="0" lang="en-US" altLang="ar-SA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Abutilon</a:t>
            </a:r>
            <a:r>
              <a:rPr kumimoji="0" lang="en-US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lang="en-US" altLang="ar-SA" sz="3600" b="1" i="0" u="sng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pannosum</a:t>
            </a:r>
            <a:r>
              <a:rPr kumimoji="0" lang="ar-SA" alt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endParaRPr kumimoji="0" lang="en-US" altLang="ar-SA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</a:endParaRPr>
          </a:p>
          <a:p>
            <a:pPr lvl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ar-SA" sz="3600" b="1" kern="0" dirty="0" smtClean="0">
                <a:solidFill>
                  <a:srgbClr val="FF0000"/>
                </a:solidFill>
                <a:latin typeface="Arial"/>
              </a:rPr>
              <a:t>Fam</a:t>
            </a:r>
            <a:r>
              <a:rPr lang="en-US" altLang="ar-SA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</a:t>
            </a:r>
            <a:r>
              <a:rPr lang="en-US" altLang="ar-SA" sz="4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ar-SA" sz="3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Malvaceae</a:t>
            </a:r>
            <a:r>
              <a:rPr lang="ar-SA" altLang="ar-SA" sz="3600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الخبازيه</a:t>
            </a:r>
            <a:r>
              <a:rPr lang="ar-SA" altLang="ar-SA" sz="36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n-US" altLang="ar-SA" sz="3600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054975" y="312738"/>
            <a:ext cx="549275" cy="9239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endParaRPr kumimoji="0" lang="ar-SA" sz="5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8036"/>
            <a:ext cx="3154136" cy="258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74062"/>
            <a:ext cx="2619375" cy="258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373" y="1478717"/>
            <a:ext cx="2517828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913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07" y="404664"/>
            <a:ext cx="374441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4499992" y="1804559"/>
            <a:ext cx="4346062" cy="3323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ar-SA" sz="2000" b="1" dirty="0" smtClean="0"/>
              <a:t>نبات شجيري مخملي الملمس بسبب الشعيرات وبريه لونه اخضر باهت </a:t>
            </a:r>
          </a:p>
          <a:p>
            <a:pPr>
              <a:lnSpc>
                <a:spcPct val="150000"/>
              </a:lnSpc>
            </a:pPr>
            <a:r>
              <a:rPr lang="ar-SA" sz="2000" b="1" dirty="0" smtClean="0">
                <a:solidFill>
                  <a:srgbClr val="FF0000"/>
                </a:solidFill>
              </a:rPr>
              <a:t>الاوراق</a:t>
            </a:r>
            <a:r>
              <a:rPr lang="ar-SA" sz="2000" b="1" dirty="0" smtClean="0"/>
              <a:t> قلبية الشكل تعرقها راحي مخملية الملمس</a:t>
            </a:r>
          </a:p>
          <a:p>
            <a:pPr>
              <a:lnSpc>
                <a:spcPct val="150000"/>
              </a:lnSpc>
            </a:pPr>
            <a:r>
              <a:rPr lang="ar-SA" sz="2000" b="1" dirty="0" smtClean="0"/>
              <a:t>الازهار  مميزه الى لونين احمر واصفر وعدد لانهائي من </a:t>
            </a:r>
            <a:r>
              <a:rPr lang="ar-SA" sz="2000" b="1" dirty="0" err="1" smtClean="0"/>
              <a:t>الاسديه</a:t>
            </a:r>
            <a:r>
              <a:rPr lang="ar-SA" sz="2000" b="1" dirty="0" smtClean="0"/>
              <a:t> </a:t>
            </a:r>
            <a:r>
              <a:rPr lang="ar-SA" sz="2000" b="1" dirty="0" err="1" smtClean="0"/>
              <a:t>والكرابل</a:t>
            </a:r>
            <a:r>
              <a:rPr lang="ar-SA" sz="2000" b="1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ar-SA" sz="2000" b="1" dirty="0" smtClean="0"/>
              <a:t>الثمرة خضراء تأخذ شكل الكأس مغطاة بشعيرات وبريه</a:t>
            </a:r>
            <a:endParaRPr lang="ar-SA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07" y="3573016"/>
            <a:ext cx="3744415" cy="275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874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7544" y="3573016"/>
            <a:ext cx="6337300" cy="267765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FF000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FF0000"/>
                </a:solidFill>
                <a:latin typeface="Arial"/>
              </a:rPr>
              <a:t> الدارج </a:t>
            </a:r>
            <a:r>
              <a:rPr lang="ar-SA" altLang="ar-SA" sz="3600" b="1" kern="0" dirty="0" smtClean="0">
                <a:solidFill>
                  <a:srgbClr val="FF0000"/>
                </a:solidFill>
                <a:latin typeface="Arial"/>
              </a:rPr>
              <a:t>: </a:t>
            </a:r>
            <a:r>
              <a:rPr lang="ar-SA" altLang="ar-SA" sz="3600" b="1" kern="0" dirty="0" err="1" smtClean="0">
                <a:solidFill>
                  <a:schemeClr val="tx1"/>
                </a:solidFill>
                <a:latin typeface="Arial"/>
              </a:rPr>
              <a:t>اكاسيا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>
                <a:solidFill>
                  <a:srgbClr val="FF0000"/>
                </a:solidFill>
                <a:latin typeface="Arial"/>
              </a:rPr>
              <a:t>Ge </a:t>
            </a:r>
            <a:r>
              <a:rPr lang="en-US" altLang="ar-SA" sz="3600" b="1" kern="0" dirty="0" smtClean="0">
                <a:solidFill>
                  <a:srgbClr val="FF0000"/>
                </a:solidFill>
                <a:latin typeface="Arial"/>
              </a:rPr>
              <a:t>:</a:t>
            </a:r>
            <a:r>
              <a:rPr lang="en-US" altLang="ar-SA" sz="3600" b="1" kern="0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altLang="ar-SA" sz="3600" b="1" u="sng" kern="0" dirty="0" smtClean="0">
                <a:solidFill>
                  <a:schemeClr val="tx1"/>
                </a:solidFill>
                <a:latin typeface="Arial"/>
              </a:rPr>
              <a:t>Acacia </a:t>
            </a:r>
            <a:r>
              <a:rPr lang="en-US" altLang="ar-SA" sz="3600" b="1" kern="0" dirty="0" smtClean="0">
                <a:solidFill>
                  <a:schemeClr val="tx1"/>
                </a:solidFill>
                <a:latin typeface="Arial"/>
              </a:rPr>
              <a:t>  </a:t>
            </a:r>
            <a:r>
              <a:rPr lang="en-US" altLang="ar-SA" sz="3600" b="1" u="sng" kern="0" dirty="0" err="1" smtClean="0">
                <a:solidFill>
                  <a:schemeClr val="tx1"/>
                </a:solidFill>
                <a:latin typeface="Arial"/>
              </a:rPr>
              <a:t>occidentalis</a:t>
            </a:r>
            <a:endParaRPr lang="en-US" altLang="ar-SA" sz="3600" b="1" u="sng" kern="0" dirty="0">
              <a:solidFill>
                <a:schemeClr val="tx1"/>
              </a:solidFill>
              <a:latin typeface="Arial"/>
            </a:endParaRPr>
          </a:p>
          <a:p>
            <a:pPr lvl="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>
                <a:solidFill>
                  <a:srgbClr val="FF0000"/>
                </a:solidFill>
                <a:latin typeface="Arial"/>
              </a:rPr>
              <a:t>Fam</a:t>
            </a:r>
            <a:r>
              <a:rPr lang="en-US" altLang="ar-SA" sz="4000" b="1" dirty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en-US" altLang="ar-SA" sz="4000" b="1" dirty="0" smtClean="0">
                <a:solidFill>
                  <a:srgbClr val="FF0000"/>
                </a:solidFill>
                <a:latin typeface="Arial" pitchFamily="34" charset="0"/>
              </a:rPr>
              <a:t>:</a:t>
            </a:r>
            <a:r>
              <a:rPr lang="en-US" altLang="ar-SA" sz="4000" b="1" dirty="0" err="1" smtClean="0">
                <a:solidFill>
                  <a:schemeClr val="tx1"/>
                </a:solidFill>
                <a:latin typeface="Arial" pitchFamily="34" charset="0"/>
              </a:rPr>
              <a:t>Leguminosae</a:t>
            </a:r>
            <a:endParaRPr lang="en-US" altLang="ar-SA" sz="3200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054975" y="312738"/>
            <a:ext cx="549275" cy="9239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srgbClr val="00B0F0"/>
                </a:solidFill>
                <a:latin typeface="Arial"/>
              </a:rPr>
              <a:t>4</a:t>
            </a:r>
            <a:endParaRPr lang="ar-SA" sz="5400" kern="0" dirty="0">
              <a:solidFill>
                <a:srgbClr val="00B0F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4608512" cy="28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543672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78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779333" y="4557544"/>
            <a:ext cx="5729347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b="1" dirty="0" smtClean="0"/>
              <a:t>شجيره لونها اخضر ملساء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اوراقها</a:t>
            </a:r>
            <a:r>
              <a:rPr lang="ar-SA" b="1" dirty="0" smtClean="0"/>
              <a:t> كبيره مركبه ريشيه والوريقات </a:t>
            </a:r>
            <a:r>
              <a:rPr lang="ar-SA" b="1" dirty="0" err="1" smtClean="0"/>
              <a:t>بيضاويه</a:t>
            </a:r>
            <a:r>
              <a:rPr lang="ar-SA" b="1" dirty="0" smtClean="0"/>
              <a:t> قمتها </a:t>
            </a:r>
            <a:r>
              <a:rPr lang="ar-SA" b="1" dirty="0" err="1" smtClean="0"/>
              <a:t>مدببه</a:t>
            </a:r>
            <a:r>
              <a:rPr lang="ar-SA" b="1" dirty="0" smtClean="0"/>
              <a:t> كبيره نسبيا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الازهار</a:t>
            </a:r>
            <a:r>
              <a:rPr lang="ar-SA" b="1" dirty="0" smtClean="0"/>
              <a:t> صفراء </a:t>
            </a:r>
          </a:p>
          <a:p>
            <a:r>
              <a:rPr lang="ar-SA" b="1" dirty="0" smtClean="0">
                <a:solidFill>
                  <a:srgbClr val="FF0000"/>
                </a:solidFill>
              </a:rPr>
              <a:t>ثمرتها</a:t>
            </a:r>
            <a:r>
              <a:rPr lang="ar-SA" b="1" dirty="0" smtClean="0"/>
              <a:t> قرن مستطيل طويل محزز لوجود البذور داخله و يوجد خط احمر او بني على طول القرن على هذه الحزوز</a:t>
            </a:r>
            <a:endParaRPr lang="ar-SA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22300"/>
            <a:ext cx="6192687" cy="3742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295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7544" y="3573016"/>
            <a:ext cx="6337300" cy="267765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FF000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FF0000"/>
                </a:solidFill>
                <a:latin typeface="Arial"/>
              </a:rPr>
              <a:t> الدارج </a:t>
            </a:r>
            <a:r>
              <a:rPr lang="ar-SA" altLang="ar-SA" sz="3600" b="1" kern="0" dirty="0" smtClean="0">
                <a:solidFill>
                  <a:srgbClr val="FF0000"/>
                </a:solidFill>
                <a:latin typeface="Arial"/>
              </a:rPr>
              <a:t>: </a:t>
            </a:r>
            <a:r>
              <a:rPr lang="ar-SA" altLang="ar-SA" sz="3600" b="1" kern="0" dirty="0" err="1" smtClean="0">
                <a:solidFill>
                  <a:schemeClr val="tx1"/>
                </a:solidFill>
                <a:latin typeface="Arial"/>
              </a:rPr>
              <a:t>مسكيت</a:t>
            </a:r>
            <a:r>
              <a:rPr lang="ar-SA" altLang="ar-SA" sz="3600" b="1" kern="0" dirty="0" smtClean="0">
                <a:solidFill>
                  <a:schemeClr val="tx1"/>
                </a:solidFill>
                <a:latin typeface="Arial"/>
              </a:rPr>
              <a:t> او الغاف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 err="1" smtClean="0">
                <a:solidFill>
                  <a:schemeClr val="tx1"/>
                </a:solidFill>
                <a:latin typeface="Arial"/>
              </a:rPr>
              <a:t>sp</a:t>
            </a:r>
            <a:r>
              <a:rPr lang="ar-SA" altLang="ar-SA" sz="3600" b="1" kern="0" dirty="0" smtClean="0">
                <a:solidFill>
                  <a:srgbClr val="FF0000"/>
                </a:solidFill>
                <a:latin typeface="Arial"/>
              </a:rPr>
              <a:t>   </a:t>
            </a:r>
            <a:r>
              <a:rPr lang="en-US" altLang="ar-SA" sz="3600" b="1" kern="0" dirty="0" smtClean="0">
                <a:solidFill>
                  <a:srgbClr val="FF0000"/>
                </a:solidFill>
                <a:latin typeface="Arial"/>
              </a:rPr>
              <a:t>Ge :</a:t>
            </a:r>
            <a:r>
              <a:rPr lang="en-US" altLang="ar-SA" sz="3600" b="1" kern="0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altLang="ar-SA" sz="3600" b="1" u="sng" kern="0" dirty="0" err="1" smtClean="0">
                <a:solidFill>
                  <a:schemeClr val="tx1"/>
                </a:solidFill>
                <a:latin typeface="Arial"/>
              </a:rPr>
              <a:t>Prosopis</a:t>
            </a:r>
            <a:endParaRPr lang="en-US" altLang="ar-SA" sz="3600" b="1" u="sng" kern="0" dirty="0" smtClean="0">
              <a:solidFill>
                <a:schemeClr val="tx1"/>
              </a:solidFill>
              <a:latin typeface="Arial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 smtClean="0">
                <a:solidFill>
                  <a:srgbClr val="FF0000"/>
                </a:solidFill>
                <a:latin typeface="Arial"/>
              </a:rPr>
              <a:t>Fam</a:t>
            </a:r>
            <a:r>
              <a:rPr lang="en-US" altLang="ar-SA" sz="4000" b="1" dirty="0" smtClean="0">
                <a:solidFill>
                  <a:srgbClr val="FF0000"/>
                </a:solidFill>
                <a:latin typeface="Arial" pitchFamily="34" charset="0"/>
              </a:rPr>
              <a:t> :</a:t>
            </a:r>
            <a:r>
              <a:rPr lang="en-US" altLang="ar-SA" sz="4000" b="1" dirty="0" err="1" smtClean="0">
                <a:solidFill>
                  <a:prstClr val="black"/>
                </a:solidFill>
                <a:latin typeface="Arial" pitchFamily="34" charset="0"/>
              </a:rPr>
              <a:t>Leguminosae</a:t>
            </a:r>
            <a:endParaRPr lang="en-US" altLang="ar-SA" sz="3200" b="1" dirty="0">
              <a:solidFill>
                <a:prstClr val="black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054975" y="312738"/>
            <a:ext cx="549275" cy="9239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srgbClr val="00B0F0"/>
                </a:solidFill>
                <a:latin typeface="Arial"/>
              </a:rPr>
              <a:t>5</a:t>
            </a:r>
            <a:endParaRPr lang="ar-SA" sz="5400" kern="0" dirty="0">
              <a:solidFill>
                <a:srgbClr val="00B0F0"/>
              </a:solidFill>
              <a:latin typeface="Arial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536504" cy="294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601" y="1412776"/>
            <a:ext cx="341448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978914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307</Words>
  <Application>Microsoft Office PowerPoint</Application>
  <PresentationFormat>عرض على الشاشة (3:4)‏</PresentationFormat>
  <Paragraphs>51</Paragraphs>
  <Slides>12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xp</dc:creator>
  <cp:lastModifiedBy>pc</cp:lastModifiedBy>
  <cp:revision>11</cp:revision>
  <dcterms:created xsi:type="dcterms:W3CDTF">2017-11-22T04:17:30Z</dcterms:created>
  <dcterms:modified xsi:type="dcterms:W3CDTF">2017-11-29T05:16:07Z</dcterms:modified>
</cp:coreProperties>
</file>