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57" r:id="rId3"/>
    <p:sldId id="266" r:id="rId4"/>
    <p:sldId id="267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6" r:id="rId30"/>
    <p:sldId id="297" r:id="rId31"/>
    <p:sldId id="298" r:id="rId32"/>
    <p:sldId id="299" r:id="rId33"/>
    <p:sldId id="300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FFCA55-67F8-4036-88A0-E94DC77586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36ABAC-44F3-4DB3-94A7-77EE00CD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FCA55-67F8-4036-88A0-E94DC77586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6ABAC-44F3-4DB3-94A7-77EE00CD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FCA55-67F8-4036-88A0-E94DC77586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6ABAC-44F3-4DB3-94A7-77EE00CD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FCA55-67F8-4036-88A0-E94DC77586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6ABAC-44F3-4DB3-94A7-77EE00CDB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FCA55-67F8-4036-88A0-E94DC77586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6ABAC-44F3-4DB3-94A7-77EE00CDB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FCA55-67F8-4036-88A0-E94DC77586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6ABAC-44F3-4DB3-94A7-77EE00CDB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FCA55-67F8-4036-88A0-E94DC77586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6ABAC-44F3-4DB3-94A7-77EE00CD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FCA55-67F8-4036-88A0-E94DC77586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6ABAC-44F3-4DB3-94A7-77EE00CDB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FCA55-67F8-4036-88A0-E94DC77586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6ABAC-44F3-4DB3-94A7-77EE00CD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FFCA55-67F8-4036-88A0-E94DC77586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6ABAC-44F3-4DB3-94A7-77EE00CD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FFCA55-67F8-4036-88A0-E94DC77586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36ABAC-44F3-4DB3-94A7-77EE00CDB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FFCA55-67F8-4036-88A0-E94DC77586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C36ABAC-44F3-4DB3-94A7-77EE00CD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File:Kaposi's_Sarcoma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riohondo.edu/rbethel/videos/micro_inflammation.sw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47389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 </a:t>
            </a:r>
            <a:r>
              <a:rPr lang="en-US" sz="5400" b="1" dirty="0" smtClean="0"/>
              <a:t>lab (4 )</a:t>
            </a:r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en-US" sz="5400" b="1" dirty="0" smtClean="0"/>
              <a:t>Immunity  </a:t>
            </a:r>
            <a:endParaRPr lang="en-US" sz="1600" b="1" dirty="0" smtClean="0"/>
          </a:p>
          <a:p>
            <a:pPr algn="ctr">
              <a:buNone/>
            </a:pPr>
            <a:r>
              <a:rPr lang="en-US" sz="5400" b="1" dirty="0" smtClean="0"/>
              <a:t>and</a:t>
            </a:r>
            <a:endParaRPr lang="en-US" sz="1600" b="1" dirty="0" smtClean="0"/>
          </a:p>
          <a:p>
            <a:pPr algn="ctr">
              <a:buNone/>
            </a:pPr>
            <a:r>
              <a:rPr lang="en-US" sz="5400" b="1" dirty="0" smtClean="0"/>
              <a:t>inflammation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Resolution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complete healing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fibrosis and scarring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abscess formation: cavity containing buss(liquid containing dead WBC and bacteria with  debris from destroyed cells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chronic inflammation.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infelammation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lip_image0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143000"/>
            <a:ext cx="5192835" cy="53582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Chronic inflammation</a:t>
            </a:r>
            <a:endParaRPr lang="en-US" dirty="0" smtClean="0"/>
          </a:p>
          <a:p>
            <a:r>
              <a:rPr lang="en-US" dirty="0" smtClean="0"/>
              <a:t>Longer duration than acute phase</a:t>
            </a:r>
          </a:p>
          <a:p>
            <a:r>
              <a:rPr lang="en-US" dirty="0" smtClean="0"/>
              <a:t>presence of Lymphocytes and macrophage</a:t>
            </a:r>
          </a:p>
          <a:p>
            <a:r>
              <a:rPr lang="en-US" dirty="0" smtClean="0"/>
              <a:t>Proliferation of blood vessels, fibrosis and presence of necrosis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  Chronic inflammation ,the inflammatory response is out of proportion to the threat, or it is directed against inappropriate target</a:t>
            </a:r>
          </a:p>
          <a:p>
            <a:r>
              <a:rPr lang="en-US" dirty="0" smtClean="0"/>
              <a:t>Result; allergies and auto immune disease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Allergies </a:t>
            </a:r>
          </a:p>
          <a:p>
            <a:pPr lvl="0"/>
            <a:r>
              <a:rPr lang="en-US" dirty="0" smtClean="0"/>
              <a:t>Autoimmune Diseases </a:t>
            </a:r>
          </a:p>
          <a:p>
            <a:pPr lvl="0"/>
            <a:r>
              <a:rPr lang="en-US" dirty="0" smtClean="0"/>
              <a:t>Immune Complex Diseases </a:t>
            </a:r>
          </a:p>
          <a:p>
            <a:pPr lvl="0"/>
            <a:r>
              <a:rPr lang="en-US" dirty="0" smtClean="0"/>
              <a:t>Immunodeficiency Diseases </a:t>
            </a:r>
          </a:p>
          <a:p>
            <a:pPr lvl="0"/>
            <a:r>
              <a:rPr lang="en-US" dirty="0" smtClean="0"/>
              <a:t>Cancers of the Immune System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Disorders of the immune system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primary immune deficiency disease </a:t>
            </a:r>
          </a:p>
          <a:p>
            <a:pPr>
              <a:buNone/>
            </a:pPr>
            <a:r>
              <a:rPr lang="en-US" dirty="0" smtClean="0"/>
              <a:t>are those caused by inherited genetic mutations</a:t>
            </a:r>
          </a:p>
          <a:p>
            <a:r>
              <a:rPr lang="en-US" b="1" u="sng" dirty="0" smtClean="0"/>
              <a:t>Secondary or acquired immune deficiencies </a:t>
            </a:r>
            <a:r>
              <a:rPr lang="en-US" dirty="0" smtClean="0"/>
              <a:t>are caused by something outside the body such as a  virus or immune suppressing drugs.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Immunodeficiency Diseases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is a disease of the human immune system caused by the human immunodeficiency virus (HIV).</a:t>
            </a:r>
          </a:p>
          <a:p>
            <a:r>
              <a:rPr lang="en-US" dirty="0" smtClean="0"/>
              <a:t>The illness interferes with the immune system making people with AIDS much more likely to get infections, including opportunistic ,tumors, and skin rash</a:t>
            </a:r>
          </a:p>
          <a:p>
            <a:r>
              <a:rPr lang="en-US" dirty="0" smtClean="0"/>
              <a:t>Transmitted by  fluid  exchange :blood ,semen </a:t>
            </a:r>
            <a:r>
              <a:rPr lang="en-US" dirty="0" smtClean="0"/>
              <a:t>, and vaginal </a:t>
            </a:r>
            <a:r>
              <a:rPr lang="en-US" dirty="0" smtClean="0"/>
              <a:t>fluid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acquired immunodeficiency syndrome (AIDS)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4290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people with AIDS often have systemic symptoms of infection like  </a:t>
            </a:r>
          </a:p>
          <a:p>
            <a:r>
              <a:rPr lang="en-US" dirty="0" smtClean="0"/>
              <a:t>low grad  Fevers, swollen glands, chills, weakness, and weight loss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Acquired immunodeficiency syndrome (AIDS)</a:t>
            </a:r>
            <a:endParaRPr lang="en-US" sz="3200" dirty="0"/>
          </a:p>
        </p:txBody>
      </p:sp>
      <p:pic>
        <p:nvPicPr>
          <p:cNvPr id="4" name="Picture 3" descr="496px-Symptoms_of_AIDS_sv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0" y="1066800"/>
            <a:ext cx="52578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upload.wikimedia.org/wikipedia/commons/thumb/3/3c/Kaposi%27s_Sarcoma.jpg/220px-Kaposi%27s_Sarcom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434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838200"/>
            <a:ext cx="4038600" cy="4114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Kaposi's sarcoma (KS) is a tumor caused by   human herpes virus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Rheumatic fever is an autoimmune complication of streptococcal infections.  Rheumatic fever is expressed as arthritis ,or inflammation of the heart.</a:t>
            </a:r>
          </a:p>
          <a:p>
            <a:pPr lvl="0"/>
            <a:r>
              <a:rPr lang="en-US" dirty="0" smtClean="0"/>
              <a:t>It cause fever  </a:t>
            </a:r>
          </a:p>
          <a:p>
            <a:pPr lvl="0"/>
            <a:r>
              <a:rPr lang="en-US" dirty="0" smtClean="0"/>
              <a:t>Heart (cardiac) problems, shortness of breath and chest pain</a:t>
            </a:r>
          </a:p>
          <a:p>
            <a:pPr lvl="0"/>
            <a:r>
              <a:rPr lang="en-US" dirty="0" smtClean="0"/>
              <a:t>Joint pain and swelling, arthritis(mainly in the knees, elbows, ankles, and wrists)</a:t>
            </a:r>
          </a:p>
          <a:p>
            <a:pPr lvl="0"/>
            <a:r>
              <a:rPr lang="en-US" dirty="0" smtClean="0"/>
              <a:t>Skin nodules , and skin rash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b="1" u="sng" dirty="0" smtClean="0"/>
              <a:t>Rheumatic fever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the capability of the body to resist harmful   microbes from entering </a:t>
            </a:r>
            <a:r>
              <a:rPr lang="en-US" dirty="0" smtClean="0"/>
              <a:t> to the </a:t>
            </a:r>
            <a:r>
              <a:rPr lang="en-US" dirty="0" smtClean="0"/>
              <a:t>body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53-0550x047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447800"/>
            <a:ext cx="5943600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Rheumatic fever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05_Rheumatic_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4343400" cy="4953000"/>
          </a:xfrm>
          <a:prstGeom prst="rect">
            <a:avLst/>
          </a:prstGeom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3400" y="5410200"/>
            <a:ext cx="3886200" cy="5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Skin nodules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sCA440XHI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304800"/>
            <a:ext cx="3810000" cy="47244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00600" y="5410200"/>
            <a:ext cx="3886200" cy="5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Skin  rash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Glomerulonephritis</a:t>
            </a:r>
            <a:r>
              <a:rPr lang="en-US" dirty="0" smtClean="0"/>
              <a:t>,: is a renal disease (usually of both kidneys) characterized by inflammation of the of </a:t>
            </a:r>
            <a:r>
              <a:rPr lang="en-US" dirty="0" err="1" smtClean="0"/>
              <a:t>glomeruli</a:t>
            </a:r>
            <a:endParaRPr lang="en-US" dirty="0" smtClean="0"/>
          </a:p>
          <a:p>
            <a:r>
              <a:rPr lang="en-US" dirty="0" smtClean="0"/>
              <a:t>(AB against </a:t>
            </a:r>
            <a:r>
              <a:rPr lang="en-US" dirty="0" err="1" smtClean="0"/>
              <a:t>glomeruli</a:t>
            </a:r>
            <a:r>
              <a:rPr lang="en-US" dirty="0" smtClean="0"/>
              <a:t> basement membrane.</a:t>
            </a:r>
          </a:p>
          <a:p>
            <a:r>
              <a:rPr lang="en-US" dirty="0" smtClean="0"/>
              <a:t>It may present with isolated  </a:t>
            </a:r>
            <a:r>
              <a:rPr lang="en-US" dirty="0" err="1" smtClean="0"/>
              <a:t>hematuria</a:t>
            </a:r>
            <a:r>
              <a:rPr lang="en-US" dirty="0" smtClean="0"/>
              <a:t> and/or </a:t>
            </a:r>
            <a:r>
              <a:rPr lang="en-US" dirty="0" err="1" smtClean="0"/>
              <a:t>proteinuria</a:t>
            </a:r>
            <a:r>
              <a:rPr lang="en-US" dirty="0" smtClean="0"/>
              <a:t> or as a nephritic syndrome, renal failure, or chronic renal failure.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Glomerulonephritis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0px-Crescentic_glomerulonephritis_HE_stai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38862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685800"/>
            <a:ext cx="4495800" cy="914400"/>
          </a:xfrm>
        </p:spPr>
        <p:txBody>
          <a:bodyPr>
            <a:normAutofit/>
          </a:bodyPr>
          <a:lstStyle/>
          <a:p>
            <a:r>
              <a:rPr lang="en-US" sz="3300" dirty="0" smtClean="0">
                <a:solidFill>
                  <a:schemeClr val="tx1"/>
                </a:solidFill>
              </a:rPr>
              <a:t>Normal </a:t>
            </a:r>
            <a:r>
              <a:rPr lang="en-US" sz="3300" dirty="0" err="1" smtClean="0">
                <a:solidFill>
                  <a:schemeClr val="tx1"/>
                </a:solidFill>
              </a:rPr>
              <a:t>glomeruli</a:t>
            </a:r>
            <a:endParaRPr lang="en-US" sz="3300" dirty="0">
              <a:solidFill>
                <a:schemeClr val="tx1"/>
              </a:solidFill>
            </a:endParaRPr>
          </a:p>
        </p:txBody>
      </p:sp>
      <p:pic>
        <p:nvPicPr>
          <p:cNvPr id="31746" name="Picture 2" descr="http://farm4.static.flickr.com/3338/3423439397_3c47998b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038600" cy="35052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685800"/>
            <a:ext cx="411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err="1" smtClean="0">
                <a:latin typeface="+mj-lt"/>
                <a:ea typeface="+mj-ea"/>
                <a:cs typeface="+mj-cs"/>
              </a:rPr>
              <a:t>Glomerulonephritis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 Myasthenia gravis</a:t>
            </a:r>
            <a:endParaRPr lang="en-US" dirty="0" smtClean="0"/>
          </a:p>
          <a:p>
            <a:r>
              <a:rPr lang="en-US" dirty="0" smtClean="0"/>
              <a:t>Myasthenia gravis is an autoimmune   neuromuscular disease leading to fluctuating muscle weakness and fatigability . This autoimmune response produces antibodies that block the </a:t>
            </a:r>
            <a:r>
              <a:rPr lang="en-US" dirty="0" smtClean="0"/>
              <a:t>muscle cells </a:t>
            </a:r>
            <a:r>
              <a:rPr lang="en-US" dirty="0" smtClean="0"/>
              <a:t>from receiving messages (neurotransmitters -acetylcholine receptor -)from the nerve cell.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Myasthenia gravis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0px-Myastheni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4343400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b="1" u="sng" dirty="0" smtClean="0"/>
              <a:t>Myasthenia gravis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il_fi" descr="http://www.dana.org/uploadedImages/Images/Spotlight_Images/DanaGuide_CH16C52_P530_spo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4196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Lupus </a:t>
            </a:r>
            <a:r>
              <a:rPr lang="en-US" dirty="0" err="1" smtClean="0"/>
              <a:t>erythematosus</a:t>
            </a:r>
            <a:r>
              <a:rPr lang="en-US" dirty="0" smtClean="0"/>
              <a:t>  autoimmune disease Symptoms of these diseases can affect many different body systems, including joints, skin, kidneys, blood cells, heart, and lungs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Lupus </a:t>
            </a:r>
            <a:r>
              <a:rPr lang="en-US" b="1" u="sng" dirty="0" err="1" smtClean="0"/>
              <a:t>erythematosus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_fi" descr="http://www.nlm.nih.gov/medlineplus/ency/images/ency/fullsize/171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GwAAAQUBAQAAAAAAAAAAAAAABQABAwQGAgf/xAA3EAABAwMDAwMDAgQFBQEAAAABAAIDBBEhBRIxBkFREyJhMnGhFIEHIzORFUJScvBTYqKxweH/xAAZAQACAwEAAAAAAAAAAAAAAAACAwABBAX/xAAkEQADAAICAgIDAAMAAAAAAAAAAQIDERIhBDETQSIyURRCYv/aAAwDAQACEQMRAD8AzydJJMKBvUAJ0qoNicNv9r5UXQAMteb/AEhwx55VjWop5tPnipyCXDLe5Hwqf8PpQzVi0m2Rg+UjKOx+z3GjZ7GfZF6cWQiheHNH2RumbcJKNBZjCmaFE0ZUre3hGgWTMCsAKFhC73hMRno7skozIAnEgV7K0zuy5eLhIyBLcCoTsicMKMqdwBzdROCBoZLIXmyqyC5P2Vt4VWXBQMagVqDdsbiBfC8R/iM1oldIzjk25GV7dqpAhdleG9dTOFW+N1ub2I+VS9lV6M70qB/iJfn+mQVsG/SFnOj4x6tW617BtvhaZaoM1PsZJJLHlECdJWSThQgxFwgXTtMYup6iMXbseSG/n/6tbpmkVGph5hLWtZgud3PgIZRUT6TrQRSs2yvhLnAcG2LpWRrQ6JpdnpekS3iZnsLo82tjhYCDv82WR0+QtDWl+0DlFJNQihjLQ4XPN+6y1ak2TDYSm6gZCSZA5oHlq5h6ronu2ueRnuFl6vUWOJaPcT8XQyoiimzZ0ZHdqU/I0M+FaPUKfVYJgNsrTfizlabOHi4P5XklMKumla6GTcwdty2Gj6m97bSkg3GEU59i3h0a0SXSEnhVInlwBHCU7zG0nwE3mL4onnrGQhu4/U6wue6D1HVdHTyFpfgG26+PlBNcqppZWbHloY6/Pws26hEpaZnXsbjHdJrPobOBG0f1pEZAyKNz/k4AV+l1mqmtamc4eRhYundFT+1jAT8NubotS66YfaRnxwqnO37CeBfRrGVxcbSxGP5IwuJZA4EtcHfIQqDW4pQQ7P3K5mna47oX7fgcJqyJ+mLeNr2jjVZv5bhzjheMdfRn9b6m27Tz8L1muk3t+fK8468jDYi42uAES9i6XRmOk2bZ6kttssAAO/ytN3We6WYQJHHAIHf5WgytUPoyV7EeV1uPlc9rpIwTpIJ0lGUFNOrqjToI54Duj3O3x35Chpqluq9fVdSwH06elbGL8gkXP/v8IpoFE2p04OccCctPwMFU+mKQx67qcjsmSS/5NvxZYaXG2dJd45Csm5hIBXNOwTygPPtvyUbmoC+Ilrbm2FjtTranS68x/pXGS3AlBSahtjJpJHoejxUUTLCGMngnaqut6fC57nxxhtx2wslpnVMse0ywAbgfaXe4fsu6nX9X1Co9Ghp2sFrF7rnxnkXVudrWilST2mNVxPpiZIzuA5b4+Vf0qZ5kZID7CRwudL0atqLv1HUpw8EbWwsZsI8EEX/K0jNNjiiBjbtxlDGFrsKsiD+mN9SJv2UuoQgQuUGlTMZFYnI7KPUK9pdt8LTpcTPquRkdQjcXuObBDoI3zuv2vYZW3p6eCaNz3NDx4Kzmv0NXA0v0qukEtwBG5rAwf+N/ys14uzRGT6C/T9NFC8ExtLh3IuimqGmli2TQMIPctC89g1PXqJ+6qo2TZtePH74TVXXNQ42NIwhrQ4s3Wd+U2elpAVp1thOvpGQP3UxI/wC1NDMeL2VWh1h+oOF9PqLmxaWkEEf3R2Kg9Uh/plh8O5CWp76GOuipYyN3FeffxJjt6Yacubxf5XqVRTiNll5l/EsF36faLkX45TU9GelsOfw+paGHpJ9fUQxF05cXbgD7R7QAf2WfqGNZUSsaLNa8gDwFpNN06Sl0DToXEmNhY1rfJ8lAK4AV1Tbj1XW/unYabpp+hfkSlKZW7JJ01lpMh0kCkOU9lZDV9Gva6iqISbOE7HD7EWXdIwRazUFosC/HyhXS9R6NbJE7iWPH+5puEae+L/EY5YnbhILn4Kx5Vqjfhe8aNdSNDmAEchDtZ0GnrXiR8Ebn2tfbYq5QzDYLnthEW1DNvuP90KZblmOpummU7rQQsZfkgZP3KK02htZb2j9hYIyKuLcQBlPHUB7fpAVKZJ+ZFT0TY23cBZovyqdfVht2NxhS11Y9p2DA8IPK8zOLSpVfQ7Hiftl/Tj7S/eo9Qc625uVzRRSHGQAm1FsjQQMBV9BtLkPQVJuGbuSiv6ZsrLk3us1E4xOBOHdkboq/a7YRcK5f9F5I12h59HL2fyzb4KD1nTIqHATxMeAcEjIWsFYxrS45T/rYDYuHKtxL7FbsC6F05T6fKZYRIxzhkeoS3+xRt8QaFKJGOb7SCo5ZPar6BW2wNqjgLrz7qCNs+q0jXFoAufdxgrc6pJ9SzcdD+s1B0v8A0o/7f8wlUm10OnSa2E31Rj0t01QWkQt3gj4GF54Hl4Dybl2SV6B1nal6ejit7pntb+wyV576YvuGCeSDb8LT48tTsy+TSqtI6SskG2xcn7rqy0GbQgE6ZOrBO4pHwyslidtewgtPyFpnTx1EdNWQt27nWeB2Kyyt0VTJEfSBJje4Ej5ScsbW0Pw5OL0zdUlQdrRfsp31d3CNziB2KB00uAWnCvRO7nP3WHZ1saTQSjle04yPKn3g+5jjfwhzZWuAzYqzC3cQL4PhEmE5JKn+cy4PuAVWnheTvcAMokKcNjc4DNkCq9VFLC4vBAaewJKF0l2weW+ka/TaIOju6y41OhaWkNF0H0zqCKakjkZJdhFwR3XGrdS09JH6skway9ruKP5Y1oQsWTlsrVUDo35Heykpg5pueFHHqcVa1jme7fgECyLuo7xDt3QzartDH10yp6ji6znWb4XL57mzRe2LhNNA5mAbqEe0X3YvkInQcyi0ysfE4NDiVK+uJH1IZNI0Ycbd7qNsm5+OCgdF1C0SahLdrj8KHSQ1kNVPJbbfa35OMKCreThRSSx0VEJ55MfU2P8A1FWt/Rnek+yh1lqja6WCnjaRHCC7Pc8LN2UtRM+pnfNL9Tjf7fC4XQieM6OZkrlWzmyZOkiBEldJIBEUJdA2IPgpk6oho6CTcxrvIRdjS9oIdnuFndIk3R7SctwtDS4HK5mSeNNHYwXuUyxFSvJB3AjwjFJTgAE4+FUp3WtZEoXgC/eyGRl02dzXaywWP1eglfUOfE87XfU08Fa2aQWsDlVJIXTcD90VSqWhM05ezK01M6nbZp2+QOE81CKgEuYHk8XWhn051gbYPwpaLS3NZc+Un4nsb8oK0OhmbM107QGtPtAHC14aNnKrRQGL6hlWA6wtynzClaE1XLsr1EAe2/dCZ4C15xZGpni2FQlu5UxkU0BZqd1znJXGws5RGZipVAQB1WyjUus0uJsALrKVVVJUv3yOJthoPYLQ67IYqNzb2c+zVmFswT1tnN8i3y0JIpJlpMoikkkoWMnCSSIoSdJJQhb02X057f6lraFwcB8hYlji1wc3kFavRZxJEDdYfJnvZt8a+uJpIWDaLDKlLyxhJ7KvTSYzyrjNryAQLLK310a96MzqHUjqOoe2SlnIAw8REtuhE/Vpmvu9YNJtiJwH4C31bTs2exosexHKAyuZCTtiAIP0gK+Ol2x2KlT9Aal6tfSna2qbtOLP/wD1TR9Tyyn1JKltjwQ7COx1NLOy0lNC74c0KeI6bEwA0UAbbs0K+P8A0aH1/oB6fraNrtsssbxx9QBRij6l06re2OOdvqO/y7hdVXRUNXdslJDsJwNo4Vij0LSw4Oioo2PGQ8Xup+X1RnyTC9oLghzbtIIK4dHjKTG+mNvhPJIAFaf9EFGZlrobUEB3wiMzvqygupVIhjc82AbyVEtkb0tmd6inEtUyMf5Bc/coSVLNI6WV8juXG6jXRidSkcu65U2MmXVkiiAOUrJ7JKFjJwmToihJJJKEHCI6PV+hPscbMf8AgodZOOUFwrnTDi3Fcjf0kocACcolC/t+VjtE1EuHpSEh7R7T5WkpqndhxyuVUuK0zpzaudoMglzAFTqaATZDc+VPSy3HKIRBoHlM4qkDtz6MtLp8zT/ScfkBMyim4MTh9wtkNo5CctYRloQ/48/0YvJpGZpqJ7SC4IlF7Bbur7449p8qnK5rcAhXw4lc+Xsikdm/dVZZbFdzygDlD5pslLdBIVTNZpJWR1yrMs3ot4GXfKPVLzICO11ldRxWyf8AOy0eOuVbZm8mtTpFYprJ0lvOecpJ0xUIMUkk6ssYJJBJWUOkmTjhUQXKdIJKELNAf52fC0FNM8Abz9is9Rf1/wBijsH0j7Lm+X+50PG/UNUtYW2zf5RSHUABysxG4teLGyIsJBasytmrijQMrmkfVldGvFslBBjhdAnyj+Vk+NBV9aLYKpzVYzbN/Kr/AOUnuoZDyheRsnFIeWUu7qBx34F00pIfbspYwLIN7ZGQPj9qymqt210n2BWzeBtKyGu4rT/tC3eN+xi8l9A9JP2TFbjEMkkUlCDJJJlCz//Z"/>
          <p:cNvSpPr>
            <a:spLocks noChangeAspect="1" noChangeArrowheads="1"/>
          </p:cNvSpPr>
          <p:nvPr/>
        </p:nvSpPr>
        <p:spPr bwMode="auto">
          <a:xfrm>
            <a:off x="63500" y="-515938"/>
            <a:ext cx="1400175" cy="1047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data:image/jpeg;base64,/9j/4AAQSkZJRgABAQAAAQABAAD/2wBDAAkGBwgHBgkIBwgKCgkLDRYPDQwMDRsUFRAWIB0iIiAdHx8kKDQsJCYxJx8fLT0tMTU3Ojo6Iys/RD84QzQ5Ojf/2wBDAQoKCg0MDRoPDxo3JR8lNzc3Nzc3Nzc3Nzc3Nzc3Nzc3Nzc3Nzc3Nzc3Nzc3Nzc3Nzc3Nzc3Nzc3Nzc3Nzc3Nzf/wAARCACLALoDASIAAhEBAxEB/8QAGwAAAQUBAQAAAAAAAAAAAAAABQABAwQGAgf/xAA3EAABAwMDAwMDAgQFBQEAAAABAAIDBBEhBRIxBkFREyJhMnGhFIEHIzORFUJScvBTYqKxweH/xAAZAQACAwEAAAAAAAAAAAAAAAACAwABBAX/xAAkEQADAAICAgIDAAMAAAAAAAAAAQIDERIhBDETQSIyURRCYv/aAAwDAQACEQMRAD8AzydJJMKBvUAJ0qoNicNv9r5UXQAMteb/AEhwx55VjWop5tPnipyCXDLe5Hwqf8PpQzVi0m2Rg+UjKOx+z3GjZ7GfZF6cWQiheHNH2RumbcJKNBZjCmaFE0ZUre3hGgWTMCsAKFhC73hMRno7skozIAnEgV7K0zuy5eLhIyBLcCoTsicMKMqdwBzdROCBoZLIXmyqyC5P2Vt4VWXBQMagVqDdsbiBfC8R/iM1oldIzjk25GV7dqpAhdleG9dTOFW+N1ub2I+VS9lV6M70qB/iJfn+mQVsG/SFnOj4x6tW617BtvhaZaoM1PsZJJLHlECdJWSThQgxFwgXTtMYup6iMXbseSG/n/6tbpmkVGph5hLWtZgud3PgIZRUT6TrQRSs2yvhLnAcG2LpWRrQ6JpdnpekS3iZnsLo82tjhYCDv82WR0+QtDWl+0DlFJNQihjLQ4XPN+6y1ak2TDYSm6gZCSZA5oHlq5h6ronu2ueRnuFl6vUWOJaPcT8XQyoiimzZ0ZHdqU/I0M+FaPUKfVYJgNsrTfizlabOHi4P5XklMKumla6GTcwdty2Gj6m97bSkg3GEU59i3h0a0SXSEnhVInlwBHCU7zG0nwE3mL4onnrGQhu4/U6wue6D1HVdHTyFpfgG26+PlBNcqppZWbHloY6/Pws26hEpaZnXsbjHdJrPobOBG0f1pEZAyKNz/k4AV+l1mqmtamc4eRhYundFT+1jAT8NubotS66YfaRnxwqnO37CeBfRrGVxcbSxGP5IwuJZA4EtcHfIQqDW4pQQ7P3K5mna47oX7fgcJqyJ+mLeNr2jjVZv5bhzjheMdfRn9b6m27Tz8L1muk3t+fK8468jDYi42uAES9i6XRmOk2bZ6kttssAAO/ytN3We6WYQJHHAIHf5WgytUPoyV7EeV1uPlc9rpIwTpIJ0lGUFNOrqjToI54Duj3O3x35Chpqluq9fVdSwH06elbGL8gkXP/v8IpoFE2p04OccCctPwMFU+mKQx67qcjsmSS/5NvxZYaXG2dJd45Csm5hIBXNOwTygPPtvyUbmoC+Ilrbm2FjtTranS68x/pXGS3AlBSahtjJpJHoejxUUTLCGMngnaqut6fC57nxxhtx2wslpnVMse0ywAbgfaXe4fsu6nX9X1Co9Ghp2sFrF7rnxnkXVudrWilST2mNVxPpiZIzuA5b4+Vf0qZ5kZID7CRwudL0atqLv1HUpw8EbWwsZsI8EEX/K0jNNjiiBjbtxlDGFrsKsiD+mN9SJv2UuoQgQuUGlTMZFYnI7KPUK9pdt8LTpcTPquRkdQjcXuObBDoI3zuv2vYZW3p6eCaNz3NDx4Kzmv0NXA0v0qukEtwBG5rAwf+N/ys14uzRGT6C/T9NFC8ExtLh3IuimqGmli2TQMIPctC89g1PXqJ+6qo2TZtePH74TVXXNQ42NIwhrQ4s3Wd+U2elpAVp1thOvpGQP3UxI/wC1NDMeL2VWh1h+oOF9PqLmxaWkEEf3R2Kg9Uh/plh8O5CWp76GOuipYyN3FeffxJjt6Yacubxf5XqVRTiNll5l/EsF36faLkX45TU9GelsOfw+paGHpJ9fUQxF05cXbgD7R7QAf2WfqGNZUSsaLNa8gDwFpNN06Sl0DToXEmNhY1rfJ8lAK4AV1Tbj1XW/unYabpp+hfkSlKZW7JJ01lpMh0kCkOU9lZDV9Gva6iqISbOE7HD7EWXdIwRazUFosC/HyhXS9R6NbJE7iWPH+5puEae+L/EY5YnbhILn4Kx5Vqjfhe8aNdSNDmAEchDtZ0GnrXiR8Ebn2tfbYq5QzDYLnthEW1DNvuP90KZblmOpummU7rQQsZfkgZP3KK02htZb2j9hYIyKuLcQBlPHUB7fpAVKZJ+ZFT0TY23cBZovyqdfVht2NxhS11Y9p2DA8IPK8zOLSpVfQ7Hiftl/Tj7S/eo9Qc625uVzRRSHGQAm1FsjQQMBV9BtLkPQVJuGbuSiv6ZsrLk3us1E4xOBOHdkboq/a7YRcK5f9F5I12h59HL2fyzb4KD1nTIqHATxMeAcEjIWsFYxrS45T/rYDYuHKtxL7FbsC6F05T6fKZYRIxzhkeoS3+xRt8QaFKJGOb7SCo5ZPar6BW2wNqjgLrz7qCNs+q0jXFoAufdxgrc6pJ9SzcdD+s1B0v8A0o/7f8wlUm10OnSa2E31Rj0t01QWkQt3gj4GF54Hl4Dybl2SV6B1nal6ejit7pntb+wyV576YvuGCeSDb8LT48tTsy+TSqtI6SskG2xcn7rqy0GbQgE6ZOrBO4pHwyslidtewgtPyFpnTx1EdNWQt27nWeB2Kyyt0VTJEfSBJje4Ej5ScsbW0Pw5OL0zdUlQdrRfsp31d3CNziB2KB00uAWnCvRO7nP3WHZ1saTQSjle04yPKn3g+5jjfwhzZWuAzYqzC3cQL4PhEmE5JKn+cy4PuAVWnheTvcAMokKcNjc4DNkCq9VFLC4vBAaewJKF0l2weW+ka/TaIOju6y41OhaWkNF0H0zqCKakjkZJdhFwR3XGrdS09JH6skway9ruKP5Y1oQsWTlsrVUDo35Heykpg5pueFHHqcVa1jme7fgECyLuo7xDt3QzartDH10yp6ji6znWb4XL57mzRe2LhNNA5mAbqEe0X3YvkInQcyi0ysfE4NDiVK+uJH1IZNI0Ycbd7qNsm5+OCgdF1C0SahLdrj8KHSQ1kNVPJbbfa35OMKCreThRSSx0VEJ55MfU2P8A1FWt/Rnek+yh1lqja6WCnjaRHCC7Pc8LN2UtRM+pnfNL9Tjf7fC4XQieM6OZkrlWzmyZOkiBEldJIBEUJdA2IPgpk6oho6CTcxrvIRdjS9oIdnuFndIk3R7SctwtDS4HK5mSeNNHYwXuUyxFSvJB3AjwjFJTgAE4+FUp3WtZEoXgC/eyGRl02dzXaywWP1eglfUOfE87XfU08Fa2aQWsDlVJIXTcD90VSqWhM05ezK01M6nbZp2+QOE81CKgEuYHk8XWhn051gbYPwpaLS3NZc+Un4nsb8oK0OhmbM107QGtPtAHC14aNnKrRQGL6hlWA6wtynzClaE1XLsr1EAe2/dCZ4C15xZGpni2FQlu5UxkU0BZqd1znJXGws5RGZipVAQB1WyjUus0uJsALrKVVVJUv3yOJthoPYLQ67IYqNzb2c+zVmFswT1tnN8i3y0JIpJlpMoikkkoWMnCSSIoSdJJQhb02X057f6lraFwcB8hYlji1wc3kFavRZxJEDdYfJnvZt8a+uJpIWDaLDKlLyxhJ7KvTSYzyrjNryAQLLK310a96MzqHUjqOoe2SlnIAw8REtuhE/Vpmvu9YNJtiJwH4C31bTs2exosexHKAyuZCTtiAIP0gK+Ol2x2KlT9Aal6tfSna2qbtOLP/wD1TR9Tyyn1JKltjwQ7COx1NLOy0lNC74c0KeI6bEwA0UAbbs0K+P8A0aH1/oB6fraNrtsssbxx9QBRij6l06re2OOdvqO/y7hdVXRUNXdslJDsJwNo4Vij0LSw4Oioo2PGQ8Xup+X1RnyTC9oLghzbtIIK4dHjKTG+mNvhPJIAFaf9EFGZlrobUEB3wiMzvqygupVIhjc82AbyVEtkb0tmd6inEtUyMf5Bc/coSVLNI6WV8juXG6jXRidSkcu65U2MmXVkiiAOUrJ7JKFjJwmToihJJJKEHCI6PV+hPscbMf8AgodZOOUFwrnTDi3Fcjf0kocACcolC/t+VjtE1EuHpSEh7R7T5WkpqndhxyuVUuK0zpzaudoMglzAFTqaATZDc+VPSy3HKIRBoHlM4qkDtz6MtLp8zT/ScfkBMyim4MTh9wtkNo5CctYRloQ/48/0YvJpGZpqJ7SC4IlF7Bbur7449p8qnK5rcAhXw4lc+Xsikdm/dVZZbFdzygDlD5pslLdBIVTNZpJWR1yrMs3ot4GXfKPVLzICO11ldRxWyf8AOy0eOuVbZm8mtTpFYprJ0lvOecpJ0xUIMUkk6ssYJJBJWUOkmTjhUQXKdIJKELNAf52fC0FNM8Abz9is9Rf1/wBijsH0j7Lm+X+50PG/UNUtYW2zf5RSHUABysxG4teLGyIsJBasytmrijQMrmkfVldGvFslBBjhdAnyj+Vk+NBV9aLYKpzVYzbN/Kr/AOUnuoZDyheRsnFIeWUu7qBx34F00pIfbspYwLIN7ZGQPj9qymqt210n2BWzeBtKyGu4rT/tC3eN+xi8l9A9JP2TFbjEMkkUlCDJJJlCz//Z"/>
          <p:cNvSpPr>
            <a:spLocks noChangeAspect="1" noChangeArrowheads="1"/>
          </p:cNvSpPr>
          <p:nvPr/>
        </p:nvSpPr>
        <p:spPr bwMode="auto">
          <a:xfrm>
            <a:off x="63500" y="-515938"/>
            <a:ext cx="1400175" cy="1047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0800" y="1143000"/>
            <a:ext cx="3132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SLE butterfly rash</a:t>
            </a:r>
            <a:endParaRPr lang="en-US" sz="3200" dirty="0"/>
          </a:p>
        </p:txBody>
      </p:sp>
      <p:sp>
        <p:nvSpPr>
          <p:cNvPr id="47110" name="AutoShape 6" descr="data:image/jpeg;base64,/9j/4AAQSkZJRgABAQAAAQABAAD/2wBDAAkGBwgHBgkIBwgKCgkLDRYPDQwMDRsUFRAWIB0iIiAdHx8kKDQsJCYxJx8fLT0tMTU3Ojo6Iys/RD84QzQ5Ojf/2wBDAQoKCg0MDRoPDxo3JR8lNzc3Nzc3Nzc3Nzc3Nzc3Nzc3Nzc3Nzc3Nzc3Nzc3Nzc3Nzc3Nzc3Nzc3Nzc3Nzc3Nzf/wAARCACLALoDASIAAhEBAxEB/8QAGwAAAQUBAQAAAAAAAAAAAAAABQABAwQGAgf/xAA3EAABAwMDAwMDAgQFBQEAAAABAAIDBBEhBRIxBkFREyJhMnGhFIEHIzORFUJScvBTYqKxweH/xAAZAQACAwEAAAAAAAAAAAAAAAACAwABBAX/xAAkEQADAAICAgIDAAMAAAAAAAAAAQIDERIhBDETQSIyURRCYv/aAAwDAQACEQMRAD8AzydJJMKBvUAJ0qoNicNv9r5UXQAMteb/AEhwx55VjWop5tPnipyCXDLe5Hwqf8PpQzVi0m2Rg+UjKOx+z3GjZ7GfZF6cWQiheHNH2RumbcJKNBZjCmaFE0ZUre3hGgWTMCsAKFhC73hMRno7skozIAnEgV7K0zuy5eLhIyBLcCoTsicMKMqdwBzdROCBoZLIXmyqyC5P2Vt4VWXBQMagVqDdsbiBfC8R/iM1oldIzjk25GV7dqpAhdleG9dTOFW+N1ub2I+VS9lV6M70qB/iJfn+mQVsG/SFnOj4x6tW617BtvhaZaoM1PsZJJLHlECdJWSThQgxFwgXTtMYup6iMXbseSG/n/6tbpmkVGph5hLWtZgud3PgIZRUT6TrQRSs2yvhLnAcG2LpWRrQ6JpdnpekS3iZnsLo82tjhYCDv82WR0+QtDWl+0DlFJNQihjLQ4XPN+6y1ak2TDYSm6gZCSZA5oHlq5h6ronu2ueRnuFl6vUWOJaPcT8XQyoiimzZ0ZHdqU/I0M+FaPUKfVYJgNsrTfizlabOHi4P5XklMKumla6GTcwdty2Gj6m97bSkg3GEU59i3h0a0SXSEnhVInlwBHCU7zG0nwE3mL4onnrGQhu4/U6wue6D1HVdHTyFpfgG26+PlBNcqppZWbHloY6/Pws26hEpaZnXsbjHdJrPobOBG0f1pEZAyKNz/k4AV+l1mqmtamc4eRhYundFT+1jAT8NubotS66YfaRnxwqnO37CeBfRrGVxcbSxGP5IwuJZA4EtcHfIQqDW4pQQ7P3K5mna47oX7fgcJqyJ+mLeNr2jjVZv5bhzjheMdfRn9b6m27Tz8L1muk3t+fK8468jDYi42uAES9i6XRmOk2bZ6kttssAAO/ytN3We6WYQJHHAIHf5WgytUPoyV7EeV1uPlc9rpIwTpIJ0lGUFNOrqjToI54Duj3O3x35Chpqluq9fVdSwH06elbGL8gkXP/v8IpoFE2p04OccCctPwMFU+mKQx67qcjsmSS/5NvxZYaXG2dJd45Csm5hIBXNOwTygPPtvyUbmoC+Ilrbm2FjtTranS68x/pXGS3AlBSahtjJpJHoejxUUTLCGMngnaqut6fC57nxxhtx2wslpnVMse0ywAbgfaXe4fsu6nX9X1Co9Ghp2sFrF7rnxnkXVudrWilST2mNVxPpiZIzuA5b4+Vf0qZ5kZID7CRwudL0atqLv1HUpw8EbWwsZsI8EEX/K0jNNjiiBjbtxlDGFrsKsiD+mN9SJv2UuoQgQuUGlTMZFYnI7KPUK9pdt8LTpcTPquRkdQjcXuObBDoI3zuv2vYZW3p6eCaNz3NDx4Kzmv0NXA0v0qukEtwBG5rAwf+N/ys14uzRGT6C/T9NFC8ExtLh3IuimqGmli2TQMIPctC89g1PXqJ+6qo2TZtePH74TVXXNQ42NIwhrQ4s3Wd+U2elpAVp1thOvpGQP3UxI/wC1NDMeL2VWh1h+oOF9PqLmxaWkEEf3R2Kg9Uh/plh8O5CWp76GOuipYyN3FeffxJjt6Yacubxf5XqVRTiNll5l/EsF36faLkX45TU9GelsOfw+paGHpJ9fUQxF05cXbgD7R7QAf2WfqGNZUSsaLNa8gDwFpNN06Sl0DToXEmNhY1rfJ8lAK4AV1Tbj1XW/unYabpp+hfkSlKZW7JJ01lpMh0kCkOU9lZDV9Gva6iqISbOE7HD7EWXdIwRazUFosC/HyhXS9R6NbJE7iWPH+5puEae+L/EY5YnbhILn4Kx5Vqjfhe8aNdSNDmAEchDtZ0GnrXiR8Ebn2tfbYq5QzDYLnthEW1DNvuP90KZblmOpummU7rQQsZfkgZP3KK02htZb2j9hYIyKuLcQBlPHUB7fpAVKZJ+ZFT0TY23cBZovyqdfVht2NxhS11Y9p2DA8IPK8zOLSpVfQ7Hiftl/Tj7S/eo9Qc625uVzRRSHGQAm1FsjQQMBV9BtLkPQVJuGbuSiv6ZsrLk3us1E4xOBOHdkboq/a7YRcK5f9F5I12h59HL2fyzb4KD1nTIqHATxMeAcEjIWsFYxrS45T/rYDYuHKtxL7FbsC6F05T6fKZYRIxzhkeoS3+xRt8QaFKJGOb7SCo5ZPar6BW2wNqjgLrz7qCNs+q0jXFoAufdxgrc6pJ9SzcdD+s1B0v8A0o/7f8wlUm10OnSa2E31Rj0t01QWkQt3gj4GF54Hl4Dybl2SV6B1nal6ejit7pntb+wyV576YvuGCeSDb8LT48tTsy+TSqtI6SskG2xcn7rqy0GbQgE6ZOrBO4pHwyslidtewgtPyFpnTx1EdNWQt27nWeB2Kyyt0VTJEfSBJje4Ej5ScsbW0Pw5OL0zdUlQdrRfsp31d3CNziB2KB00uAWnCvRO7nP3WHZ1saTQSjle04yPKn3g+5jjfwhzZWuAzYqzC3cQL4PhEmE5JKn+cy4PuAVWnheTvcAMokKcNjc4DNkCq9VFLC4vBAaewJKF0l2weW+ka/TaIOju6y41OhaWkNF0H0zqCKakjkZJdhFwR3XGrdS09JH6skway9ruKP5Y1oQsWTlsrVUDo35Heykpg5pueFHHqcVa1jme7fgECyLuo7xDt3QzartDH10yp6ji6znWb4XL57mzRe2LhNNA5mAbqEe0X3YvkInQcyi0ysfE4NDiVK+uJH1IZNI0Ycbd7qNsm5+OCgdF1C0SahLdrj8KHSQ1kNVPJbbfa35OMKCreThRSSx0VEJ55MfU2P8A1FWt/Rnek+yh1lqja6WCnjaRHCC7Pc8LN2UtRM+pnfNL9Tjf7fC4XQieM6OZkrlWzmyZOkiBEldJIBEUJdA2IPgpk6oho6CTcxrvIRdjS9oIdnuFndIk3R7SctwtDS4HK5mSeNNHYwXuUyxFSvJB3AjwjFJTgAE4+FUp3WtZEoXgC/eyGRl02dzXaywWP1eglfUOfE87XfU08Fa2aQWsDlVJIXTcD90VSqWhM05ezK01M6nbZp2+QOE81CKgEuYHk8XWhn051gbYPwpaLS3NZc+Un4nsb8oK0OhmbM107QGtPtAHC14aNnKrRQGL6hlWA6wtynzClaE1XLsr1EAe2/dCZ4C15xZGpni2FQlu5UxkU0BZqd1znJXGws5RGZipVAQB1WyjUus0uJsALrKVVVJUv3yOJthoPYLQ67IYqNzb2c+zVmFswT1tnN8i3y0JIpJlpMoikkkoWMnCSSIoSdJJQhb02X057f6lraFwcB8hYlji1wc3kFavRZxJEDdYfJnvZt8a+uJpIWDaLDKlLyxhJ7KvTSYzyrjNryAQLLK310a96MzqHUjqOoe2SlnIAw8REtuhE/Vpmvu9YNJtiJwH4C31bTs2exosexHKAyuZCTtiAIP0gK+Ol2x2KlT9Aal6tfSna2qbtOLP/wD1TR9Tyyn1JKltjwQ7COx1NLOy0lNC74c0KeI6bEwA0UAbbs0K+P8A0aH1/oB6fraNrtsssbxx9QBRij6l06re2OOdvqO/y7hdVXRUNXdslJDsJwNo4Vij0LSw4Oioo2PGQ8Xup+X1RnyTC9oLghzbtIIK4dHjKTG+mNvhPJIAFaf9EFGZlrobUEB3wiMzvqygupVIhjc82AbyVEtkb0tmd6inEtUyMf5Bc/coSVLNI6WV8juXG6jXRidSkcu65U2MmXVkiiAOUrJ7JKFjJwmToihJJJKEHCI6PV+hPscbMf8AgodZOOUFwrnTDi3Fcjf0kocACcolC/t+VjtE1EuHpSEh7R7T5WkpqndhxyuVUuK0zpzaudoMglzAFTqaATZDc+VPSy3HKIRBoHlM4qkDtz6MtLp8zT/ScfkBMyim4MTh9wtkNo5CctYRloQ/48/0YvJpGZpqJ7SC4IlF7Bbur7449p8qnK5rcAhXw4lc+Xsikdm/dVZZbFdzygDlD5pslLdBIVTNZpJWR1yrMs3ot4GXfKPVLzICO11ldRxWyf8AOy0eOuVbZm8mtTpFYprJ0lvOecpJ0xUIMUkk6ssYJJBJWUOkmTjhUQXKdIJKELNAf52fC0FNM8Abz9is9Rf1/wBijsH0j7Lm+X+50PG/UNUtYW2zf5RSHUABysxG4teLGyIsJBasytmrijQMrmkfVldGvFslBBjhdAnyj+Vk+NBV9aLYKpzVYzbN/Kr/AOUnuoZDyheRsnFIeWUu7qBx34F00pIfbspYwLIN7ZGQPj9qymqt210n2BWzeBtKyGu4rT/tC3eN+xi8l9A9JP2TFbjEMkkUlCDJJJlCz//Z"/>
          <p:cNvSpPr>
            <a:spLocks noChangeAspect="1" noChangeArrowheads="1"/>
          </p:cNvSpPr>
          <p:nvPr/>
        </p:nvSpPr>
        <p:spPr bwMode="auto">
          <a:xfrm>
            <a:off x="63500" y="-515938"/>
            <a:ext cx="1400175" cy="1047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2" name="Picture 8" descr="http://embarrassingbodieskids.channel4.com/mmlib/includes/sendimage.php?path=1725.cc27362a&amp;width=392&amp;height=2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362200"/>
            <a:ext cx="3733800" cy="2800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31 years old  male  came to emergency clinic suffering of sever diarrhea, </a:t>
            </a:r>
            <a:r>
              <a:rPr lang="en-US" dirty="0" smtClean="0"/>
              <a:t>coughing and </a:t>
            </a:r>
            <a:r>
              <a:rPr lang="en-US" dirty="0" smtClean="0"/>
              <a:t>chills.</a:t>
            </a:r>
          </a:p>
          <a:p>
            <a:r>
              <a:rPr lang="en-US" dirty="0" smtClean="0"/>
              <a:t>He has history of blood transfusion 2 years ago </a:t>
            </a:r>
          </a:p>
          <a:p>
            <a:r>
              <a:rPr lang="en-US" dirty="0" smtClean="0"/>
              <a:t>Physical examination show:</a:t>
            </a:r>
          </a:p>
          <a:p>
            <a:r>
              <a:rPr lang="en-US" dirty="0" smtClean="0"/>
              <a:t>Low grade fever</a:t>
            </a:r>
          </a:p>
          <a:p>
            <a:r>
              <a:rPr lang="en-US" dirty="0" smtClean="0"/>
              <a:t>Left hand skin rash</a:t>
            </a:r>
          </a:p>
          <a:p>
            <a:r>
              <a:rPr lang="en-US" dirty="0" smtClean="0"/>
              <a:t>Lymph nodes swollen</a:t>
            </a:r>
          </a:p>
          <a:p>
            <a:r>
              <a:rPr lang="en-US" dirty="0" smtClean="0"/>
              <a:t>blood analysis </a:t>
            </a:r>
            <a:r>
              <a:rPr lang="en-US" dirty="0" err="1" smtClean="0"/>
              <a:t>confirmd</a:t>
            </a:r>
            <a:r>
              <a:rPr lang="en-US" dirty="0" smtClean="0"/>
              <a:t> </a:t>
            </a:r>
            <a:r>
              <a:rPr lang="en-US" dirty="0" smtClean="0"/>
              <a:t>presence of HIV AB 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.bp.blogspot.com/__SQtFyZKLbE/TQkejOyxv5I/AAAAAAAACvM/m67oaLt8VgY/s1600/Immune_system_large-776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392"/>
            <a:ext cx="8932799" cy="6520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1) </a:t>
            </a:r>
            <a:r>
              <a:rPr lang="en-US" b="1" dirty="0" smtClean="0"/>
              <a:t>What is the probably diagnosis?</a:t>
            </a:r>
            <a:endParaRPr lang="en-US" dirty="0" smtClean="0"/>
          </a:p>
          <a:p>
            <a:r>
              <a:rPr lang="en-US" dirty="0" smtClean="0"/>
              <a:t>Acquired immune deficiency syndrome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Questions: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2) What is the </a:t>
            </a:r>
            <a:r>
              <a:rPr lang="en-US" b="1" dirty="0" err="1" smtClean="0"/>
              <a:t>etology</a:t>
            </a:r>
            <a:r>
              <a:rPr lang="en-US" b="1" dirty="0" smtClean="0"/>
              <a:t>  of  AIDS?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. Human </a:t>
            </a:r>
            <a:r>
              <a:rPr lang="en-US" dirty="0" err="1" smtClean="0"/>
              <a:t>pabiloma</a:t>
            </a:r>
            <a:r>
              <a:rPr lang="en-US" dirty="0" smtClean="0"/>
              <a:t> viral infection</a:t>
            </a:r>
          </a:p>
          <a:p>
            <a:r>
              <a:rPr lang="en-US" dirty="0" smtClean="0"/>
              <a:t>b</a:t>
            </a:r>
            <a:r>
              <a:rPr lang="en-US" dirty="0" smtClean="0"/>
              <a:t>. </a:t>
            </a:r>
            <a:r>
              <a:rPr lang="en-US" dirty="0" err="1" smtClean="0"/>
              <a:t>Hiv</a:t>
            </a:r>
            <a:r>
              <a:rPr lang="en-US" dirty="0" smtClean="0"/>
              <a:t> </a:t>
            </a:r>
            <a:r>
              <a:rPr lang="en-US" dirty="0" smtClean="0"/>
              <a:t>viral infection</a:t>
            </a:r>
          </a:p>
          <a:p>
            <a:r>
              <a:rPr lang="en-US" dirty="0" smtClean="0"/>
              <a:t>c</a:t>
            </a:r>
            <a:r>
              <a:rPr lang="en-US" dirty="0" smtClean="0"/>
              <a:t>. </a:t>
            </a:r>
            <a:r>
              <a:rPr lang="en-US" dirty="0" err="1" smtClean="0"/>
              <a:t>Cryptococcal</a:t>
            </a:r>
            <a:r>
              <a:rPr lang="en-US" dirty="0" smtClean="0"/>
              <a:t> </a:t>
            </a:r>
            <a:r>
              <a:rPr lang="en-US" dirty="0" smtClean="0"/>
              <a:t>meningitis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3)</a:t>
            </a:r>
            <a:r>
              <a:rPr lang="en-US" dirty="0" smtClean="0"/>
              <a:t> </a:t>
            </a:r>
            <a:r>
              <a:rPr lang="en-US" b="1" dirty="0" smtClean="0"/>
              <a:t>Any of the immune system cells may be infected with HIV virus?</a:t>
            </a:r>
          </a:p>
          <a:p>
            <a:pPr lvl="0">
              <a:buNone/>
            </a:pPr>
            <a:r>
              <a:rPr lang="en-US" dirty="0" smtClean="0"/>
              <a:t>a)CD8 T toxic lymphocyte</a:t>
            </a:r>
          </a:p>
          <a:p>
            <a:pPr lvl="0">
              <a:buNone/>
            </a:pPr>
            <a:r>
              <a:rPr lang="en-US" dirty="0" smtClean="0"/>
              <a:t>B) lymphocyte</a:t>
            </a:r>
          </a:p>
          <a:p>
            <a:pPr lvl="0">
              <a:buNone/>
            </a:pPr>
            <a:r>
              <a:rPr lang="en-US" dirty="0" smtClean="0"/>
              <a:t>c) CD4 T helper  lymphocyte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4) How the HIV virus </a:t>
            </a:r>
            <a:r>
              <a:rPr lang="en-US" b="1" dirty="0" err="1" smtClean="0"/>
              <a:t>transmeted</a:t>
            </a:r>
            <a:r>
              <a:rPr lang="en-US" b="1" dirty="0" smtClean="0"/>
              <a:t>?</a:t>
            </a:r>
          </a:p>
          <a:p>
            <a:r>
              <a:rPr lang="en-US" dirty="0" smtClean="0"/>
              <a:t>Transmitted by  fluid  exchange :blood ,semen , vaginal fluid …</a:t>
            </a:r>
            <a:r>
              <a:rPr lang="en-US" dirty="0" err="1" smtClean="0"/>
              <a:t>ets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 you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olorado.edu/intphys/Class/IPHY3430-200/image/figure1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85825"/>
            <a:ext cx="8591550" cy="543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Inflammation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is the immune response </a:t>
            </a:r>
            <a:r>
              <a:rPr lang="en-US" dirty="0" smtClean="0"/>
              <a:t>of tissue injury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type of tissue injury </a:t>
            </a:r>
          </a:p>
          <a:p>
            <a:pPr lvl="0">
              <a:buNone/>
            </a:pPr>
            <a:r>
              <a:rPr lang="en-US" dirty="0" smtClean="0"/>
              <a:t>Burn</a:t>
            </a:r>
          </a:p>
          <a:p>
            <a:pPr lvl="0">
              <a:buNone/>
            </a:pPr>
            <a:r>
              <a:rPr lang="en-US" dirty="0" smtClean="0"/>
              <a:t>Chemical irritation </a:t>
            </a:r>
          </a:p>
          <a:p>
            <a:pPr lvl="0">
              <a:buNone/>
            </a:pPr>
            <a:r>
              <a:rPr lang="en-US" dirty="0" smtClean="0"/>
              <a:t>Toxin </a:t>
            </a:r>
          </a:p>
          <a:p>
            <a:pPr lvl="0">
              <a:buNone/>
            </a:pPr>
            <a:r>
              <a:rPr lang="en-US" dirty="0" smtClean="0"/>
              <a:t>Infection of pathogens( </a:t>
            </a:r>
            <a:r>
              <a:rPr lang="en-US" dirty="0" err="1" smtClean="0"/>
              <a:t>e.g</a:t>
            </a:r>
            <a:r>
              <a:rPr lang="en-US" dirty="0" smtClean="0"/>
              <a:t> viral. Bacterial  ) </a:t>
            </a:r>
          </a:p>
          <a:p>
            <a:pPr lvl="0">
              <a:buNone/>
            </a:pPr>
            <a:r>
              <a:rPr lang="en-US" dirty="0" smtClean="0"/>
              <a:t>Physical injury and </a:t>
            </a:r>
            <a:r>
              <a:rPr lang="en-US" dirty="0" err="1" smtClean="0"/>
              <a:t>trouma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Immune reaction (hyper sensitivity)</a:t>
            </a:r>
          </a:p>
          <a:p>
            <a:pPr lvl="0">
              <a:buNone/>
            </a:pPr>
            <a:r>
              <a:rPr lang="en-US" dirty="0" smtClean="0"/>
              <a:t>Foreign body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INFELAMMATION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Type of inflammation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400" dirty="0" smtClean="0"/>
          </a:p>
          <a:p>
            <a:r>
              <a:rPr lang="en-US" dirty="0" smtClean="0"/>
              <a:t> Acute inflammation </a:t>
            </a:r>
          </a:p>
          <a:p>
            <a:r>
              <a:rPr lang="en-US" dirty="0" smtClean="0"/>
              <a:t> chronic inflammation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Is initiated by WBC already present in all tissue (macrophage , </a:t>
            </a:r>
            <a:r>
              <a:rPr lang="en-US" dirty="0" err="1" smtClean="0"/>
              <a:t>dendritic</a:t>
            </a:r>
            <a:r>
              <a:rPr lang="en-US" dirty="0" smtClean="0"/>
              <a:t> cell and mast cell) this cell undergo activation and release inflammatory mediator (</a:t>
            </a:r>
            <a:r>
              <a:rPr lang="en-US" dirty="0" err="1" smtClean="0"/>
              <a:t>chemotaxis</a:t>
            </a:r>
            <a:r>
              <a:rPr lang="en-US" dirty="0" smtClean="0"/>
              <a:t> </a:t>
            </a:r>
            <a:r>
              <a:rPr lang="en-US" dirty="0" err="1" smtClean="0"/>
              <a:t>e.g</a:t>
            </a:r>
            <a:r>
              <a:rPr lang="en-US" dirty="0" smtClean="0"/>
              <a:t> cytokine,) responsible for clinical signs of inflammation and cell activation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phathophysiology</a:t>
            </a:r>
            <a:r>
              <a:rPr lang="en-US" dirty="0" smtClean="0">
                <a:hlinkClick r:id="rId2"/>
              </a:rPr>
              <a:t>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Acute inflammation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clinical signs of inflammation</a:t>
            </a:r>
            <a:endParaRPr lang="en-US" dirty="0" smtClean="0"/>
          </a:p>
          <a:p>
            <a:pPr lvl="0"/>
            <a:r>
              <a:rPr lang="en-US" b="1" dirty="0" smtClean="0"/>
              <a:t>(</a:t>
            </a:r>
            <a:r>
              <a:rPr lang="en-US" b="1" dirty="0" err="1" smtClean="0"/>
              <a:t>Rubor</a:t>
            </a:r>
            <a:r>
              <a:rPr lang="en-US" b="1" dirty="0" smtClean="0"/>
              <a:t> ): </a:t>
            </a:r>
            <a:r>
              <a:rPr lang="en-US" dirty="0" smtClean="0"/>
              <a:t>redness</a:t>
            </a:r>
            <a:endParaRPr lang="en-US" dirty="0" smtClean="0"/>
          </a:p>
          <a:p>
            <a:pPr lvl="0"/>
            <a:r>
              <a:rPr lang="en-US" b="1" dirty="0" smtClean="0"/>
              <a:t> (</a:t>
            </a:r>
            <a:r>
              <a:rPr lang="en-US" b="1" dirty="0" err="1" smtClean="0"/>
              <a:t>calor</a:t>
            </a:r>
            <a:r>
              <a:rPr lang="en-US" b="1" dirty="0" smtClean="0"/>
              <a:t>) </a:t>
            </a:r>
            <a:r>
              <a:rPr lang="en-US" dirty="0" smtClean="0"/>
              <a:t>heat </a:t>
            </a:r>
            <a:r>
              <a:rPr lang="en-US" b="1" dirty="0" smtClean="0"/>
              <a:t>: </a:t>
            </a:r>
            <a:r>
              <a:rPr lang="en-US" dirty="0" smtClean="0"/>
              <a:t>caused by vasodilatation and increase blood  flow</a:t>
            </a:r>
          </a:p>
          <a:p>
            <a:pPr lvl="0"/>
            <a:r>
              <a:rPr lang="en-US" b="1" dirty="0" smtClean="0"/>
              <a:t>Edema; </a:t>
            </a:r>
            <a:r>
              <a:rPr lang="en-US" dirty="0" smtClean="0"/>
              <a:t>caused by increase the permeability of blood vessels results the in exudation of plasma protein and fluid in to the tissue   .</a:t>
            </a:r>
          </a:p>
          <a:p>
            <a:pPr lvl="0"/>
            <a:r>
              <a:rPr lang="en-US" b="1" dirty="0" smtClean="0"/>
              <a:t>Pain (dolor) </a:t>
            </a:r>
            <a:r>
              <a:rPr lang="en-US" dirty="0" smtClean="0"/>
              <a:t>due to stimulation of pin receptors</a:t>
            </a:r>
          </a:p>
          <a:p>
            <a:r>
              <a:rPr lang="en-US" b="1" dirty="0" smtClean="0"/>
              <a:t>*Acute inflammation it take Short duration ; minutes hours ,few days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infelammation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00px-To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42672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828800"/>
            <a:ext cx="3886200" cy="3200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Infected ingrown toenail showing the characteristic</a:t>
            </a:r>
            <a:br>
              <a:rPr lang="en-US" sz="3200" dirty="0" smtClean="0"/>
            </a:br>
            <a:r>
              <a:rPr lang="en-US" sz="3200" dirty="0" smtClean="0"/>
              <a:t> redness and swelling associated with acute inflammation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581</TotalTime>
  <Words>747</Words>
  <Application>Microsoft Office PowerPoint</Application>
  <PresentationFormat>On-screen Show (4:3)</PresentationFormat>
  <Paragraphs>118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Slide 1</vt:lpstr>
      <vt:lpstr>Immunity</vt:lpstr>
      <vt:lpstr>Slide 3</vt:lpstr>
      <vt:lpstr>Slide 4</vt:lpstr>
      <vt:lpstr>INFELAMMATION</vt:lpstr>
      <vt:lpstr>Inflammation </vt:lpstr>
      <vt:lpstr> Acute inflammation </vt:lpstr>
      <vt:lpstr>Acute infelammation</vt:lpstr>
      <vt:lpstr>Infected ingrown toenail showing the characteristic  redness and swelling associated with acute inflammation</vt:lpstr>
      <vt:lpstr>Acute infelammation</vt:lpstr>
      <vt:lpstr>Acute inflammation </vt:lpstr>
      <vt:lpstr>Chronic inflammation </vt:lpstr>
      <vt:lpstr>Chronic inflammation </vt:lpstr>
      <vt:lpstr>Disorders of the immune system</vt:lpstr>
      <vt:lpstr> Immunodeficiency Diseases </vt:lpstr>
      <vt:lpstr>acquired immunodeficiency syndrome (AIDS)</vt:lpstr>
      <vt:lpstr>Acquired immunodeficiency syndrome (AIDS)</vt:lpstr>
      <vt:lpstr> Kaposi's sarcoma (KS) is a tumor caused by   human herpes virus</vt:lpstr>
      <vt:lpstr>  Rheumatic fever </vt:lpstr>
      <vt:lpstr>Rheumatic fever</vt:lpstr>
      <vt:lpstr>Slide 21</vt:lpstr>
      <vt:lpstr>Glomerulonephritis</vt:lpstr>
      <vt:lpstr>Normal glomeruli</vt:lpstr>
      <vt:lpstr> Myasthenia gravis </vt:lpstr>
      <vt:lpstr>  Myasthenia gravis </vt:lpstr>
      <vt:lpstr> Lupus erythematosus </vt:lpstr>
      <vt:lpstr>Slide 27</vt:lpstr>
      <vt:lpstr>Slide 28</vt:lpstr>
      <vt:lpstr>CASE STUDY</vt:lpstr>
      <vt:lpstr> Questions:</vt:lpstr>
      <vt:lpstr>Slide 31</vt:lpstr>
      <vt:lpstr>Questions</vt:lpstr>
      <vt:lpstr>Slide 33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59</cp:revision>
  <dcterms:created xsi:type="dcterms:W3CDTF">2012-02-25T20:24:02Z</dcterms:created>
  <dcterms:modified xsi:type="dcterms:W3CDTF">2012-02-28T16:10:49Z</dcterms:modified>
</cp:coreProperties>
</file>