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33709"/>
            <a:ext cx="9144000" cy="1373070"/>
          </a:xfrm>
        </p:spPr>
        <p:txBody>
          <a:bodyPr/>
          <a:lstStyle/>
          <a:p>
            <a:pPr algn="ctr"/>
            <a:r>
              <a:rPr lang="en-US" sz="4400" dirty="0" smtClean="0"/>
              <a:t>Lab 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Alkaline Phosphatase(alp)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Quantitative  determination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alkaline 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phosphatase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Serum  or  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heparinized 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a colorimetric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 method.</a:t>
            </a:r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679711" y="3235578"/>
            <a:ext cx="1995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Daheeya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AlEnazi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00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Diagnostic Significance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157" y="2258364"/>
            <a:ext cx="9613861" cy="4599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Highest elevation of alkaline </a:t>
            </a:r>
            <a:r>
              <a:rPr lang="en-US" sz="2800" b="1" dirty="0">
                <a:solidFill>
                  <a:srgbClr val="C00000"/>
                </a:solidFill>
              </a:rPr>
              <a:t>phosphatase (ALP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r>
              <a:rPr lang="en-US" sz="2800" b="1" dirty="0">
                <a:solidFill>
                  <a:srgbClr val="C00000"/>
                </a:solidFill>
              </a:rPr>
              <a:t> levels </a:t>
            </a:r>
            <a:r>
              <a:rPr lang="en-US" sz="2800" b="1" dirty="0" smtClean="0">
                <a:solidFill>
                  <a:srgbClr val="C00000"/>
                </a:solidFill>
              </a:rPr>
              <a:t>in </a:t>
            </a:r>
            <a:r>
              <a:rPr lang="en-US" sz="2800" b="1" dirty="0">
                <a:solidFill>
                  <a:srgbClr val="C00000"/>
                </a:solidFill>
              </a:rPr>
              <a:t>serum 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/>
              <a:t>H</a:t>
            </a:r>
            <a:r>
              <a:rPr lang="en-US" sz="3200" dirty="0" smtClean="0"/>
              <a:t>epatobiliary </a:t>
            </a:r>
            <a:r>
              <a:rPr lang="en-US" sz="3200" dirty="0"/>
              <a:t>disorders and </a:t>
            </a:r>
            <a:r>
              <a:rPr lang="en-US" sz="3200" dirty="0" smtClean="0"/>
              <a:t>Bone </a:t>
            </a:r>
            <a:r>
              <a:rPr lang="en-US" sz="3200" dirty="0"/>
              <a:t>disease. </a:t>
            </a:r>
            <a:endParaRPr lang="en-US" sz="3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Paget disease</a:t>
            </a:r>
            <a:r>
              <a:rPr lang="en-US" sz="3200" dirty="0"/>
              <a:t>' (osteitis deformans). </a:t>
            </a:r>
            <a:endParaRPr lang="en-US" sz="3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 smtClean="0"/>
              <a:t>bone cancer.</a:t>
            </a:r>
          </a:p>
          <a:p>
            <a:pPr marL="0" indent="0">
              <a:buNone/>
            </a:pPr>
            <a:r>
              <a:rPr lang="en-US" sz="3200" dirty="0" smtClean="0"/>
              <a:t>Normal </a:t>
            </a:r>
            <a:r>
              <a:rPr lang="en-US" sz="3200" dirty="0"/>
              <a:t>ALP levels are age dependent  and are  elevated  during  </a:t>
            </a:r>
            <a:r>
              <a:rPr lang="en-US" sz="3200" dirty="0" smtClean="0"/>
              <a:t>periods of active bone growth.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9018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An increase of up to 2-3 times normal is observed In the third trimester of pregnancy. Moderate elevations of ALP (not Involving the liver or bone) may </a:t>
            </a:r>
            <a:r>
              <a:rPr lang="en-US" sz="3200" dirty="0" smtClean="0"/>
              <a:t>be </a:t>
            </a:r>
            <a:r>
              <a:rPr lang="en-US" sz="3200" dirty="0"/>
              <a:t>attributed to '</a:t>
            </a:r>
            <a:r>
              <a:rPr lang="en-US" sz="3200" dirty="0" err="1"/>
              <a:t>hodgkins</a:t>
            </a:r>
            <a:r>
              <a:rPr lang="en-US" sz="3200" dirty="0"/>
              <a:t>' disease,  congestive  heart  failure,  and  abdominal  bacterial Infections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243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274" y="2336873"/>
            <a:ext cx="11277600" cy="3599316"/>
          </a:xfrm>
        </p:spPr>
        <p:txBody>
          <a:bodyPr/>
          <a:lstStyle/>
          <a:p>
            <a:pPr marL="0" indent="0">
              <a:buNone/>
            </a:pPr>
            <a:r>
              <a:rPr lang="en-GB" altLang="en-US" b="1" dirty="0">
                <a:latin typeface="+mj-lt"/>
                <a:ea typeface="ヒラギノ角ゴ Pro W3" pitchFamily="2" charset="-128"/>
              </a:rPr>
              <a:t>p-</a:t>
            </a:r>
            <a:r>
              <a:rPr lang="en-GB" altLang="en-US" b="1" dirty="0" err="1">
                <a:latin typeface="+mj-lt"/>
                <a:ea typeface="ヒラギノ角ゴ Pro W3" pitchFamily="2" charset="-128"/>
              </a:rPr>
              <a:t>Nitrophenylphosphate</a:t>
            </a:r>
            <a:r>
              <a:rPr lang="en-GB" altLang="en-US" b="1" dirty="0">
                <a:latin typeface="+mj-lt"/>
                <a:ea typeface="ヒラギノ角ゴ Pro W3" pitchFamily="2" charset="-128"/>
              </a:rPr>
              <a:t> + H</a:t>
            </a:r>
            <a:r>
              <a:rPr lang="en-GB" altLang="en-US" b="1" baseline="-25000" dirty="0">
                <a:latin typeface="+mj-lt"/>
                <a:ea typeface="ヒラギノ角ゴ Pro W3" pitchFamily="2" charset="-128"/>
              </a:rPr>
              <a:t>2</a:t>
            </a:r>
            <a:r>
              <a:rPr lang="en-GB" altLang="en-US" b="1" dirty="0">
                <a:latin typeface="+mj-lt"/>
                <a:ea typeface="ヒラギノ角ゴ Pro W3" pitchFamily="2" charset="-128"/>
              </a:rPr>
              <a:t>O  </a:t>
            </a:r>
            <a:r>
              <a:rPr lang="en-GB" altLang="en-US" sz="1400" b="1" dirty="0" smtClean="0">
                <a:latin typeface="+mj-lt"/>
                <a:ea typeface="ヒラギノ角ゴ Pro W3" pitchFamily="2" charset="-128"/>
              </a:rPr>
              <a:t>Alkaline PH        </a:t>
            </a:r>
            <a:r>
              <a:rPr lang="en-GB" altLang="en-US" b="1" dirty="0" smtClean="0">
                <a:latin typeface="+mj-lt"/>
                <a:ea typeface="ヒラギノ角ゴ Pro W3" pitchFamily="2" charset="-128"/>
              </a:rPr>
              <a:t>p-</a:t>
            </a:r>
            <a:r>
              <a:rPr lang="en-GB" altLang="en-US" b="1" dirty="0" err="1" smtClean="0">
                <a:latin typeface="+mj-lt"/>
                <a:ea typeface="ヒラギノ角ゴ Pro W3" pitchFamily="2" charset="-128"/>
              </a:rPr>
              <a:t>Nitrophenol</a:t>
            </a:r>
            <a:r>
              <a:rPr lang="en-GB" altLang="en-US" b="1" dirty="0" smtClean="0">
                <a:latin typeface="+mj-lt"/>
                <a:ea typeface="ヒラギノ角ゴ Pro W3" pitchFamily="2" charset="-128"/>
              </a:rPr>
              <a:t> </a:t>
            </a:r>
            <a:r>
              <a:rPr lang="en-GB" altLang="en-US" b="1" dirty="0">
                <a:latin typeface="+mj-lt"/>
                <a:ea typeface="ヒラギノ角ゴ Pro W3" pitchFamily="2" charset="-128"/>
              </a:rPr>
              <a:t>+ </a:t>
            </a:r>
            <a:r>
              <a:rPr lang="en-GB" altLang="en-US" b="1" dirty="0" smtClean="0">
                <a:latin typeface="+mj-lt"/>
                <a:ea typeface="ヒラギノ角ゴ Pro W3" pitchFamily="2" charset="-128"/>
              </a:rPr>
              <a:t>phosphate</a:t>
            </a:r>
          </a:p>
          <a:p>
            <a:pPr marL="0" indent="0">
              <a:buNone/>
            </a:pPr>
            <a:endParaRPr lang="en-GB" altLang="en-US" b="1" dirty="0">
              <a:latin typeface="+mj-lt"/>
              <a:ea typeface="ヒラギノ角ゴ Pro W3" pitchFamily="2" charset="-128"/>
            </a:endParaRPr>
          </a:p>
          <a:p>
            <a:pPr marL="0" indent="0">
              <a:buNone/>
            </a:pPr>
            <a:r>
              <a:rPr lang="en-GB" altLang="en-US" b="1" dirty="0">
                <a:latin typeface="+mj-lt"/>
                <a:ea typeface="ヒラギノ角ゴ Pro W3" pitchFamily="2" charset="-128"/>
              </a:rPr>
              <a:t>The increase of </a:t>
            </a:r>
            <a:r>
              <a:rPr lang="en-GB" altLang="en-US" b="1" dirty="0" smtClean="0">
                <a:latin typeface="+mj-lt"/>
                <a:ea typeface="ヒラギノ角ゴ Pro W3" pitchFamily="2" charset="-128"/>
              </a:rPr>
              <a:t>absorbance for P-</a:t>
            </a:r>
            <a:r>
              <a:rPr lang="en-GB" altLang="en-US" b="1" dirty="0" err="1" smtClean="0">
                <a:latin typeface="+mj-lt"/>
                <a:ea typeface="ヒラギノ角ゴ Pro W3" pitchFamily="2" charset="-128"/>
              </a:rPr>
              <a:t>nitrophenol</a:t>
            </a:r>
            <a:r>
              <a:rPr lang="en-GB" altLang="en-US" b="1" dirty="0" smtClean="0">
                <a:latin typeface="+mj-lt"/>
                <a:ea typeface="ヒラギノ角ゴ Pro W3" pitchFamily="2" charset="-128"/>
              </a:rPr>
              <a:t> </a:t>
            </a:r>
            <a:r>
              <a:rPr lang="en-GB" altLang="en-US" b="1" dirty="0">
                <a:latin typeface="+mj-lt"/>
                <a:ea typeface="ヒラギノ角ゴ Pro W3" pitchFamily="2" charset="-128"/>
              </a:rPr>
              <a:t>is directly proportional to the amount of ALP present in the sample</a:t>
            </a:r>
          </a:p>
          <a:p>
            <a:pPr marL="0" indent="0">
              <a:buNone/>
            </a:pPr>
            <a:endParaRPr lang="en-GB" altLang="en-US" b="1" dirty="0">
              <a:latin typeface="+mj-lt"/>
              <a:ea typeface="ヒラギノ角ゴ Pro W3" pitchFamily="2" charset="-128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153891" y="2586645"/>
            <a:ext cx="1330036" cy="276628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035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Procedure</a:t>
            </a:r>
            <a:endParaRPr lang="en-US" sz="44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236" y="2084866"/>
            <a:ext cx="9356437" cy="17205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0364" y="4056082"/>
            <a:ext cx="107326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b="1" dirty="0">
                <a:latin typeface="+mj-lt"/>
                <a:ea typeface="ヒラギノ角ゴ Pro W3" pitchFamily="2" charset="-128"/>
              </a:rPr>
              <a:t>Mix, incubate for 1 minute at 37 C</a:t>
            </a:r>
          </a:p>
          <a:p>
            <a:r>
              <a:rPr lang="en-GB" altLang="en-US" sz="2800" b="1" dirty="0">
                <a:latin typeface="+mj-lt"/>
                <a:ea typeface="ヒラギノ角ゴ Pro W3" pitchFamily="2" charset="-128"/>
              </a:rPr>
              <a:t>Read </a:t>
            </a:r>
            <a:r>
              <a:rPr lang="en-GB" altLang="en-US" sz="2800" b="1">
                <a:latin typeface="+mj-lt"/>
                <a:ea typeface="ヒラギノ角ゴ Pro W3" pitchFamily="2" charset="-128"/>
              </a:rPr>
              <a:t>initial </a:t>
            </a:r>
            <a:r>
              <a:rPr lang="en-GB" altLang="en-US" sz="2800" b="1" smtClean="0">
                <a:latin typeface="+mj-lt"/>
                <a:ea typeface="ヒラギノ角ゴ Pro W3" pitchFamily="2" charset="-128"/>
              </a:rPr>
              <a:t>absorbance at405 nm </a:t>
            </a:r>
            <a:r>
              <a:rPr lang="en-GB" altLang="en-US" sz="2800" b="1" dirty="0">
                <a:latin typeface="+mj-lt"/>
                <a:ea typeface="ヒラギノ角ゴ Pro W3" pitchFamily="2" charset="-128"/>
              </a:rPr>
              <a:t>of the sample, start the </a:t>
            </a:r>
            <a:r>
              <a:rPr lang="en-GB" altLang="en-US" sz="2800" b="1" dirty="0" err="1">
                <a:latin typeface="+mj-lt"/>
                <a:ea typeface="ヒラギノ角ゴ Pro W3" pitchFamily="2" charset="-128"/>
              </a:rPr>
              <a:t>the</a:t>
            </a:r>
            <a:r>
              <a:rPr lang="en-GB" altLang="en-US" sz="2800" b="1" dirty="0">
                <a:latin typeface="+mj-lt"/>
                <a:ea typeface="ヒラギノ角ゴ Pro W3" pitchFamily="2" charset="-128"/>
              </a:rPr>
              <a:t> </a:t>
            </a:r>
            <a:r>
              <a:rPr lang="en-GB" altLang="en-US" sz="2800" b="1" dirty="0" smtClean="0">
                <a:latin typeface="+mj-lt"/>
                <a:ea typeface="ヒラギノ角ゴ Pro W3" pitchFamily="2" charset="-128"/>
              </a:rPr>
              <a:t>stopwatch </a:t>
            </a:r>
            <a:r>
              <a:rPr lang="en-GB" altLang="en-US" sz="2800" b="1" dirty="0">
                <a:latin typeface="+mj-lt"/>
                <a:ea typeface="ヒラギノ角ゴ Pro W3" pitchFamily="2" charset="-128"/>
              </a:rPr>
              <a:t>and read </a:t>
            </a:r>
            <a:r>
              <a:rPr lang="en-GB" altLang="en-US" sz="2800" b="1" dirty="0" smtClean="0">
                <a:latin typeface="+mj-lt"/>
                <a:ea typeface="ヒラギノ角ゴ Pro W3" pitchFamily="2" charset="-128"/>
              </a:rPr>
              <a:t>absorbance </a:t>
            </a:r>
            <a:r>
              <a:rPr lang="en-GB" altLang="en-US" sz="2800" b="1" dirty="0">
                <a:latin typeface="+mj-lt"/>
                <a:ea typeface="ヒラギノ角ゴ Pro W3" pitchFamily="2" charset="-128"/>
              </a:rPr>
              <a:t>at 1 minute intervals thereafter for 3 minutes.</a:t>
            </a:r>
          </a:p>
          <a:p>
            <a:r>
              <a:rPr lang="en-GB" altLang="en-US" sz="2800" b="1" dirty="0">
                <a:latin typeface="+mj-lt"/>
                <a:ea typeface="ヒラギノ角ゴ Pro W3" pitchFamily="2" charset="-128"/>
              </a:rPr>
              <a:t>Calculate the difference between </a:t>
            </a:r>
            <a:r>
              <a:rPr lang="en-GB" altLang="en-US" sz="2800" b="1" dirty="0" smtClean="0">
                <a:latin typeface="+mj-lt"/>
                <a:ea typeface="ヒラギノ角ゴ Pro W3" pitchFamily="2" charset="-128"/>
              </a:rPr>
              <a:t>absorbance </a:t>
            </a:r>
            <a:r>
              <a:rPr lang="en-GB" altLang="en-US" sz="2800" b="1" dirty="0">
                <a:latin typeface="+mj-lt"/>
                <a:ea typeface="ヒラギノ角ゴ Pro W3" pitchFamily="2" charset="-128"/>
              </a:rPr>
              <a:t>and the average absorbance differences per minute ( </a:t>
            </a:r>
            <a:r>
              <a:rPr lang="en-US" altLang="en-US" sz="2800" b="1" dirty="0">
                <a:latin typeface="+mj-lt"/>
                <a:ea typeface="ヒラギノ角ゴ Pro W3" pitchFamily="2" charset="-128"/>
              </a:rPr>
              <a:t>Δ</a:t>
            </a:r>
            <a:r>
              <a:rPr lang="en-GB" altLang="en-US" sz="2800" b="1" dirty="0">
                <a:latin typeface="+mj-lt"/>
                <a:ea typeface="ヒラギノ角ゴ Pro W3" pitchFamily="2" charset="-128"/>
              </a:rPr>
              <a:t>A/min)</a:t>
            </a:r>
            <a:endParaRPr lang="en-US" altLang="en-US" sz="2800" b="1" dirty="0">
              <a:latin typeface="+mj-lt"/>
              <a:ea typeface="ヒラギノ角ゴ Pro W3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075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Calculation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3600" b="1" dirty="0">
                <a:latin typeface="+mj-lt"/>
                <a:ea typeface="ヒラギノ角ゴ Pro W3" pitchFamily="2" charset="-128"/>
              </a:rPr>
              <a:t>ΔA/min </a:t>
            </a:r>
            <a:r>
              <a:rPr lang="ar-SA" altLang="en-US" sz="3600" b="1" dirty="0">
                <a:latin typeface="+mj-lt"/>
                <a:ea typeface="ヒラギノ角ゴ Pro W3" pitchFamily="2" charset="-128"/>
              </a:rPr>
              <a:t> </a:t>
            </a:r>
            <a:r>
              <a:rPr lang="en-US" altLang="en-US" sz="3600" b="1" dirty="0">
                <a:latin typeface="+mj-lt"/>
                <a:ea typeface="ヒラギノ角ゴ Pro W3" pitchFamily="2" charset="-128"/>
              </a:rPr>
              <a:t>X</a:t>
            </a:r>
            <a:r>
              <a:rPr lang="ar-SA" altLang="en-US" sz="3600" b="1" dirty="0">
                <a:latin typeface="+mj-lt"/>
                <a:ea typeface="ヒラギノ角ゴ Pro W3" pitchFamily="2" charset="-128"/>
              </a:rPr>
              <a:t>  </a:t>
            </a:r>
            <a:r>
              <a:rPr lang="en-GB" altLang="en-US" sz="3600" b="1" smtClean="0">
                <a:latin typeface="+mj-lt"/>
                <a:ea typeface="ヒラギノ角ゴ Pro W3" pitchFamily="2" charset="-128"/>
              </a:rPr>
              <a:t>2720 = </a:t>
            </a:r>
            <a:r>
              <a:rPr lang="en-GB" altLang="en-US" sz="3600" b="1" dirty="0">
                <a:latin typeface="+mj-lt"/>
                <a:ea typeface="ヒラギノ角ゴ Pro W3" pitchFamily="2" charset="-128"/>
              </a:rPr>
              <a:t>U/L of ALP</a:t>
            </a:r>
            <a:endParaRPr lang="en-US" altLang="en-US" sz="3600" b="1" dirty="0">
              <a:latin typeface="+mj-lt"/>
              <a:ea typeface="ヒラギノ角ゴ Pro W3" pitchFamily="2" charset="-128"/>
            </a:endParaRPr>
          </a:p>
          <a:p>
            <a:pPr>
              <a:buNone/>
            </a:pPr>
            <a:r>
              <a:rPr lang="en-GB" altLang="en-US" dirty="0">
                <a:latin typeface="+mj-lt"/>
                <a:ea typeface="ヒラギノ角ゴ Pro W3" pitchFamily="2" charset="-128"/>
              </a:rPr>
              <a:t/>
            </a:r>
            <a:br>
              <a:rPr lang="en-GB" altLang="en-US" dirty="0">
                <a:latin typeface="+mj-lt"/>
                <a:ea typeface="ヒラギノ角ゴ Pro W3" pitchFamily="2" charset="-128"/>
              </a:rPr>
            </a:br>
            <a:r>
              <a:rPr lang="en-GB" altLang="en-US" dirty="0">
                <a:latin typeface="+mj-lt"/>
                <a:ea typeface="ヒラギノ角ゴ Pro W3" pitchFamily="2" charset="-128"/>
              </a:rPr>
              <a:t/>
            </a:r>
            <a:br>
              <a:rPr lang="en-GB" altLang="en-US" dirty="0">
                <a:latin typeface="+mj-lt"/>
                <a:ea typeface="ヒラギノ角ゴ Pro W3" pitchFamily="2" charset="-128"/>
              </a:rPr>
            </a:br>
            <a:endParaRPr lang="en-GB" altLang="en-US" dirty="0">
              <a:latin typeface="+mj-lt"/>
              <a:ea typeface="ヒラギノ角ゴ Pro W3" pitchFamily="2" charset="-128"/>
            </a:endParaRPr>
          </a:p>
          <a:p>
            <a:pPr marL="0" indent="0">
              <a:buNone/>
            </a:pPr>
            <a:r>
              <a:rPr lang="en-GB" altLang="en-US" sz="3200" b="1" u="sng" dirty="0">
                <a:solidFill>
                  <a:srgbClr val="C00000"/>
                </a:solidFill>
                <a:latin typeface="+mj-lt"/>
                <a:ea typeface="ヒラギノ角ゴ Pro W3" pitchFamily="2" charset="-128"/>
              </a:rPr>
              <a:t>Reference values:</a:t>
            </a:r>
            <a:endParaRPr lang="en-GB" altLang="en-US" sz="3200" u="sng" dirty="0">
              <a:solidFill>
                <a:srgbClr val="C00000"/>
              </a:solidFill>
              <a:latin typeface="+mj-lt"/>
              <a:ea typeface="ヒラギノ角ゴ Pro W3" pitchFamily="2" charset="-128"/>
            </a:endParaRPr>
          </a:p>
          <a:p>
            <a:pPr marL="0" indent="0">
              <a:buNone/>
            </a:pPr>
            <a:r>
              <a:rPr lang="en-GB" altLang="en-US" sz="3200" dirty="0">
                <a:latin typeface="+mj-lt"/>
                <a:ea typeface="ヒラギノ角ゴ Pro W3" pitchFamily="2" charset="-128"/>
              </a:rPr>
              <a:t>Men: 50 - 119 U/L</a:t>
            </a:r>
          </a:p>
          <a:p>
            <a:pPr marL="0" indent="0">
              <a:buNone/>
            </a:pPr>
            <a:r>
              <a:rPr lang="en-GB" altLang="en-US" sz="3200" dirty="0">
                <a:latin typeface="+mj-lt"/>
                <a:ea typeface="ヒラギノ角ゴ Pro W3" pitchFamily="2" charset="-128"/>
              </a:rPr>
              <a:t>Women: 43 – 110 U/L</a:t>
            </a:r>
          </a:p>
          <a:p>
            <a:pPr marL="0" indent="0">
              <a:buNone/>
            </a:pP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2513343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24</TotalTime>
  <Words>197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Trebuchet MS</vt:lpstr>
      <vt:lpstr>Wingdings</vt:lpstr>
      <vt:lpstr>ヒラギノ角ゴ Pro W3</vt:lpstr>
      <vt:lpstr>Berlin</vt:lpstr>
      <vt:lpstr>Lab 4 Alkaline Phosphatase(alp)</vt:lpstr>
      <vt:lpstr>Diagnostic Significance</vt:lpstr>
      <vt:lpstr>PowerPoint Presentation</vt:lpstr>
      <vt:lpstr>PRINCIPLE</vt:lpstr>
      <vt:lpstr>Procedure</vt:lpstr>
      <vt:lpstr>Calculation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4 ALKALINE PHOSPHATASE(ALP)</dc:title>
  <dc:creator>TooT</dc:creator>
  <cp:lastModifiedBy>TooT</cp:lastModifiedBy>
  <cp:revision>4</cp:revision>
  <dcterms:created xsi:type="dcterms:W3CDTF">2016-02-24T00:08:48Z</dcterms:created>
  <dcterms:modified xsi:type="dcterms:W3CDTF">2016-02-24T00:37:46Z</dcterms:modified>
</cp:coreProperties>
</file>