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4"/>
  </p:sldMasterIdLst>
  <p:sldIdLst>
    <p:sldId id="256" r:id="rId5"/>
    <p:sldId id="261" r:id="rId6"/>
    <p:sldId id="262" r:id="rId7"/>
    <p:sldId id="263" r:id="rId8"/>
    <p:sldId id="260" r:id="rId9"/>
    <p:sldId id="258" r:id="rId10"/>
    <p:sldId id="25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0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387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7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9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4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76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1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4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2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10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65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92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F89367B-30FD-4074-A1B1-CD1EC42DE6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255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sz="4400" b="1" dirty="0">
                <a:solidFill>
                  <a:schemeClr val="tx2"/>
                </a:solidFill>
              </a:rPr>
              <a:t>دراسة بعض النشاطات الحيوية للأحياء الدقيقة في </a:t>
            </a:r>
            <a:r>
              <a:rPr lang="ar-SA" sz="4400" b="1" dirty="0" smtClean="0">
                <a:solidFill>
                  <a:schemeClr val="tx2"/>
                </a:solidFill>
              </a:rPr>
              <a:t>التربة الخاصة</a:t>
            </a:r>
            <a:r>
              <a:rPr lang="en-US" sz="4400" dirty="0">
                <a:solidFill>
                  <a:schemeClr val="tx2"/>
                </a:solidFill>
              </a:rPr>
              <a:t/>
            </a:r>
            <a:br>
              <a:rPr lang="en-US" sz="4400" dirty="0">
                <a:solidFill>
                  <a:schemeClr val="tx2"/>
                </a:solidFill>
              </a:rPr>
            </a:br>
            <a:r>
              <a:rPr lang="ar-SA" sz="4400" dirty="0" smtClean="0">
                <a:solidFill>
                  <a:schemeClr val="tx2"/>
                </a:solidFill>
              </a:rPr>
              <a:t> </a:t>
            </a:r>
            <a:r>
              <a:rPr lang="ar-SA" sz="4400" b="1" dirty="0" smtClean="0">
                <a:solidFill>
                  <a:schemeClr val="tx2"/>
                </a:solidFill>
              </a:rPr>
              <a:t> بتحليل </a:t>
            </a:r>
            <a:r>
              <a:rPr lang="ar-SA" sz="4400" b="1" dirty="0">
                <a:solidFill>
                  <a:schemeClr val="tx2"/>
                </a:solidFill>
              </a:rPr>
              <a:t>السليلوز </a:t>
            </a:r>
            <a:r>
              <a:rPr lang="ar-SA" sz="4400" b="1" dirty="0" smtClean="0">
                <a:solidFill>
                  <a:schemeClr val="tx2"/>
                </a:solidFill>
              </a:rPr>
              <a:t>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2089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lnSpc>
                <a:spcPct val="200000"/>
              </a:lnSpc>
              <a:buFontTx/>
              <a:buChar char="-"/>
            </a:pPr>
            <a:r>
              <a:rPr lang="ar-SA" sz="2000" dirty="0" smtClean="0">
                <a:cs typeface="+mj-cs"/>
              </a:rPr>
              <a:t>السليلوز احد  السكريات العديدة  </a:t>
            </a:r>
            <a:r>
              <a:rPr lang="en-US" sz="2000" dirty="0" smtClean="0">
                <a:cs typeface="+mj-cs"/>
              </a:rPr>
              <a:t>POLYSACCHARIDES </a:t>
            </a:r>
            <a:r>
              <a:rPr lang="ar-SA" sz="2000" dirty="0">
                <a:cs typeface="+mj-cs"/>
              </a:rPr>
              <a:t> </a:t>
            </a:r>
            <a:r>
              <a:rPr lang="ar-SA" sz="2000" dirty="0" smtClean="0">
                <a:cs typeface="+mj-cs"/>
              </a:rPr>
              <a:t>وهو المكون الأساسي للمخلفات النباتية  ومن </a:t>
            </a:r>
            <a:r>
              <a:rPr lang="ar-SA" sz="2000" dirty="0">
                <a:cs typeface="+mj-cs"/>
              </a:rPr>
              <a:t>ا</a:t>
            </a:r>
            <a:r>
              <a:rPr lang="ar-SA" sz="2000" dirty="0" smtClean="0">
                <a:cs typeface="+mj-cs"/>
              </a:rPr>
              <a:t>كثر </a:t>
            </a:r>
            <a:r>
              <a:rPr lang="ar-SA" sz="2000" dirty="0" smtClean="0">
                <a:cs typeface="+mj-cs"/>
              </a:rPr>
              <a:t>المواد الكربوهيدراتية تعقيدا .</a:t>
            </a:r>
          </a:p>
          <a:p>
            <a:pPr marL="342900" indent="-342900" algn="r" rtl="1">
              <a:lnSpc>
                <a:spcPct val="200000"/>
              </a:lnSpc>
              <a:buFontTx/>
              <a:buChar char="-"/>
            </a:pPr>
            <a:r>
              <a:rPr lang="ar-SA" sz="2000" dirty="0" smtClean="0">
                <a:cs typeface="+mj-cs"/>
              </a:rPr>
              <a:t>يتركب من وحدات من الجلوكوز مرتبطة مع بعضها بروابط </a:t>
            </a:r>
            <a:r>
              <a:rPr lang="ar-SA" sz="2000" dirty="0" err="1" smtClean="0">
                <a:cs typeface="+mj-cs"/>
              </a:rPr>
              <a:t>جليكوسيدية</a:t>
            </a:r>
            <a:r>
              <a:rPr lang="ar-SA" sz="2000" dirty="0" smtClean="0">
                <a:cs typeface="+mj-cs"/>
              </a:rPr>
              <a:t> من  النوع </a:t>
            </a:r>
            <a:r>
              <a:rPr lang="en-US" sz="2000" dirty="0" smtClean="0">
                <a:cs typeface="+mj-cs"/>
              </a:rPr>
              <a:t>β-1-4 </a:t>
            </a:r>
            <a:r>
              <a:rPr lang="ar-SA" sz="2000" dirty="0" smtClean="0">
                <a:cs typeface="+mj-cs"/>
              </a:rPr>
              <a:t> .</a:t>
            </a:r>
          </a:p>
          <a:p>
            <a:pPr algn="r" rtl="1">
              <a:lnSpc>
                <a:spcPct val="200000"/>
              </a:lnSpc>
            </a:pPr>
            <a:r>
              <a:rPr lang="ar-SA" sz="2000" dirty="0" smtClean="0">
                <a:cs typeface="+mj-cs"/>
              </a:rPr>
              <a:t>- عملية تحلل هذا النوع من المواد الكربوهيدراتية له أهمية كبيرة في دورة الكربون الحيوية . </a:t>
            </a:r>
          </a:p>
          <a:p>
            <a:pPr algn="r" rtl="1">
              <a:lnSpc>
                <a:spcPct val="200000"/>
              </a:lnSpc>
            </a:pPr>
            <a:r>
              <a:rPr lang="ar-SA" sz="2000" dirty="0" smtClean="0">
                <a:cs typeface="+mj-cs"/>
              </a:rPr>
              <a:t>- الاحياء الدقيقة التي تقوم بعملية التحليل تختلف اختلافا كبيرا في الصفات ، منها الهوائي واللاهوائي ، تحت الظروف الحامضية والقلوية ، تحت مستويات عالية من الرطوبة او منخفضة  ، أيضا في درجات حرارة متباينة  من درجة التجمد الى النطاق الحراري العالي للميكروبات .</a:t>
            </a:r>
          </a:p>
          <a:p>
            <a:pPr marL="342900" indent="-342900" algn="r" rtl="1">
              <a:lnSpc>
                <a:spcPct val="200000"/>
              </a:lnSpc>
              <a:buFontTx/>
              <a:buChar char="-"/>
            </a:pPr>
            <a:endParaRPr lang="en-US" sz="2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830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Tx/>
              <a:buChar char="-"/>
            </a:pPr>
            <a:r>
              <a:rPr lang="ar-SA" sz="2000" b="1" dirty="0" smtClean="0"/>
              <a:t>بعض الاجناس للكائنات الحية الدقيقة التي تقوم بتحليل السليلوز : </a:t>
            </a:r>
          </a:p>
          <a:p>
            <a:pPr marL="285750" indent="-285750" algn="r" rtl="1">
              <a:buFontTx/>
              <a:buChar char="-"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556792"/>
            <a:ext cx="1728192" cy="3231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400" b="1" dirty="0" smtClean="0"/>
              <a:t>الفطريات </a:t>
            </a:r>
          </a:p>
          <a:p>
            <a:pPr algn="ctr"/>
            <a:r>
              <a:rPr lang="en-US" dirty="0" err="1" smtClean="0"/>
              <a:t>Alternaria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Aspergillus </a:t>
            </a:r>
          </a:p>
          <a:p>
            <a:pPr algn="ctr"/>
            <a:r>
              <a:rPr lang="en-US" dirty="0" err="1" smtClean="0"/>
              <a:t>Chaetomium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Coprinus</a:t>
            </a:r>
            <a:endParaRPr lang="en-US" dirty="0" smtClean="0"/>
          </a:p>
          <a:p>
            <a:pPr algn="ctr"/>
            <a:r>
              <a:rPr lang="en-US" dirty="0" smtClean="0"/>
              <a:t>Fusarium </a:t>
            </a:r>
          </a:p>
          <a:p>
            <a:pPr algn="ctr"/>
            <a:r>
              <a:rPr lang="en-US" dirty="0" err="1" smtClean="0"/>
              <a:t>Penicillium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Polyporus</a:t>
            </a:r>
            <a:endParaRPr lang="en-US" dirty="0" smtClean="0"/>
          </a:p>
          <a:p>
            <a:pPr algn="ctr"/>
            <a:r>
              <a:rPr lang="en-US" dirty="0" err="1" smtClean="0"/>
              <a:t>Rhizoctonia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1556792"/>
            <a:ext cx="1944216" cy="2400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400" b="1" dirty="0" smtClean="0"/>
              <a:t>البكتريا </a:t>
            </a:r>
          </a:p>
          <a:p>
            <a:pPr algn="ctr"/>
            <a:r>
              <a:rPr lang="en-US" dirty="0" smtClean="0"/>
              <a:t>Bacillus cereus</a:t>
            </a:r>
          </a:p>
          <a:p>
            <a:pPr algn="ctr"/>
            <a:r>
              <a:rPr lang="en-US" dirty="0" smtClean="0"/>
              <a:t>Bacillus </a:t>
            </a:r>
            <a:r>
              <a:rPr lang="en-US" dirty="0" err="1" smtClean="0"/>
              <a:t>firmus</a:t>
            </a:r>
            <a:r>
              <a:rPr lang="en-US" dirty="0" smtClean="0"/>
              <a:t>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Clostridium </a:t>
            </a:r>
          </a:p>
          <a:p>
            <a:pPr algn="ctr"/>
            <a:r>
              <a:rPr lang="en-US" dirty="0" err="1" smtClean="0"/>
              <a:t>Cytophage</a:t>
            </a:r>
            <a:endParaRPr lang="en-US" dirty="0" smtClean="0"/>
          </a:p>
          <a:p>
            <a:pPr algn="ctr"/>
            <a:r>
              <a:rPr lang="en-US" dirty="0" smtClean="0"/>
              <a:t>Pseudomonas </a:t>
            </a:r>
          </a:p>
          <a:p>
            <a:pPr algn="ctr"/>
            <a:r>
              <a:rPr lang="en-US" dirty="0" err="1" smtClean="0"/>
              <a:t>Sporocytophage</a:t>
            </a:r>
            <a:endParaRPr lang="en-US" dirty="0" smtClean="0"/>
          </a:p>
          <a:p>
            <a:pPr algn="ctr"/>
            <a:r>
              <a:rPr lang="en-US" dirty="0" err="1" smtClean="0"/>
              <a:t>Vibirio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85874" y="1556792"/>
            <a:ext cx="2232248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400" b="1" dirty="0" err="1" smtClean="0"/>
              <a:t>الاكتينوميسيتات</a:t>
            </a:r>
            <a:r>
              <a:rPr lang="ar-SA" sz="2400" b="1" dirty="0" smtClean="0"/>
              <a:t> </a:t>
            </a:r>
            <a:endParaRPr lang="ar-SA" b="1" dirty="0" smtClean="0"/>
          </a:p>
          <a:p>
            <a:pPr algn="ctr"/>
            <a:r>
              <a:rPr lang="en-US" dirty="0" err="1" smtClean="0"/>
              <a:t>Micromonospora</a:t>
            </a:r>
            <a:endParaRPr lang="en-US" dirty="0" smtClean="0"/>
          </a:p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Nocardia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Streptomyces</a:t>
            </a:r>
          </a:p>
          <a:p>
            <a:pPr algn="ctr"/>
            <a:r>
              <a:rPr lang="en-US" dirty="0" err="1" smtClean="0"/>
              <a:t>Streptosporangium</a:t>
            </a:r>
            <a:r>
              <a:rPr lang="en-US" dirty="0" smtClean="0"/>
              <a:t> </a:t>
            </a:r>
            <a:endParaRPr lang="ar-SA" dirty="0" smtClean="0"/>
          </a:p>
          <a:p>
            <a:pPr algn="ctr"/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397150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692696"/>
            <a:ext cx="8064896" cy="3456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SA" dirty="0" smtClean="0"/>
              <a:t>- تحلل السليلوز  يحدث تحت ظروف هوائية ولاهوائية  ، تقوم الكائنات الحية الدقيقة  بإفراز أنزيمات تسمى  </a:t>
            </a:r>
            <a:r>
              <a:rPr lang="en-US" dirty="0" err="1" smtClean="0"/>
              <a:t>Celluases</a:t>
            </a:r>
            <a:r>
              <a:rPr lang="en-US" dirty="0" smtClean="0"/>
              <a:t> </a:t>
            </a:r>
            <a:r>
              <a:rPr lang="ar-SA" dirty="0" smtClean="0"/>
              <a:t> وهي انزيمات خارجية </a:t>
            </a:r>
            <a:r>
              <a:rPr lang="en-US" dirty="0" smtClean="0"/>
              <a:t>Extracellular enzyme </a:t>
            </a:r>
            <a:r>
              <a:rPr lang="ar-SA" dirty="0" smtClean="0"/>
              <a:t> تحلل السليلوز تدريجيا  الى مركبات ابسط تسمى </a:t>
            </a:r>
            <a:r>
              <a:rPr lang="ar-SA" dirty="0" err="1" smtClean="0"/>
              <a:t>سيللوبيوز</a:t>
            </a:r>
            <a:r>
              <a:rPr lang="ar-SA" dirty="0" smtClean="0"/>
              <a:t> وهو مكون من وحدتين من الجلوكوز ثم يفرز انزيم </a:t>
            </a:r>
            <a:r>
              <a:rPr lang="en-US" dirty="0" err="1" smtClean="0"/>
              <a:t>cellobiase</a:t>
            </a:r>
            <a:r>
              <a:rPr lang="en-US" dirty="0" smtClean="0"/>
              <a:t> </a:t>
            </a:r>
            <a:r>
              <a:rPr lang="ar-SA" dirty="0" smtClean="0"/>
              <a:t>  وينتج وحده من الجلوكوز.</a:t>
            </a:r>
          </a:p>
          <a:p>
            <a:pPr algn="r" rtl="1">
              <a:lnSpc>
                <a:spcPct val="200000"/>
              </a:lnSpc>
            </a:pPr>
            <a:r>
              <a:rPr lang="ar-SA" dirty="0" smtClean="0"/>
              <a:t>- تمتص الكائنات الحية الدقيقة الجلوكوز  ثم تحلله بواسطه انزيمات داخلية  تفرز داخل الخلية للحصول على الطاقة و استخدامها في العمليات الحيوية .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4293096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SA" dirty="0" smtClean="0"/>
              <a:t>- في الظروف الهوائية يتحلل السليلوز الى ثاني أكسيد الكربون  ، وفي الظروف اللاهوائية الى احماض عضوية </a:t>
            </a:r>
            <a:r>
              <a:rPr lang="ar-SA" dirty="0" err="1" smtClean="0"/>
              <a:t>وكحولات</a:t>
            </a:r>
            <a:r>
              <a:rPr lang="ar-SA" dirty="0" smtClean="0"/>
              <a:t> وغازات.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40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556792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lnSpc>
                <a:spcPct val="200000"/>
              </a:lnSpc>
              <a:buFontTx/>
              <a:buChar char="-"/>
            </a:pPr>
            <a:r>
              <a:rPr lang="ar-SA" dirty="0" err="1" smtClean="0"/>
              <a:t>لدراسه</a:t>
            </a:r>
            <a:r>
              <a:rPr lang="ar-SA" dirty="0" smtClean="0"/>
              <a:t> التحلل الهوائي للسليلوز معمليا يتم استخدام بيئة </a:t>
            </a:r>
            <a:r>
              <a:rPr lang="en-US" dirty="0" smtClean="0"/>
              <a:t>Dubos </a:t>
            </a:r>
            <a:r>
              <a:rPr lang="ar-SA" dirty="0" smtClean="0"/>
              <a:t>، اما التحلل اللاهوائي فيتم استخدام  بيئة </a:t>
            </a:r>
            <a:r>
              <a:rPr lang="ar-SA" dirty="0" smtClean="0"/>
              <a:t>امليانسكي</a:t>
            </a:r>
            <a:r>
              <a:rPr lang="en-US" dirty="0" smtClean="0"/>
              <a:t> </a:t>
            </a:r>
            <a:r>
              <a:rPr lang="en-US" dirty="0" err="1" smtClean="0"/>
              <a:t>omliansky</a:t>
            </a:r>
            <a:r>
              <a:rPr lang="en-US" dirty="0" smtClean="0"/>
              <a:t> </a:t>
            </a:r>
            <a:r>
              <a:rPr lang="ar-SA" dirty="0"/>
              <a:t> </a:t>
            </a:r>
            <a:r>
              <a:rPr lang="ar-SA" dirty="0" smtClean="0"/>
              <a:t>ويستخدم </a:t>
            </a:r>
            <a:r>
              <a:rPr lang="ar-SA" dirty="0" smtClean="0"/>
              <a:t>زيت </a:t>
            </a:r>
            <a:r>
              <a:rPr lang="ar-SA" dirty="0" err="1" smtClean="0"/>
              <a:t>البرافين</a:t>
            </a:r>
            <a:r>
              <a:rPr lang="ar-SA" dirty="0" smtClean="0"/>
              <a:t> لتامين الظروف اللاهوائية . </a:t>
            </a:r>
          </a:p>
          <a:p>
            <a:pPr marL="285750" indent="-285750" algn="r" rtl="1">
              <a:lnSpc>
                <a:spcPct val="200000"/>
              </a:lnSpc>
              <a:buFontTx/>
              <a:buChar char="-"/>
            </a:pPr>
            <a:endParaRPr lang="ar-SA" dirty="0"/>
          </a:p>
          <a:p>
            <a:pPr marL="285750" indent="-285750" algn="r" rtl="1">
              <a:lnSpc>
                <a:spcPct val="200000"/>
              </a:lnSpc>
              <a:buFontTx/>
              <a:buChar char="-"/>
            </a:pPr>
            <a:r>
              <a:rPr lang="ar-SA" dirty="0" smtClean="0"/>
              <a:t>سيتم دراسة تحلل السليلوز هوائيا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59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800" b="1" dirty="0" smtClean="0">
                <a:solidFill>
                  <a:srgbClr val="C00000"/>
                </a:solidFill>
              </a:rPr>
              <a:t>طريقة العمل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buNone/>
            </a:pPr>
            <a:r>
              <a:rPr lang="ar-SA" dirty="0" smtClean="0">
                <a:solidFill>
                  <a:schemeClr val="tx1"/>
                </a:solidFill>
              </a:rPr>
              <a:t>- </a:t>
            </a:r>
            <a:r>
              <a:rPr lang="ar-SA" dirty="0">
                <a:solidFill>
                  <a:schemeClr val="tx1"/>
                </a:solidFill>
              </a:rPr>
              <a:t>تحضر تخفيفات من عينة التربة من 10/1 إلى 1000/1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algn="just" rtl="1">
              <a:buNone/>
            </a:pPr>
            <a:r>
              <a:rPr lang="ar-SA" dirty="0">
                <a:solidFill>
                  <a:schemeClr val="tx1"/>
                </a:solidFill>
              </a:rPr>
              <a:t>- يوضع داخل كل أنبوبة </a:t>
            </a:r>
            <a:r>
              <a:rPr lang="ar-SA" dirty="0" smtClean="0">
                <a:solidFill>
                  <a:schemeClr val="tx1"/>
                </a:solidFill>
              </a:rPr>
              <a:t>محتوية على بيئة </a:t>
            </a:r>
            <a:r>
              <a:rPr lang="en-US" dirty="0" smtClean="0">
                <a:solidFill>
                  <a:schemeClr val="tx1"/>
                </a:solidFill>
              </a:rPr>
              <a:t> Dubos </a:t>
            </a:r>
            <a:r>
              <a:rPr lang="ar-SA" dirty="0" smtClean="0">
                <a:solidFill>
                  <a:schemeClr val="tx1"/>
                </a:solidFill>
              </a:rPr>
              <a:t>شريط </a:t>
            </a:r>
            <a:r>
              <a:rPr lang="ar-SA" dirty="0">
                <a:solidFill>
                  <a:schemeClr val="tx1"/>
                </a:solidFill>
              </a:rPr>
              <a:t>من ورق الترشيح ثم </a:t>
            </a:r>
            <a:r>
              <a:rPr lang="ar-SA" dirty="0" smtClean="0">
                <a:solidFill>
                  <a:schemeClr val="tx1"/>
                </a:solidFill>
              </a:rPr>
              <a:t>تعقم</a:t>
            </a:r>
            <a:r>
              <a:rPr lang="ar-SA" dirty="0">
                <a:solidFill>
                  <a:schemeClr val="tx1"/>
                </a:solidFill>
              </a:rPr>
              <a:t>.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  <a:p>
            <a:pPr algn="just" rtl="1">
              <a:buNone/>
            </a:pPr>
            <a:r>
              <a:rPr lang="ar-SA" dirty="0">
                <a:solidFill>
                  <a:schemeClr val="tx1"/>
                </a:solidFill>
              </a:rPr>
              <a:t>- تحت ظروف التعقيم وباستخدام الماصة المعقمة تلقح كل أنبوبة بتركيز مختلف من تخفيفات التربة ويتم عمل مكررات لكل تخفيف </a:t>
            </a:r>
            <a:r>
              <a:rPr lang="ar-SA" dirty="0" smtClean="0">
                <a:solidFill>
                  <a:schemeClr val="tx1"/>
                </a:solidFill>
              </a:rPr>
              <a:t>.بمقدار 1 مل . </a:t>
            </a:r>
            <a:endParaRPr lang="en-US" dirty="0">
              <a:solidFill>
                <a:schemeClr val="tx1"/>
              </a:solidFill>
            </a:endParaRPr>
          </a:p>
          <a:p>
            <a:pPr algn="just" rtl="1">
              <a:buNone/>
            </a:pPr>
            <a:r>
              <a:rPr lang="ar-SA" dirty="0">
                <a:solidFill>
                  <a:schemeClr val="tx1"/>
                </a:solidFill>
              </a:rPr>
              <a:t>- تحضن الأنابيب الملقحة لمدة شهر عند 28مْ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algn="just" rtl="1">
              <a:buNone/>
            </a:pPr>
            <a:r>
              <a:rPr lang="ar-SA" dirty="0">
                <a:solidFill>
                  <a:schemeClr val="tx1"/>
                </a:solidFill>
              </a:rPr>
              <a:t>- تفحص ورقة الترشيح أسبوعيا للبحث عن التآكل والبقع الصفراء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rtl="1"/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pPr algn="just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SC01069"/>
          <p:cNvPicPr>
            <a:picLocks noChangeAspect="1" noChangeArrowheads="1"/>
          </p:cNvPicPr>
          <p:nvPr/>
        </p:nvPicPr>
        <p:blipFill>
          <a:blip r:embed="rId2" cstate="print">
            <a:lum bright="6000" contrast="-6000"/>
          </a:blip>
          <a:srcRect l="37024" r="30916" b="5975"/>
          <a:stretch>
            <a:fillRect/>
          </a:stretch>
        </p:blipFill>
        <p:spPr bwMode="auto">
          <a:xfrm>
            <a:off x="1691680" y="368622"/>
            <a:ext cx="5761038" cy="5400675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5652120" y="3212976"/>
            <a:ext cx="647700" cy="50482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2195736" y="3068960"/>
            <a:ext cx="647700" cy="43338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5592F6F90EE469048F846E6DC96C8" ma:contentTypeVersion="1" ma:contentTypeDescription="Create a new document." ma:contentTypeScope="" ma:versionID="48dad39dcc95d89b5818d56f0bd6ee9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E9D5791-87F1-4DFF-BE12-4915685F57FE}"/>
</file>

<file path=customXml/itemProps2.xml><?xml version="1.0" encoding="utf-8"?>
<ds:datastoreItem xmlns:ds="http://schemas.openxmlformats.org/officeDocument/2006/customXml" ds:itemID="{3BCCBF0E-6191-4021-9340-00AC2DB4DFB1}"/>
</file>

<file path=customXml/itemProps3.xml><?xml version="1.0" encoding="utf-8"?>
<ds:datastoreItem xmlns:ds="http://schemas.openxmlformats.org/officeDocument/2006/customXml" ds:itemID="{B4AE6F53-640F-436C-8CD2-13F53D51A804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2134</TotalTime>
  <Words>326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Retrospect</vt:lpstr>
      <vt:lpstr>دراسة بعض النشاطات الحيوية للأحياء الدقيقة في التربة الخاصة   بتحليل السليلوز  </vt:lpstr>
      <vt:lpstr>PowerPoint Presentation</vt:lpstr>
      <vt:lpstr>PowerPoint Presentation</vt:lpstr>
      <vt:lpstr>PowerPoint Presentation</vt:lpstr>
      <vt:lpstr>PowerPoint Presentation</vt:lpstr>
      <vt:lpstr>طريقة العمل</vt:lpstr>
      <vt:lpstr>PowerPoint Presentation</vt:lpstr>
    </vt:vector>
  </TitlesOfParts>
  <Company>WwW.Cocoa-Ar.CoM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دراسة بعض النشاطات الحيوية للأحياء الدقيقة في التربة تحليل السليلوز هوائياً</dc:title>
  <dc:creator>for me</dc:creator>
  <cp:lastModifiedBy>Reem Aljowaie</cp:lastModifiedBy>
  <cp:revision>18</cp:revision>
  <dcterms:created xsi:type="dcterms:W3CDTF">2010-10-18T07:06:23Z</dcterms:created>
  <dcterms:modified xsi:type="dcterms:W3CDTF">2016-10-23T20:59:05Z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0x0101002E25592F6F90EE469048F846E6DC96C8</vt:lpwstr>
  </property>
</Properties>
</file>