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492455E-C68C-4179-B505-D84BF9201873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AFDCFDB-09FC-4E48-B494-55C6AF6889C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309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DCFDB-09FC-4E48-B494-55C6AF6889CB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90404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E1A4B-2DCD-41CC-8513-8AB64186CF13}" type="slidenum">
              <a:rPr lang="ar-SA" smtClean="0">
                <a:solidFill>
                  <a:prstClr val="black"/>
                </a:solidFill>
              </a:rPr>
              <a:pPr/>
              <a:t>6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9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8375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99627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7364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1493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38674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66040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418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189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217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807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17492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B1157-5D74-40C7-B47F-BE7636FC8202}" type="datetimeFigureOut">
              <a:rPr lang="ar-SA" smtClean="0"/>
              <a:t>3/11/1439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B4072-B761-4991-B988-C58833809F8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4103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arefa.org/index.php/%D8%B1%D8%A7%D8%A6%D8%AD%D8%A9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23528" y="3573016"/>
            <a:ext cx="6337300" cy="280076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 </a:t>
            </a:r>
            <a:r>
              <a:rPr lang="ar-SA" altLang="ar-SA" sz="3600" b="1" kern="0" dirty="0">
                <a:solidFill>
                  <a:prstClr val="black"/>
                </a:solidFill>
                <a:latin typeface="Arial"/>
              </a:rPr>
              <a:t>الكافور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ar-SA" altLang="ar-SA" sz="3600" kern="0" dirty="0">
              <a:solidFill>
                <a:srgbClr val="FF0000"/>
              </a:solidFill>
              <a:latin typeface="Arial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200" b="1" kern="0" dirty="0" err="1">
                <a:solidFill>
                  <a:srgbClr val="7030A0"/>
                </a:solidFill>
                <a:latin typeface="Arial"/>
              </a:rPr>
              <a:t>Ge</a:t>
            </a:r>
            <a:r>
              <a:rPr lang="en-US" altLang="ar-SA" sz="3200" b="1" kern="0" dirty="0">
                <a:solidFill>
                  <a:srgbClr val="7030A0"/>
                </a:solidFill>
                <a:latin typeface="Arial"/>
              </a:rPr>
              <a:t> :</a:t>
            </a:r>
            <a:r>
              <a:rPr lang="en-US" altLang="ar-SA" sz="3200" b="1" kern="0" dirty="0">
                <a:solidFill>
                  <a:srgbClr val="FF0000"/>
                </a:solidFill>
                <a:latin typeface="Arial"/>
              </a:rPr>
              <a:t> </a:t>
            </a:r>
            <a:r>
              <a:rPr lang="en-US" altLang="ar-SA" sz="3200" b="1" u="sng" kern="0" dirty="0">
                <a:solidFill>
                  <a:prstClr val="black"/>
                </a:solidFill>
                <a:latin typeface="Arial"/>
              </a:rPr>
              <a:t>Eucalyptus</a:t>
            </a:r>
            <a:r>
              <a:rPr lang="en-US" altLang="ar-SA" sz="3200" b="1" kern="0" dirty="0">
                <a:solidFill>
                  <a:prstClr val="black"/>
                </a:solidFill>
                <a:latin typeface="Arial"/>
              </a:rPr>
              <a:t>  </a:t>
            </a:r>
            <a:r>
              <a:rPr lang="en-US" altLang="ar-SA" sz="3200" b="1" u="sng" kern="0" dirty="0" err="1">
                <a:solidFill>
                  <a:prstClr val="black"/>
                </a:solidFill>
                <a:latin typeface="Arial"/>
              </a:rPr>
              <a:t>camaldulensis</a:t>
            </a:r>
            <a:endParaRPr lang="en-US" altLang="ar-SA" sz="3200" b="1" u="sng" kern="0" dirty="0">
              <a:solidFill>
                <a:prstClr val="black"/>
              </a:solidFill>
              <a:latin typeface="Arial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ar-SA" sz="3600" kern="0" dirty="0">
              <a:solidFill>
                <a:srgbClr val="FF0000"/>
              </a:solidFill>
              <a:latin typeface="Arial"/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200" b="1" kern="0" dirty="0">
                <a:solidFill>
                  <a:srgbClr val="FF0000"/>
                </a:solidFill>
                <a:latin typeface="Arial"/>
              </a:rPr>
              <a:t> </a:t>
            </a:r>
            <a:r>
              <a:rPr lang="ar-SA" altLang="ar-SA" sz="3200" b="1" kern="0" dirty="0" err="1">
                <a:solidFill>
                  <a:srgbClr val="00B0F0"/>
                </a:solidFill>
                <a:latin typeface="Arial"/>
              </a:rPr>
              <a:t>الغاريه</a:t>
            </a:r>
            <a:r>
              <a:rPr lang="ar-SA" altLang="ar-SA" sz="3200" b="1" kern="0" dirty="0">
                <a:solidFill>
                  <a:srgbClr val="00B0F0"/>
                </a:solidFill>
                <a:latin typeface="Arial"/>
              </a:rPr>
              <a:t> </a:t>
            </a:r>
            <a:r>
              <a:rPr lang="en-US" altLang="ar-SA" sz="32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3200" b="1" dirty="0">
                <a:solidFill>
                  <a:srgbClr val="7030A0"/>
                </a:solidFill>
                <a:latin typeface="Arial" pitchFamily="34" charset="0"/>
              </a:rPr>
              <a:t> :</a:t>
            </a:r>
            <a:r>
              <a:rPr lang="ar-SA" sz="3600" b="1" dirty="0" err="1">
                <a:solidFill>
                  <a:prstClr val="black"/>
                </a:solidFill>
              </a:rPr>
              <a:t>Lauraceae</a:t>
            </a:r>
            <a:endParaRPr lang="en-US" altLang="ar-SA" sz="3600" b="1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668344" y="1268760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ar-SA" dirty="0">
              <a:solidFill>
                <a:prstClr val="black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508730" y="194737"/>
            <a:ext cx="444352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en-US" sz="4000" b="1" dirty="0" smtClean="0">
                <a:solidFill>
                  <a:prstClr val="white"/>
                </a:solidFill>
              </a:rPr>
              <a:t>1</a:t>
            </a:r>
            <a:endParaRPr lang="ar-SA" sz="4000" b="1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03244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14" y="422672"/>
            <a:ext cx="3999610" cy="293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098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259632" y="3789040"/>
            <a:ext cx="6233403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000" dirty="0" smtClean="0"/>
              <a:t>نبات عشبي ضعيف اخضر  يتفرع من </a:t>
            </a:r>
            <a:r>
              <a:rPr lang="ar-SA" sz="2000" dirty="0" err="1" smtClean="0"/>
              <a:t>القاعده</a:t>
            </a:r>
            <a:endParaRPr lang="ar-SA" sz="2000" dirty="0" smtClean="0"/>
          </a:p>
          <a:p>
            <a:r>
              <a:rPr lang="ar-SA" sz="2000" dirty="0" smtClean="0">
                <a:solidFill>
                  <a:srgbClr val="FF0000"/>
                </a:solidFill>
              </a:rPr>
              <a:t>الاوراق</a:t>
            </a:r>
            <a:r>
              <a:rPr lang="ar-SA" sz="2000" dirty="0" smtClean="0"/>
              <a:t> شريطيه ضيقه</a:t>
            </a:r>
          </a:p>
          <a:p>
            <a:r>
              <a:rPr lang="ar-SA" sz="2000" dirty="0" smtClean="0">
                <a:solidFill>
                  <a:srgbClr val="FF0000"/>
                </a:solidFill>
              </a:rPr>
              <a:t>الازهار</a:t>
            </a:r>
            <a:r>
              <a:rPr lang="ar-SA" sz="2000" dirty="0" smtClean="0"/>
              <a:t> في نوره سنبليه موجوده على حامل طويل اربع </a:t>
            </a:r>
            <a:r>
              <a:rPr lang="ar-SA" sz="2000" dirty="0" smtClean="0"/>
              <a:t>سنابل غالبا و تخرج من نقطه واحده تأخذ </a:t>
            </a:r>
            <a:r>
              <a:rPr lang="ar-SA" sz="2000" dirty="0" smtClean="0"/>
              <a:t>شكل </a:t>
            </a:r>
            <a:r>
              <a:rPr lang="ar-SA" sz="2000" dirty="0" err="1" smtClean="0"/>
              <a:t>المروحه</a:t>
            </a:r>
            <a:endParaRPr lang="ar-SA" sz="2000" dirty="0" smtClean="0"/>
          </a:p>
          <a:p>
            <a:endParaRPr lang="ar-SA" sz="20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280831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88" y="594320"/>
            <a:ext cx="2468563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479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568" y="3573016"/>
            <a:ext cx="6337300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 </a:t>
            </a:r>
            <a:r>
              <a:rPr lang="ar-SA" altLang="ar-SA" sz="3600" b="1" kern="0" dirty="0" smtClean="0">
                <a:solidFill>
                  <a:schemeClr val="tx1"/>
                </a:solidFill>
                <a:latin typeface="Arial"/>
              </a:rPr>
              <a:t>أدنه</a:t>
            </a: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 smtClean="0">
                <a:solidFill>
                  <a:srgbClr val="7030A0"/>
                </a:solidFill>
                <a:latin typeface="Arial"/>
              </a:rPr>
              <a:t>Ge :</a:t>
            </a:r>
            <a:r>
              <a:rPr lang="en-US" altLang="ar-SA" sz="3600" b="1" u="sng" kern="0" dirty="0" err="1" smtClean="0">
                <a:solidFill>
                  <a:schemeClr val="tx1"/>
                </a:solidFill>
                <a:latin typeface="Arial"/>
              </a:rPr>
              <a:t>Adenium</a:t>
            </a:r>
            <a:r>
              <a:rPr lang="en-US" altLang="ar-SA" sz="3600" b="1" kern="0" dirty="0" smtClean="0">
                <a:solidFill>
                  <a:srgbClr val="7030A0"/>
                </a:solidFill>
                <a:latin typeface="Arial"/>
              </a:rPr>
              <a:t>  </a:t>
            </a:r>
            <a:r>
              <a:rPr lang="en-US" altLang="ar-SA" sz="3600" b="1" u="sng" kern="0" dirty="0" err="1" smtClean="0">
                <a:solidFill>
                  <a:schemeClr val="tx1"/>
                </a:solidFill>
                <a:latin typeface="Arial"/>
              </a:rPr>
              <a:t>arabicum</a:t>
            </a:r>
            <a:endParaRPr lang="en-US" altLang="ar-SA" sz="3600" b="1" u="sng" kern="0" dirty="0">
              <a:solidFill>
                <a:schemeClr val="tx1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</a:t>
            </a:r>
            <a:r>
              <a:rPr lang="en-US" altLang="ar-SA" sz="4000" b="1" dirty="0" smtClean="0">
                <a:solidFill>
                  <a:srgbClr val="7030A0"/>
                </a:solidFill>
                <a:latin typeface="Arial" pitchFamily="34" charset="0"/>
              </a:rPr>
              <a:t>:</a:t>
            </a:r>
            <a:r>
              <a:rPr lang="en-US" altLang="ar-SA" sz="4000" b="1" dirty="0" err="1" smtClean="0">
                <a:solidFill>
                  <a:schemeClr val="tx1"/>
                </a:solidFill>
                <a:latin typeface="Arial" pitchFamily="34" charset="0"/>
              </a:rPr>
              <a:t>Apocynaceae</a:t>
            </a:r>
            <a:r>
              <a:rPr lang="ar-SA" altLang="ar-SA" sz="4000" dirty="0" err="1" smtClean="0">
                <a:solidFill>
                  <a:srgbClr val="00B050"/>
                </a:solidFill>
                <a:latin typeface="Arial" pitchFamily="34" charset="0"/>
              </a:rPr>
              <a:t>الدفليه</a:t>
            </a:r>
            <a:r>
              <a:rPr lang="ar-SA" altLang="ar-SA" sz="4000" dirty="0" smtClean="0">
                <a:solidFill>
                  <a:srgbClr val="00B050"/>
                </a:solidFill>
                <a:latin typeface="Arial" pitchFamily="34" charset="0"/>
              </a:rPr>
              <a:t>  </a:t>
            </a:r>
            <a:endParaRPr lang="en-US" altLang="ar-SA" sz="3600" dirty="0">
              <a:solidFill>
                <a:srgbClr val="00B050"/>
              </a:solidFill>
              <a:latin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288061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20689"/>
            <a:ext cx="36724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8416598" y="227546"/>
            <a:ext cx="549275" cy="923925"/>
          </a:xfrm>
          <a:prstGeom prst="rect">
            <a:avLst/>
          </a:prstGeom>
          <a:solidFill>
            <a:srgbClr val="7030A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prstClr val="white"/>
                </a:solidFill>
                <a:latin typeface="Arial"/>
              </a:rPr>
              <a:t>6</a:t>
            </a:r>
            <a:endParaRPr lang="ar-SA" sz="5400" kern="0" dirty="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949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84762" y="3927106"/>
            <a:ext cx="5904656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000" b="1" dirty="0" smtClean="0"/>
              <a:t>شجيره  ساقها </a:t>
            </a:r>
            <a:r>
              <a:rPr lang="ar-SA" sz="2000" b="1" dirty="0" err="1" smtClean="0"/>
              <a:t>متضخمه</a:t>
            </a:r>
            <a:r>
              <a:rPr lang="ar-SA" sz="2000" b="1" dirty="0" smtClean="0"/>
              <a:t> وقصيره طريه </a:t>
            </a:r>
            <a:r>
              <a:rPr lang="ar-SA" sz="2000" b="1" dirty="0" err="1" smtClean="0"/>
              <a:t>وعريضه</a:t>
            </a:r>
            <a:r>
              <a:rPr lang="ar-SA" sz="2000" b="1" dirty="0" smtClean="0"/>
              <a:t> لونه اخضر رمادي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الاوراق</a:t>
            </a:r>
            <a:r>
              <a:rPr lang="ar-SA" sz="2000" b="1" dirty="0" smtClean="0"/>
              <a:t> </a:t>
            </a:r>
            <a:r>
              <a:rPr lang="ar-SA" sz="2000" b="1" dirty="0" err="1" smtClean="0"/>
              <a:t>بيضاويه</a:t>
            </a:r>
            <a:r>
              <a:rPr lang="ar-SA" sz="2000" b="1" dirty="0" smtClean="0"/>
              <a:t> خضراء كبيره </a:t>
            </a:r>
            <a:r>
              <a:rPr lang="ar-SA" sz="2000" b="1" dirty="0" err="1" smtClean="0"/>
              <a:t>وسميكه</a:t>
            </a:r>
            <a:r>
              <a:rPr lang="ar-SA" sz="2000" b="1" dirty="0" smtClean="0"/>
              <a:t> </a:t>
            </a:r>
            <a:r>
              <a:rPr lang="ar-SA" sz="2000" b="1" dirty="0" err="1" smtClean="0"/>
              <a:t>متبادله</a:t>
            </a:r>
            <a:r>
              <a:rPr lang="ar-SA" sz="2000" b="1" dirty="0" smtClean="0"/>
              <a:t> </a:t>
            </a:r>
            <a:r>
              <a:rPr lang="ar-SA" sz="2000" b="1" dirty="0" smtClean="0"/>
              <a:t>بشكل </a:t>
            </a:r>
            <a:r>
              <a:rPr lang="ar-SA" sz="2000" b="1" dirty="0" smtClean="0"/>
              <a:t>مميز ورقتان من اليمين واليسار ويليها ورقتان متبادلتان من الامام والخلف</a:t>
            </a:r>
          </a:p>
          <a:p>
            <a:r>
              <a:rPr lang="ar-SA" sz="2000" b="1" dirty="0" smtClean="0"/>
              <a:t>فتعطي في </a:t>
            </a:r>
            <a:r>
              <a:rPr lang="ar-SA" sz="2000" b="1" dirty="0" err="1" smtClean="0"/>
              <a:t>النهايه</a:t>
            </a:r>
            <a:r>
              <a:rPr lang="ar-SA" sz="2000" b="1" dirty="0" smtClean="0"/>
              <a:t> شكل متجمع </a:t>
            </a:r>
            <a:r>
              <a:rPr lang="ar-SA" sz="2000" b="1" dirty="0" err="1" smtClean="0"/>
              <a:t>للاوراق</a:t>
            </a:r>
            <a:r>
              <a:rPr lang="ar-SA" sz="2000" b="1" dirty="0" smtClean="0"/>
              <a:t> وكأنها </a:t>
            </a:r>
            <a:r>
              <a:rPr lang="ar-SA" sz="2000" b="1" dirty="0" smtClean="0"/>
              <a:t>مروحه</a:t>
            </a:r>
            <a:endParaRPr lang="ar-SA" sz="2000" b="1" dirty="0" smtClean="0"/>
          </a:p>
          <a:p>
            <a:r>
              <a:rPr lang="ar-SA" sz="2000" b="1" dirty="0" smtClean="0">
                <a:solidFill>
                  <a:srgbClr val="FF0000"/>
                </a:solidFill>
              </a:rPr>
              <a:t>زهرتها</a:t>
            </a:r>
            <a:r>
              <a:rPr lang="ar-SA" sz="2000" b="1" dirty="0" smtClean="0"/>
              <a:t> مفرده و </a:t>
            </a:r>
            <a:r>
              <a:rPr lang="ar-SA" sz="2000" b="1" dirty="0" smtClean="0"/>
              <a:t>كبيره </a:t>
            </a:r>
            <a:endParaRPr lang="ar-SA" sz="2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28675"/>
            <a:ext cx="5616624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949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619672" y="3573016"/>
            <a:ext cx="6739724" cy="2677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وشجرة الكافور شجرة كبيرة يصل ارتفاعها إلى 50 متراً ويكون جذعها مستقيماً </a:t>
            </a:r>
            <a:r>
              <a:rPr lang="ar-SA" sz="2000" b="1" dirty="0" smtClean="0">
                <a:solidFill>
                  <a:prstClr val="black"/>
                </a:solidFill>
              </a:rPr>
              <a:t>في الجزء السفلي من الشجرة لكنه ما يلبث أن يتفرع إلى أفرع كبيرة بعقد كبيرة. </a:t>
            </a:r>
            <a:endParaRPr lang="ar-SA" sz="2000" b="1" dirty="0">
              <a:solidFill>
                <a:prstClr val="black"/>
              </a:solidFill>
            </a:endParaRPr>
          </a:p>
          <a:p>
            <a:pPr lvl="0"/>
            <a:r>
              <a:rPr lang="ar-SA" sz="20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الأوراق </a:t>
            </a:r>
            <a:r>
              <a:rPr lang="ar-SA" sz="2000" b="1" dirty="0" smtClean="0">
                <a:solidFill>
                  <a:prstClr val="black"/>
                </a:solidFill>
              </a:rPr>
              <a:t>النبات رمحيه </a:t>
            </a:r>
            <a:r>
              <a:rPr lang="ar-SA" sz="2000" b="1" dirty="0">
                <a:solidFill>
                  <a:prstClr val="black"/>
                </a:solidFill>
              </a:rPr>
              <a:t>كبيرة ولها أعناق طويلة </a:t>
            </a:r>
            <a:r>
              <a:rPr lang="ar-SA" sz="2400" b="1" dirty="0" err="1" smtClean="0">
                <a:solidFill>
                  <a:prstClr val="black"/>
                </a:solidFill>
              </a:rPr>
              <a:t>ومتبادلة</a:t>
            </a:r>
            <a:r>
              <a:rPr lang="ar-SA" sz="2400" b="1" dirty="0" err="1">
                <a:solidFill>
                  <a:prstClr val="black"/>
                </a:solidFill>
              </a:rPr>
              <a:t>عند</a:t>
            </a:r>
            <a:r>
              <a:rPr lang="ar-SA" sz="2400" b="1" dirty="0">
                <a:solidFill>
                  <a:prstClr val="black"/>
                </a:solidFill>
              </a:rPr>
              <a:t> فركها باليد تنطلق منها </a:t>
            </a:r>
            <a:r>
              <a:rPr lang="ar-SA" sz="2400" b="1" dirty="0">
                <a:solidFill>
                  <a:prstClr val="black"/>
                </a:solidFill>
                <a:hlinkClick r:id="rId2" tooltip="رائحة"/>
              </a:rPr>
              <a:t>رائحة</a:t>
            </a:r>
            <a:r>
              <a:rPr lang="ar-SA" sz="2400" b="1" dirty="0">
                <a:solidFill>
                  <a:prstClr val="black"/>
                </a:solidFill>
              </a:rPr>
              <a:t> تنعش التنفس ناتجة عن </a:t>
            </a:r>
            <a:r>
              <a:rPr lang="ar-SA" sz="2400" b="1" dirty="0" err="1">
                <a:solidFill>
                  <a:prstClr val="black"/>
                </a:solidFill>
              </a:rPr>
              <a:t>أنبعاث</a:t>
            </a:r>
            <a:r>
              <a:rPr lang="ar-SA" sz="2400" b="1" dirty="0">
                <a:solidFill>
                  <a:prstClr val="black"/>
                </a:solidFill>
              </a:rPr>
              <a:t> زيت </a:t>
            </a:r>
            <a:r>
              <a:rPr lang="ar-SA" sz="2400" b="1" dirty="0" err="1" smtClean="0">
                <a:solidFill>
                  <a:prstClr val="black"/>
                </a:solidFill>
              </a:rPr>
              <a:t>الكالبتوس</a:t>
            </a:r>
            <a:r>
              <a:rPr lang="ar-SA" sz="2400" b="1" dirty="0" smtClean="0">
                <a:solidFill>
                  <a:prstClr val="black"/>
                </a:solidFill>
              </a:rPr>
              <a:t> </a:t>
            </a:r>
            <a:endParaRPr lang="ar-SA" sz="24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ar-SA" sz="20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الأزهار </a:t>
            </a:r>
            <a:r>
              <a:rPr lang="ar-SA" sz="2000" b="1" dirty="0">
                <a:solidFill>
                  <a:prstClr val="black"/>
                </a:solidFill>
              </a:rPr>
              <a:t>صغيرة ذات لون أبيض وتتجمع في مجاميع بدون أعناق. </a:t>
            </a:r>
          </a:p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 </a:t>
            </a:r>
            <a:r>
              <a:rPr lang="ar-SA" sz="20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الثمار </a:t>
            </a:r>
            <a:r>
              <a:rPr lang="ar-SA" sz="2000" b="1" dirty="0">
                <a:solidFill>
                  <a:prstClr val="black"/>
                </a:solidFill>
              </a:rPr>
              <a:t>فهي عنبية بلون بنفسجي إلى أسود وتحتوي كل ثمرة على بذرة واحدة.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4664"/>
            <a:ext cx="4464496" cy="279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43" y="542764"/>
            <a:ext cx="238125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81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6337300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</a:t>
            </a:r>
            <a:r>
              <a:rPr lang="ar-SA" altLang="ar-SA" sz="3600" b="1" kern="0" dirty="0">
                <a:solidFill>
                  <a:prstClr val="white"/>
                </a:solidFill>
                <a:latin typeface="Arial"/>
              </a:rPr>
              <a:t> </a:t>
            </a:r>
            <a:r>
              <a:rPr lang="ar-SA" altLang="ar-SA" sz="3600" b="1" kern="0" dirty="0" smtClean="0">
                <a:solidFill>
                  <a:schemeClr val="tx1"/>
                </a:solidFill>
                <a:latin typeface="Arial"/>
              </a:rPr>
              <a:t>رغل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Ge :</a:t>
            </a:r>
            <a:r>
              <a:rPr lang="en-US" altLang="ar-SA" sz="3600" b="1" u="sng" dirty="0" err="1">
                <a:solidFill>
                  <a:schemeClr val="tx1"/>
                </a:solidFill>
              </a:rPr>
              <a:t>Atriplex</a:t>
            </a:r>
            <a:r>
              <a:rPr lang="en-US" altLang="ar-SA" sz="3600" b="1" dirty="0">
                <a:solidFill>
                  <a:schemeClr val="tx1"/>
                </a:solidFill>
              </a:rPr>
              <a:t>  </a:t>
            </a:r>
            <a:r>
              <a:rPr lang="en-US" altLang="ar-SA" sz="3600" b="1" u="sng" dirty="0" err="1" smtClean="0">
                <a:solidFill>
                  <a:schemeClr val="tx1"/>
                </a:solidFill>
              </a:rPr>
              <a:t>leucoclada</a:t>
            </a:r>
            <a:r>
              <a:rPr lang="ar-SA" altLang="ar-SA" sz="3600" b="1" kern="0" dirty="0" smtClean="0">
                <a:solidFill>
                  <a:schemeClr val="tx1"/>
                </a:solidFill>
                <a:latin typeface="Arial"/>
              </a:rPr>
              <a:t>  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:</a:t>
            </a:r>
            <a:r>
              <a:rPr lang="en-US" altLang="ar-SA" sz="3600" b="1" dirty="0" err="1">
                <a:solidFill>
                  <a:schemeClr val="tx1"/>
                </a:solidFill>
              </a:rPr>
              <a:t>Chenopodiaceae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</a:t>
            </a:r>
            <a:r>
              <a:rPr lang="ar-SA" altLang="ar-SA" sz="3200" b="1" dirty="0" err="1">
                <a:solidFill>
                  <a:srgbClr val="00B050"/>
                </a:solidFill>
                <a:latin typeface="Arial" pitchFamily="34" charset="0"/>
              </a:rPr>
              <a:t>الرمراميه</a:t>
            </a:r>
            <a:endParaRPr lang="en-US" altLang="ar-SA" sz="3200" b="1" dirty="0">
              <a:solidFill>
                <a:srgbClr val="00B05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solidFill>
            <a:srgbClr val="7030A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prstClr val="white"/>
                </a:solidFill>
                <a:latin typeface="Arial"/>
              </a:rPr>
              <a:t>2</a:t>
            </a:r>
            <a:endParaRPr lang="ar-SA" sz="5400" kern="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08720"/>
            <a:ext cx="1872208" cy="19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69718"/>
            <a:ext cx="2448271" cy="299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252552"/>
            <a:ext cx="3219893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50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95736" y="4318151"/>
            <a:ext cx="4637054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b="1" dirty="0" smtClean="0"/>
              <a:t>شجيره لونها اخضر رمادي  ساقها خشبيه </a:t>
            </a:r>
            <a:r>
              <a:rPr lang="ar-SA" b="1" dirty="0" smtClean="0"/>
              <a:t>بيضاء يعيش في البيئات شديدة </a:t>
            </a:r>
            <a:r>
              <a:rPr lang="ar-SA" b="1" dirty="0" err="1" smtClean="0"/>
              <a:t>الملوحه</a:t>
            </a:r>
            <a:endParaRPr lang="ar-SA" b="1" dirty="0" smtClean="0"/>
          </a:p>
          <a:p>
            <a:pPr lvl="0"/>
            <a:r>
              <a:rPr lang="ar-SA" b="1" dirty="0" smtClean="0">
                <a:solidFill>
                  <a:srgbClr val="FF0000"/>
                </a:solidFill>
              </a:rPr>
              <a:t>اوراقها</a:t>
            </a:r>
            <a:r>
              <a:rPr lang="ar-SA" b="1" dirty="0" smtClean="0"/>
              <a:t> صغيره </a:t>
            </a:r>
            <a:r>
              <a:rPr lang="ar-SA" b="1" dirty="0" err="1" smtClean="0"/>
              <a:t>نسبيا</a:t>
            </a:r>
            <a:r>
              <a:rPr lang="ar-SA" b="1" dirty="0" err="1">
                <a:solidFill>
                  <a:prstClr val="black"/>
                </a:solidFill>
              </a:rPr>
              <a:t>سهمية</a:t>
            </a:r>
            <a:r>
              <a:rPr lang="ar-SA" b="1" dirty="0">
                <a:solidFill>
                  <a:prstClr val="black"/>
                </a:solidFill>
              </a:rPr>
              <a:t> </a:t>
            </a:r>
            <a:r>
              <a:rPr lang="ar-SA" b="1" dirty="0" smtClean="0">
                <a:solidFill>
                  <a:prstClr val="black"/>
                </a:solidFill>
              </a:rPr>
              <a:t>الشكل</a:t>
            </a:r>
            <a:r>
              <a:rPr lang="ar-SA" b="1" dirty="0" smtClean="0"/>
              <a:t> </a:t>
            </a:r>
            <a:r>
              <a:rPr lang="ar-SA" b="1" dirty="0" smtClean="0"/>
              <a:t>كثيفه </a:t>
            </a:r>
            <a:r>
              <a:rPr lang="ar-SA" b="1" dirty="0" err="1" smtClean="0"/>
              <a:t>ومزدحمه</a:t>
            </a:r>
            <a:r>
              <a:rPr lang="ar-SA" b="1" dirty="0" smtClean="0"/>
              <a:t> عل الفروع جلديه لزجه عند لمسها </a:t>
            </a:r>
            <a:r>
              <a:rPr lang="ar-SA" b="1" dirty="0" err="1" smtClean="0"/>
              <a:t>مليئه</a:t>
            </a:r>
            <a:r>
              <a:rPr lang="ar-SA" b="1" dirty="0" smtClean="0"/>
              <a:t> بالملح او البلورات </a:t>
            </a:r>
            <a:r>
              <a:rPr lang="ar-SA" b="1" dirty="0" err="1" smtClean="0"/>
              <a:t>الملحيه</a:t>
            </a:r>
            <a:endParaRPr lang="ar-SA" b="1" dirty="0" smtClean="0"/>
          </a:p>
          <a:p>
            <a:pPr lvl="0"/>
            <a:r>
              <a:rPr lang="ar-SA" b="1" dirty="0" smtClean="0">
                <a:solidFill>
                  <a:srgbClr val="FF0000"/>
                </a:solidFill>
              </a:rPr>
              <a:t>الازهار</a:t>
            </a:r>
            <a:r>
              <a:rPr lang="ar-SA" b="1" dirty="0" smtClean="0"/>
              <a:t> اصفر كريمي صغيره </a:t>
            </a:r>
            <a:r>
              <a:rPr lang="ar-SA" b="1" dirty="0" err="1" smtClean="0"/>
              <a:t>متجمعه</a:t>
            </a:r>
            <a:r>
              <a:rPr lang="ar-SA" b="1" dirty="0" smtClean="0"/>
              <a:t> في نورات عنقوديه</a:t>
            </a:r>
            <a:endParaRPr lang="ar-SA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975" y="836712"/>
            <a:ext cx="2650025" cy="287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692696"/>
            <a:ext cx="3305175" cy="34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402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83568" y="3573016"/>
            <a:ext cx="6337300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</a:t>
            </a:r>
            <a:r>
              <a:rPr lang="ar-SA" altLang="ar-SA" sz="3600" b="1" kern="0" dirty="0">
                <a:solidFill>
                  <a:schemeClr val="tx1"/>
                </a:solidFill>
                <a:latin typeface="Arial"/>
              </a:rPr>
              <a:t> الاثل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Ge :</a:t>
            </a:r>
            <a:r>
              <a:rPr lang="en-US" altLang="ar-SA" sz="3600" b="1" u="sng" kern="0" dirty="0" err="1">
                <a:solidFill>
                  <a:schemeClr val="tx1"/>
                </a:solidFill>
                <a:latin typeface="Arial"/>
              </a:rPr>
              <a:t>Tamarix</a:t>
            </a:r>
            <a:r>
              <a:rPr lang="en-US" altLang="ar-SA" sz="3600" b="1" kern="0" dirty="0">
                <a:solidFill>
                  <a:schemeClr val="tx1"/>
                </a:solidFill>
                <a:latin typeface="Arial"/>
              </a:rPr>
              <a:t>  </a:t>
            </a:r>
            <a:r>
              <a:rPr lang="en-US" altLang="ar-SA" sz="3600" b="1" u="sng" kern="0" dirty="0" err="1">
                <a:solidFill>
                  <a:schemeClr val="tx1"/>
                </a:solidFill>
                <a:latin typeface="Arial"/>
              </a:rPr>
              <a:t>aphylla</a:t>
            </a:r>
            <a:r>
              <a:rPr lang="ar-SA" altLang="ar-SA" sz="3600" b="1" kern="0" dirty="0">
                <a:solidFill>
                  <a:schemeClr val="tx1"/>
                </a:solidFill>
                <a:latin typeface="Arial"/>
              </a:rPr>
              <a:t>  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:</a:t>
            </a:r>
            <a:r>
              <a:rPr lang="en-US" altLang="ar-SA" sz="3600" b="1" dirty="0" err="1">
                <a:solidFill>
                  <a:schemeClr val="tx1"/>
                </a:solidFill>
                <a:latin typeface="Arial" pitchFamily="34" charset="0"/>
              </a:rPr>
              <a:t>Tamaricaceae</a:t>
            </a:r>
            <a:r>
              <a:rPr lang="ar-SA" altLang="ar-SA" sz="3600" b="1" dirty="0" err="1">
                <a:solidFill>
                  <a:srgbClr val="00B050"/>
                </a:solidFill>
                <a:latin typeface="Arial" pitchFamily="34" charset="0"/>
              </a:rPr>
              <a:t>الأثليه</a:t>
            </a:r>
            <a:r>
              <a:rPr lang="ar-SA" altLang="ar-SA" sz="3600" b="1" dirty="0">
                <a:solidFill>
                  <a:srgbClr val="00B050"/>
                </a:solidFill>
                <a:latin typeface="Arial" pitchFamily="34" charset="0"/>
              </a:rPr>
              <a:t>  </a:t>
            </a:r>
            <a:endParaRPr lang="en-US" altLang="ar-SA" sz="3600" b="1" dirty="0">
              <a:solidFill>
                <a:srgbClr val="00B050"/>
              </a:solidFill>
              <a:latin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365767" y="116631"/>
            <a:ext cx="549275" cy="923925"/>
          </a:xfrm>
          <a:prstGeom prst="rect">
            <a:avLst/>
          </a:prstGeom>
          <a:solidFill>
            <a:srgbClr val="7030A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prstClr val="white"/>
                </a:solidFill>
                <a:latin typeface="Arial"/>
              </a:rPr>
              <a:t>3</a:t>
            </a:r>
            <a:endParaRPr lang="ar-SA" sz="5400" kern="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83" y="774699"/>
            <a:ext cx="2351941" cy="265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04409"/>
            <a:ext cx="1728193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787" y="122615"/>
            <a:ext cx="2894459" cy="317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467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8" y="4887731"/>
            <a:ext cx="2866776" cy="168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3003916" y="1088210"/>
            <a:ext cx="5976664" cy="37394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شجرة تتباين في ارتفاعها ممكن تصل الى 10 امتار</a:t>
            </a:r>
          </a:p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الساق </a:t>
            </a:r>
            <a:r>
              <a:rPr lang="ar-SA" sz="2000" b="1" dirty="0" err="1">
                <a:solidFill>
                  <a:prstClr val="black"/>
                </a:solidFill>
              </a:rPr>
              <a:t>متفرعه</a:t>
            </a:r>
            <a:r>
              <a:rPr lang="ar-SA" sz="2000" b="1" dirty="0">
                <a:solidFill>
                  <a:prstClr val="black"/>
                </a:solidFill>
              </a:rPr>
              <a:t> ونحيفة </a:t>
            </a:r>
            <a:r>
              <a:rPr lang="ar-SA" sz="2000" b="1" dirty="0" smtClean="0">
                <a:solidFill>
                  <a:prstClr val="black"/>
                </a:solidFill>
              </a:rPr>
              <a:t>التفرعات لونها بني احمر نبات ملحي يعيش في البيئات شديدة </a:t>
            </a:r>
            <a:r>
              <a:rPr lang="ar-SA" sz="2000" b="1" dirty="0" err="1" smtClean="0">
                <a:solidFill>
                  <a:prstClr val="black"/>
                </a:solidFill>
              </a:rPr>
              <a:t>الملوحه</a:t>
            </a:r>
            <a:endParaRPr lang="ar-SA" sz="20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ar-SA" sz="2000" b="1" dirty="0">
                <a:solidFill>
                  <a:srgbClr val="FF0000"/>
                </a:solidFill>
              </a:rPr>
              <a:t>الاوراق</a:t>
            </a:r>
            <a:r>
              <a:rPr lang="ar-SA" sz="2000" b="1" dirty="0">
                <a:solidFill>
                  <a:prstClr val="black"/>
                </a:solidFill>
              </a:rPr>
              <a:t>  </a:t>
            </a:r>
            <a:r>
              <a:rPr lang="ar-SA" sz="2000" b="1" dirty="0" smtClean="0">
                <a:solidFill>
                  <a:prstClr val="black"/>
                </a:solidFill>
              </a:rPr>
              <a:t>حرشفيه </a:t>
            </a:r>
            <a:r>
              <a:rPr lang="ar-SA" sz="2000" b="1" dirty="0">
                <a:solidFill>
                  <a:prstClr val="black"/>
                </a:solidFill>
              </a:rPr>
              <a:t> </a:t>
            </a:r>
            <a:r>
              <a:rPr lang="ar-SA" sz="2000" b="1" dirty="0" err="1" smtClean="0">
                <a:solidFill>
                  <a:prstClr val="black"/>
                </a:solidFill>
              </a:rPr>
              <a:t>مليئه</a:t>
            </a:r>
            <a:r>
              <a:rPr lang="ar-SA" sz="2000" b="1" dirty="0" smtClean="0">
                <a:solidFill>
                  <a:prstClr val="black"/>
                </a:solidFill>
              </a:rPr>
              <a:t> بالبلورات </a:t>
            </a:r>
            <a:r>
              <a:rPr lang="ar-SA" sz="2000" b="1" dirty="0" err="1" smtClean="0">
                <a:solidFill>
                  <a:prstClr val="black"/>
                </a:solidFill>
              </a:rPr>
              <a:t>الملحيه</a:t>
            </a:r>
            <a:r>
              <a:rPr lang="ar-SA" sz="2000" b="1" dirty="0" smtClean="0">
                <a:solidFill>
                  <a:prstClr val="black"/>
                </a:solidFill>
              </a:rPr>
              <a:t> </a:t>
            </a:r>
            <a:r>
              <a:rPr lang="ar-SA" sz="2000" b="1" dirty="0" err="1" smtClean="0">
                <a:solidFill>
                  <a:prstClr val="black"/>
                </a:solidFill>
              </a:rPr>
              <a:t>الصغيره</a:t>
            </a:r>
            <a:r>
              <a:rPr lang="ar-SA" sz="2000" b="1" dirty="0" smtClean="0">
                <a:solidFill>
                  <a:prstClr val="black"/>
                </a:solidFill>
              </a:rPr>
              <a:t> </a:t>
            </a:r>
            <a:endParaRPr lang="ar-SA" sz="20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 </a:t>
            </a:r>
            <a:r>
              <a:rPr lang="ar-SA" sz="2000" b="1" dirty="0">
                <a:solidFill>
                  <a:srgbClr val="FF0000"/>
                </a:solidFill>
              </a:rPr>
              <a:t>الازهار</a:t>
            </a:r>
            <a:r>
              <a:rPr lang="ar-SA" sz="2000" b="1" dirty="0">
                <a:solidFill>
                  <a:prstClr val="black"/>
                </a:solidFill>
              </a:rPr>
              <a:t> صغيرة جالسه ولونها ابيض كريمي تخرج في نورات عنقوديه</a:t>
            </a:r>
          </a:p>
          <a:p>
            <a:pPr>
              <a:lnSpc>
                <a:spcPct val="150000"/>
              </a:lnSpc>
            </a:pPr>
            <a:r>
              <a:rPr lang="ar-SA" sz="2000" b="1" dirty="0">
                <a:solidFill>
                  <a:prstClr val="black"/>
                </a:solidFill>
              </a:rPr>
              <a:t>الثمار خضراء في بداية التكوين تتحول الى بنية بأشكال غير </a:t>
            </a:r>
            <a:r>
              <a:rPr lang="ar-SA" sz="2000" b="1" dirty="0" err="1">
                <a:solidFill>
                  <a:prstClr val="black"/>
                </a:solidFill>
              </a:rPr>
              <a:t>منتظمه</a:t>
            </a:r>
            <a:r>
              <a:rPr lang="ar-SA" sz="2000" b="1" dirty="0">
                <a:solidFill>
                  <a:prstClr val="black"/>
                </a:solidFill>
              </a:rPr>
              <a:t> الشكل والحجم</a:t>
            </a:r>
          </a:p>
          <a:p>
            <a:pPr>
              <a:lnSpc>
                <a:spcPct val="150000"/>
              </a:lnSpc>
            </a:pPr>
            <a:endParaRPr lang="ar-SA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97" y="2512040"/>
            <a:ext cx="2387826" cy="210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74" y="38909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2001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3573016"/>
            <a:ext cx="6337300" cy="2677656"/>
          </a:xfrm>
          <a:prstGeom prst="rect">
            <a:avLst/>
          </a:prstGeom>
          <a:solidFill>
            <a:schemeClr val="accent4">
              <a:lumMod val="60000"/>
              <a:lumOff val="40000"/>
              <a:alpha val="37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 </a:t>
            </a:r>
            <a:r>
              <a:rPr lang="ar-SA" altLang="ar-SA" sz="3600" b="1" kern="0" dirty="0">
                <a:solidFill>
                  <a:schemeClr val="tx1"/>
                </a:solidFill>
                <a:latin typeface="Arial"/>
              </a:rPr>
              <a:t>حناء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Ge </a:t>
            </a:r>
            <a:r>
              <a:rPr lang="en-US" altLang="ar-SA" sz="3600" b="1" kern="0" dirty="0">
                <a:solidFill>
                  <a:schemeClr val="tx1"/>
                </a:solidFill>
                <a:latin typeface="Arial"/>
              </a:rPr>
              <a:t>: </a:t>
            </a:r>
            <a:r>
              <a:rPr lang="en-US" altLang="ar-SA" sz="3600" b="1" u="sng" dirty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US" altLang="ar-SA" sz="3600" b="1" u="sng" dirty="0" err="1">
                <a:solidFill>
                  <a:schemeClr val="tx1"/>
                </a:solidFill>
                <a:latin typeface="Arial" pitchFamily="34" charset="0"/>
              </a:rPr>
              <a:t>Lawsonia</a:t>
            </a:r>
            <a:r>
              <a:rPr lang="en-US" altLang="ar-SA" sz="3600" b="1" dirty="0">
                <a:solidFill>
                  <a:schemeClr val="tx1"/>
                </a:solidFill>
                <a:latin typeface="Arial" pitchFamily="34" charset="0"/>
              </a:rPr>
              <a:t>   </a:t>
            </a:r>
            <a:r>
              <a:rPr lang="en-US" altLang="ar-SA" sz="3600" b="1" u="sng" dirty="0" err="1">
                <a:solidFill>
                  <a:schemeClr val="tx1"/>
                </a:solidFill>
                <a:latin typeface="Arial" pitchFamily="34" charset="0"/>
              </a:rPr>
              <a:t>inermis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:</a:t>
            </a:r>
            <a:r>
              <a:rPr lang="en-US" altLang="ar-SA" sz="28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altLang="ar-SA" sz="3600" b="1" dirty="0" err="1" smtClean="0">
                <a:solidFill>
                  <a:schemeClr val="tx1"/>
                </a:solidFill>
                <a:latin typeface="Arial" pitchFamily="34" charset="0"/>
              </a:rPr>
              <a:t>Lythraceae</a:t>
            </a:r>
            <a:r>
              <a:rPr lang="ar-SA" altLang="ar-SA" sz="3600" dirty="0" err="1" smtClean="0">
                <a:solidFill>
                  <a:srgbClr val="00B050"/>
                </a:solidFill>
                <a:latin typeface="Arial" pitchFamily="34" charset="0"/>
              </a:rPr>
              <a:t>الحنائيه</a:t>
            </a:r>
            <a:r>
              <a:rPr lang="ar-SA" altLang="ar-SA" sz="3600" dirty="0" smtClean="0">
                <a:solidFill>
                  <a:srgbClr val="00B050"/>
                </a:solidFill>
                <a:latin typeface="Arial" pitchFamily="34" charset="0"/>
              </a:rPr>
              <a:t>  </a:t>
            </a:r>
            <a:endParaRPr lang="en-US" altLang="ar-SA" sz="3600" dirty="0">
              <a:solidFill>
                <a:srgbClr val="00B05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054975" y="312738"/>
            <a:ext cx="549275" cy="923925"/>
          </a:xfrm>
          <a:prstGeom prst="rect">
            <a:avLst/>
          </a:prstGeom>
          <a:solidFill>
            <a:srgbClr val="7030A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prstClr val="white"/>
                </a:solidFill>
                <a:latin typeface="Arial"/>
              </a:rPr>
              <a:t>4</a:t>
            </a:r>
            <a:endParaRPr lang="ar-SA" sz="5400" kern="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104456" cy="29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99581"/>
            <a:ext cx="4139952" cy="212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557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3658"/>
            <a:ext cx="2590800" cy="196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9" y="2819648"/>
            <a:ext cx="2713037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563442"/>
            <a:ext cx="2620963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995936" y="2852936"/>
            <a:ext cx="4572000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ar-SA" sz="2000" b="1" dirty="0">
                <a:solidFill>
                  <a:prstClr val="black"/>
                </a:solidFill>
              </a:rPr>
              <a:t>شجيرة  غزيرة التفريع، يصل طولها إلى ثلاثة أمتار الأفرع جانبية خضراء اللون وتتحول إلى البنى عند </a:t>
            </a:r>
            <a:r>
              <a:rPr lang="ar-SA" sz="2000" b="1" dirty="0" smtClean="0">
                <a:solidFill>
                  <a:prstClr val="black"/>
                </a:solidFill>
              </a:rPr>
              <a:t>النضج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أوراق</a:t>
            </a:r>
            <a:r>
              <a:rPr lang="ar-SA" sz="2000" b="1" dirty="0" smtClean="0">
                <a:solidFill>
                  <a:prstClr val="black"/>
                </a:solidFill>
              </a:rPr>
              <a:t> </a:t>
            </a:r>
            <a:r>
              <a:rPr lang="ar-SA" sz="2000" b="1" dirty="0">
                <a:solidFill>
                  <a:prstClr val="black"/>
                </a:solidFill>
              </a:rPr>
              <a:t>الحناء بسيطة  </a:t>
            </a:r>
            <a:r>
              <a:rPr lang="ar-SA" sz="2000" b="1" dirty="0" err="1" smtClean="0">
                <a:solidFill>
                  <a:prstClr val="black"/>
                </a:solidFill>
              </a:rPr>
              <a:t>بيضاويه</a:t>
            </a:r>
            <a:endParaRPr lang="ar-SA" sz="2000" b="1" dirty="0">
              <a:solidFill>
                <a:prstClr val="black"/>
              </a:solidFill>
            </a:endParaRPr>
          </a:p>
          <a:p>
            <a:r>
              <a:rPr lang="ar-SA" sz="2000" b="1" dirty="0">
                <a:solidFill>
                  <a:srgbClr val="FF0000"/>
                </a:solidFill>
              </a:rPr>
              <a:t>والأزهار</a:t>
            </a:r>
            <a:r>
              <a:rPr lang="ar-SA" sz="2000" b="1" dirty="0">
                <a:solidFill>
                  <a:prstClr val="black"/>
                </a:solidFill>
              </a:rPr>
              <a:t> صغيرة بيضاء لها رائحة عطرية قوية ومميزة وهي في نورات عنقودية </a:t>
            </a:r>
            <a:endParaRPr lang="ar-SA" sz="2000" b="1" dirty="0" smtClean="0">
              <a:solidFill>
                <a:prstClr val="black"/>
              </a:solidFill>
            </a:endParaRPr>
          </a:p>
          <a:p>
            <a:r>
              <a:rPr lang="ar-SA" sz="2000" b="1" dirty="0" smtClean="0">
                <a:solidFill>
                  <a:srgbClr val="FF0000"/>
                </a:solidFill>
              </a:rPr>
              <a:t>الثمرة</a:t>
            </a:r>
            <a:r>
              <a:rPr lang="ar-SA" sz="2000" b="1" dirty="0" smtClean="0">
                <a:solidFill>
                  <a:prstClr val="black"/>
                </a:solidFill>
              </a:rPr>
              <a:t> علبة لونها احمر ولها زائده دقيقه تشبه </a:t>
            </a:r>
            <a:r>
              <a:rPr lang="ar-SA" sz="2000" b="1" dirty="0" err="1" smtClean="0">
                <a:solidFill>
                  <a:prstClr val="black"/>
                </a:solidFill>
              </a:rPr>
              <a:t>الشوكه</a:t>
            </a:r>
            <a:r>
              <a:rPr lang="ar-SA" sz="2000" b="1" dirty="0" smtClean="0">
                <a:solidFill>
                  <a:prstClr val="black"/>
                </a:solidFill>
              </a:rPr>
              <a:t> مميزه تخرج من رأس </a:t>
            </a:r>
            <a:r>
              <a:rPr lang="ar-SA" sz="2000" b="1" dirty="0" err="1" smtClean="0">
                <a:solidFill>
                  <a:prstClr val="black"/>
                </a:solidFill>
              </a:rPr>
              <a:t>الثمره</a:t>
            </a:r>
            <a:endParaRPr lang="ar-SA" sz="2000" b="1" dirty="0">
              <a:solidFill>
                <a:prstClr val="black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12" y="5085184"/>
            <a:ext cx="3081709" cy="158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493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83568" y="3573016"/>
            <a:ext cx="6337300" cy="26776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ar-SA" altLang="ar-SA" sz="3600" b="1" kern="0" dirty="0" err="1">
                <a:solidFill>
                  <a:srgbClr val="7030A0"/>
                </a:solidFill>
                <a:latin typeface="Arial"/>
              </a:rPr>
              <a:t>الأسم</a:t>
            </a:r>
            <a:r>
              <a:rPr lang="ar-SA" altLang="ar-SA" sz="3600" b="1" kern="0" dirty="0">
                <a:solidFill>
                  <a:srgbClr val="7030A0"/>
                </a:solidFill>
                <a:latin typeface="Arial"/>
              </a:rPr>
              <a:t> الدارج : </a:t>
            </a:r>
            <a:r>
              <a:rPr lang="ar-SA" altLang="ar-SA" sz="3600" b="1" kern="0" dirty="0" smtClean="0">
                <a:solidFill>
                  <a:schemeClr val="tx1"/>
                </a:solidFill>
                <a:latin typeface="Arial"/>
              </a:rPr>
              <a:t>نجيل</a:t>
            </a:r>
            <a:endParaRPr lang="en-US" altLang="ar-SA" sz="3600" b="1" kern="0" dirty="0">
              <a:solidFill>
                <a:schemeClr val="tx1"/>
              </a:solidFill>
              <a:latin typeface="Arial"/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u="sng" dirty="0" err="1"/>
              <a:t>Cynodon</a:t>
            </a:r>
            <a:r>
              <a:rPr lang="en-US" sz="3600" b="1" dirty="0"/>
              <a:t> </a:t>
            </a:r>
            <a:r>
              <a:rPr lang="en-US" sz="3600" b="1" dirty="0" smtClean="0"/>
              <a:t> </a:t>
            </a:r>
            <a:r>
              <a:rPr lang="en-US" sz="3600" b="1" u="sng" dirty="0" err="1" smtClean="0"/>
              <a:t>dactylon</a:t>
            </a:r>
            <a:r>
              <a:rPr lang="ar-SA" sz="3600" b="1" dirty="0" smtClean="0"/>
              <a:t>  </a:t>
            </a:r>
            <a:r>
              <a:rPr lang="en-US" altLang="ar-SA" sz="3600" b="1" kern="0" dirty="0" smtClean="0">
                <a:solidFill>
                  <a:srgbClr val="7030A0"/>
                </a:solidFill>
                <a:latin typeface="Arial"/>
              </a:rPr>
              <a:t>Ge :</a:t>
            </a:r>
            <a:endParaRPr lang="en-US" altLang="ar-SA" sz="3600" b="1" kern="0" dirty="0">
              <a:solidFill>
                <a:srgbClr val="7030A0"/>
              </a:solidFill>
              <a:latin typeface="Arial"/>
            </a:endParaRP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ar-SA" sz="3600" b="1" kern="0" dirty="0">
                <a:solidFill>
                  <a:srgbClr val="7030A0"/>
                </a:solidFill>
                <a:latin typeface="Arial"/>
              </a:rPr>
              <a:t>Fam</a:t>
            </a:r>
            <a:r>
              <a:rPr lang="en-US" altLang="ar-SA" sz="4000" b="1" dirty="0">
                <a:solidFill>
                  <a:srgbClr val="7030A0"/>
                </a:solidFill>
                <a:latin typeface="Arial" pitchFamily="34" charset="0"/>
              </a:rPr>
              <a:t> </a:t>
            </a:r>
            <a:r>
              <a:rPr lang="en-US" altLang="ar-SA" sz="4000" b="1" dirty="0" smtClean="0">
                <a:solidFill>
                  <a:srgbClr val="7030A0"/>
                </a:solidFill>
                <a:latin typeface="Arial" pitchFamily="34" charset="0"/>
              </a:rPr>
              <a:t>: </a:t>
            </a:r>
            <a:r>
              <a:rPr lang="en-US" altLang="ar-SA" sz="4000" b="1" dirty="0" err="1" smtClean="0">
                <a:solidFill>
                  <a:schemeClr val="tx1"/>
                </a:solidFill>
                <a:latin typeface="Arial" pitchFamily="34" charset="0"/>
              </a:rPr>
              <a:t>Gramineae</a:t>
            </a:r>
            <a:r>
              <a:rPr lang="ar-SA" altLang="ar-SA" sz="4000" dirty="0" err="1" smtClean="0">
                <a:solidFill>
                  <a:srgbClr val="00B050"/>
                </a:solidFill>
                <a:latin typeface="Arial" pitchFamily="34" charset="0"/>
              </a:rPr>
              <a:t>النجيليه</a:t>
            </a:r>
            <a:r>
              <a:rPr lang="ar-SA" altLang="ar-SA" sz="4000" dirty="0" smtClean="0">
                <a:solidFill>
                  <a:srgbClr val="00B050"/>
                </a:solidFill>
                <a:latin typeface="Arial" pitchFamily="34" charset="0"/>
              </a:rPr>
              <a:t> </a:t>
            </a:r>
            <a:endParaRPr lang="en-US" altLang="ar-SA" sz="3600" dirty="0">
              <a:solidFill>
                <a:srgbClr val="00B050"/>
              </a:solidFill>
              <a:latin typeface="Arial" pitchFamily="34" charset="0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8416598" y="227546"/>
            <a:ext cx="549275" cy="923925"/>
          </a:xfrm>
          <a:prstGeom prst="rect">
            <a:avLst/>
          </a:prstGeom>
          <a:solidFill>
            <a:srgbClr val="7030A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SA" sz="5400" kern="0" dirty="0" smtClean="0">
                <a:solidFill>
                  <a:prstClr val="white"/>
                </a:solidFill>
                <a:latin typeface="Arial"/>
              </a:rPr>
              <a:t>5</a:t>
            </a:r>
            <a:endParaRPr lang="ar-SA" sz="5400" kern="0" dirty="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1572"/>
            <a:ext cx="246697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76480"/>
            <a:ext cx="244792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691" y="1448002"/>
            <a:ext cx="3401182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917061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361</Words>
  <Application>Microsoft Office PowerPoint</Application>
  <PresentationFormat>عرض على الشاشة (3:4)‏</PresentationFormat>
  <Paragraphs>51</Paragraphs>
  <Slides>12</Slides>
  <Notes>2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pc</dc:creator>
  <cp:lastModifiedBy>pc</cp:lastModifiedBy>
  <cp:revision>11</cp:revision>
  <dcterms:created xsi:type="dcterms:W3CDTF">2017-11-27T21:40:04Z</dcterms:created>
  <dcterms:modified xsi:type="dcterms:W3CDTF">2017-11-29T05:33:54Z</dcterms:modified>
</cp:coreProperties>
</file>