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5"/>
  </p:notesMasterIdLst>
  <p:handoutMasterIdLst>
    <p:handoutMasterId r:id="rId26"/>
  </p:handoutMasterIdLst>
  <p:sldIdLst>
    <p:sldId id="348" r:id="rId2"/>
    <p:sldId id="343" r:id="rId3"/>
    <p:sldId id="344" r:id="rId4"/>
    <p:sldId id="345" r:id="rId5"/>
    <p:sldId id="349" r:id="rId6"/>
    <p:sldId id="347" r:id="rId7"/>
    <p:sldId id="350" r:id="rId8"/>
    <p:sldId id="355" r:id="rId9"/>
    <p:sldId id="352" r:id="rId10"/>
    <p:sldId id="336" r:id="rId11"/>
    <p:sldId id="346" r:id="rId12"/>
    <p:sldId id="337" r:id="rId13"/>
    <p:sldId id="358" r:id="rId14"/>
    <p:sldId id="356" r:id="rId15"/>
    <p:sldId id="357" r:id="rId16"/>
    <p:sldId id="359" r:id="rId17"/>
    <p:sldId id="353" r:id="rId18"/>
    <p:sldId id="339" r:id="rId19"/>
    <p:sldId id="342" r:id="rId20"/>
    <p:sldId id="340" r:id="rId21"/>
    <p:sldId id="341" r:id="rId22"/>
    <p:sldId id="360" r:id="rId23"/>
    <p:sldId id="354" r:id="rId24"/>
  </p:sldIdLst>
  <p:sldSz cx="9144000" cy="6858000" type="screen4x3"/>
  <p:notesSz cx="6997700" cy="9271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hlink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hlink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hlink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hlink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hlink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hlink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hlink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hlink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hlink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40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6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7C4E00A-EEA8-417B-9826-226279AF76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73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DB0D815-3178-4D40-8BBE-56736894B7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760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fld id="{447F52CE-706E-4E3D-9129-3012EB8482A9}" type="slidenum">
              <a:rPr lang="tr-TR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</a:t>
            </a:fld>
            <a:endParaRPr lang="tr-TR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4030306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fld id="{D22DC779-198E-4CA9-B5E3-12D76412C858}" type="slidenum"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18</a:t>
            </a:fld>
            <a:endParaRPr lang="en-GB" altLang="en-US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277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Whenever entering text as input to title, legend or labels use ‘’ to enclose the text</a:t>
            </a:r>
          </a:p>
        </p:txBody>
      </p:sp>
      <p:sp>
        <p:nvSpPr>
          <p:cNvPr id="32773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55650" indent="-29051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62050" indent="-231775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27188" indent="-23336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92325" indent="-23336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495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30067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639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9211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D931413-C802-4084-BE04-3CF655FCC219}" type="slidenum"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algn="r" eaLnBrk="1" hangingPunct="1"/>
              <a:t>18</a:t>
            </a:fld>
            <a:endParaRPr lang="en-GB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48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fld id="{C54200CE-FE7C-4711-B02D-4C7DA0A68C3A}" type="slidenum"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19</a:t>
            </a:fld>
            <a:endParaRPr lang="en-GB" altLang="en-US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481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2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Whenever entering text as input to title, legend or labels use ‘’ to enclose the text</a:t>
            </a:r>
          </a:p>
        </p:txBody>
      </p:sp>
      <p:sp>
        <p:nvSpPr>
          <p:cNvPr id="34821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55650" indent="-29051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62050" indent="-231775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27188" indent="-23336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92325" indent="-23336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495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30067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639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9211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7702B84D-80DF-486D-944B-C087C4EC135E}" type="slidenum"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algn="r" eaLnBrk="1" hangingPunct="1"/>
              <a:t>19</a:t>
            </a:fld>
            <a:endParaRPr lang="en-GB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22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fld id="{875248DE-D84F-4B4C-8E99-205DA20E36EF}" type="slidenum"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20</a:t>
            </a:fld>
            <a:endParaRPr lang="en-GB" altLang="en-US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68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Whenever entering text as input to title, legend or labels use ‘’ to enclose the text</a:t>
            </a:r>
          </a:p>
        </p:txBody>
      </p:sp>
      <p:sp>
        <p:nvSpPr>
          <p:cNvPr id="36869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55650" indent="-29051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62050" indent="-231775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27188" indent="-23336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92325" indent="-23336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495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30067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639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9211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5B640F8-1C1B-4AA6-97C1-B763F5A9A3E9}" type="slidenum"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algn="r" eaLnBrk="1" hangingPunct="1"/>
              <a:t>20</a:t>
            </a:fld>
            <a:endParaRPr lang="en-GB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383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fld id="{23A5C7F0-8A47-43CF-909B-80920E583C18}" type="slidenum"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21</a:t>
            </a:fld>
            <a:endParaRPr lang="en-GB" altLang="en-US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1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Whenever entering text as input to title, legend or labels use ‘’ to enclose the text</a:t>
            </a:r>
          </a:p>
        </p:txBody>
      </p:sp>
      <p:sp>
        <p:nvSpPr>
          <p:cNvPr id="38917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55650" indent="-29051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62050" indent="-231775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27188" indent="-23336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92325" indent="-23336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495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30067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639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9211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67C016E-2782-4246-BE61-DE3DCDFED304}" type="slidenum"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algn="r" eaLnBrk="1" hangingPunct="1"/>
              <a:t>21</a:t>
            </a:fld>
            <a:endParaRPr lang="en-GB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75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fld id="{9C812A42-3989-4A95-A3D1-B51E19E07B10}" type="slidenum">
              <a:rPr lang="tr-TR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23</a:t>
            </a:fld>
            <a:endParaRPr lang="tr-TR" altLang="en-US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579231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fld id="{F04BE4C9-40C7-4540-A902-5D06CC23B2D3}" type="slidenum">
              <a:rPr lang="tr-TR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tr-TR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2106567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fld id="{1D82C8BB-A69B-4570-A016-8017A0A76011}" type="slidenum">
              <a:rPr lang="tr-TR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tr-TR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1890859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fld id="{EF11091D-5959-469A-993D-E7F30A7835F5}" type="slidenum">
              <a:rPr lang="tr-TR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7</a:t>
            </a:fld>
            <a:endParaRPr lang="tr-TR" altLang="en-US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2428093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fld id="{A58C4015-D795-4E9A-8038-6781E6E9C775}" type="slidenum">
              <a:rPr lang="tr-TR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9</a:t>
            </a:fld>
            <a:endParaRPr lang="tr-TR" altLang="en-US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842597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fld id="{11DA02DB-5384-46D1-ABD6-F897DB318B6A}" type="slidenum"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10</a:t>
            </a:fld>
            <a:endParaRPr lang="en-GB" altLang="en-US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Whenever entering text as input to title, legend or labels use ‘’ to enclose the text</a:t>
            </a:r>
          </a:p>
        </p:txBody>
      </p:sp>
      <p:sp>
        <p:nvSpPr>
          <p:cNvPr id="20485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55650" indent="-29051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62050" indent="-231775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27188" indent="-23336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92325" indent="-23336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495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30067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639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9211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9B302D3-90FA-46DD-BDC3-0B3BF3C68A3F}" type="slidenum"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algn="r" eaLnBrk="1" hangingPunct="1"/>
              <a:t>10</a:t>
            </a:fld>
            <a:endParaRPr lang="en-GB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22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fld id="{05E5EA81-ADB4-4D7C-AB9E-44F993E3D723}" type="slidenum">
              <a:rPr lang="tr-TR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11</a:t>
            </a:fld>
            <a:endParaRPr lang="tr-TR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3805834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fld id="{683E0CB1-5A48-425C-A5C7-6AE2E27AA9DA}" type="slidenum"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12</a:t>
            </a:fld>
            <a:endParaRPr lang="en-GB" altLang="en-US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Whenever entering text as input to title, legend or labels use ‘’ to enclose the text</a:t>
            </a:r>
          </a:p>
        </p:txBody>
      </p:sp>
      <p:sp>
        <p:nvSpPr>
          <p:cNvPr id="24581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55650" indent="-29051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62050" indent="-231775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27188" indent="-23336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92325" indent="-233363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495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30067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639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921125" indent="-23336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486719A-E7CC-438C-A484-8FFB333D6E72}" type="slidenum"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algn="r" eaLnBrk="1" hangingPunct="1"/>
              <a:t>12</a:t>
            </a:fld>
            <a:endParaRPr lang="en-GB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740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fld id="{A7CB3965-2874-4366-99E0-E8BAECF54E8A}" type="slidenum">
              <a:rPr lang="tr-TR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17</a:t>
            </a:fld>
            <a:endParaRPr lang="tr-TR" altLang="en-US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89715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B1384-3147-46AA-B36B-E7F22B528B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42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60DAE-BD57-4BEF-9044-14AF8987D1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437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2BDAB-60FF-4BC1-A98A-63A185E24A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904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63142-E5C4-4382-88C1-4BFA789157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316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790FA-A40D-4158-8A86-2A0097527C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632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4EE50-9AB8-470F-83EC-D141E9A338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181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D3A05-9C73-4434-87A9-D696504559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64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463BA-818F-486C-A63A-5712DCB125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106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0E550-02E4-4C0C-8076-0E0744848B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103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1E758-0621-4B8A-840B-5A467B78DD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78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BBF30-E680-4D65-A013-28301E8597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161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6795EC44-3792-4C4C-8276-0CBEF9AE01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 to Matlab</a:t>
            </a:r>
            <a:br>
              <a:rPr lang="en-US" altLang="en-US" smtClean="0"/>
            </a:br>
            <a:r>
              <a:rPr lang="en-US" altLang="en-US" smtClean="0"/>
              <a:t>LAB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457200" y="260350"/>
            <a:ext cx="8229600" cy="703263"/>
          </a:xfrm>
        </p:spPr>
        <p:txBody>
          <a:bodyPr lIns="0" rIns="0" bIns="0" anchor="b"/>
          <a:lstStyle/>
          <a:p>
            <a:pPr eaLnBrk="1" hangingPunct="1"/>
            <a:r>
              <a:rPr lang="en-GB" altLang="en-US" sz="3800" smtClean="0"/>
              <a:t>The if Statement: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 smtClean="0">
                <a:latin typeface="Book Antiqua" panose="02040602050305030304" pitchFamily="18" charset="0"/>
              </a:rPr>
              <a:t>The if statement’s basic form is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2000" dirty="0" smtClean="0">
                <a:latin typeface="Book Antiqua" panose="02040602050305030304" pitchFamily="18" charset="0"/>
              </a:rPr>
              <a:t>if </a:t>
            </a:r>
            <a:r>
              <a:rPr lang="en-GB" sz="20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logical expression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20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statements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2000" dirty="0" smtClean="0">
                <a:latin typeface="Book Antiqua" panose="02040602050305030304" pitchFamily="18" charset="0"/>
              </a:rPr>
              <a:t>end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sz="2000" b="1" dirty="0" smtClean="0">
              <a:solidFill>
                <a:srgbClr val="A5C249"/>
              </a:solidFill>
              <a:latin typeface="Book Antiqua" panose="0204060205030503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sz="2000" b="1" dirty="0" smtClean="0">
              <a:solidFill>
                <a:srgbClr val="A5C249"/>
              </a:solidFill>
              <a:latin typeface="Book Antiqua" panose="02040602050305030304" pitchFamily="18" charset="0"/>
            </a:endParaRPr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2979BA1-F9A1-4033-ABDF-E5723A3CD9BE}" type="slidenum">
              <a:rPr lang="en-GB" altLang="en-US" sz="1200">
                <a:solidFill>
                  <a:srgbClr val="045C75"/>
                </a:solidFill>
              </a:rPr>
              <a:pPr algn="r" eaLnBrk="1" hangingPunct="1"/>
              <a:t>10</a:t>
            </a:fld>
            <a:endParaRPr lang="en-GB" altLang="en-US" sz="1200">
              <a:solidFill>
                <a:srgbClr val="045C75"/>
              </a:solidFill>
            </a:endParaRPr>
          </a:p>
        </p:txBody>
      </p:sp>
      <p:sp>
        <p:nvSpPr>
          <p:cNvPr id="19461" name="Rectangle 1"/>
          <p:cNvSpPr>
            <a:spLocks noChangeArrowheads="1"/>
          </p:cNvSpPr>
          <p:nvPr/>
        </p:nvSpPr>
        <p:spPr bwMode="auto">
          <a:xfrm>
            <a:off x="4572000" y="4133850"/>
            <a:ext cx="4572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urier"/>
              </a:rPr>
              <a:t>z = 0;w = 0;</a:t>
            </a:r>
          </a:p>
          <a:p>
            <a:pPr eaLnBrk="1" hangingPunct="1"/>
            <a:r>
              <a:rPr lang="en-US" altLang="en-US" sz="2400">
                <a:latin typeface="Courier"/>
              </a:rPr>
              <a:t>if (x &gt;= 0)&amp;(y &gt;= 0)</a:t>
            </a:r>
          </a:p>
          <a:p>
            <a:pPr eaLnBrk="1" hangingPunct="1"/>
            <a:r>
              <a:rPr lang="en-GB" altLang="en-US" sz="2400">
                <a:latin typeface="Courier"/>
              </a:rPr>
              <a:t>z = sqrt(x) + sqrt(y)</a:t>
            </a:r>
          </a:p>
          <a:p>
            <a:pPr eaLnBrk="1" hangingPunct="1"/>
            <a:r>
              <a:rPr lang="en-GB" altLang="en-US" sz="2400">
                <a:latin typeface="Courier"/>
              </a:rPr>
              <a:t>w = sqrt(x*y)</a:t>
            </a:r>
          </a:p>
          <a:p>
            <a:pPr eaLnBrk="1" hangingPunct="1"/>
            <a:r>
              <a:rPr lang="en-GB" altLang="en-US" sz="2400">
                <a:latin typeface="Courier"/>
              </a:rPr>
              <a:t>end</a:t>
            </a:r>
            <a:endParaRPr lang="ar-SA" altLang="en-US" sz="2400"/>
          </a:p>
        </p:txBody>
      </p:sp>
      <p:sp>
        <p:nvSpPr>
          <p:cNvPr id="5" name="Rectangle 4"/>
          <p:cNvSpPr/>
          <p:nvPr/>
        </p:nvSpPr>
        <p:spPr>
          <a:xfrm>
            <a:off x="250825" y="3151188"/>
            <a:ext cx="4572000" cy="9239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dirty="0">
                <a:solidFill>
                  <a:srgbClr val="FF0000"/>
                </a:solidFill>
              </a:rPr>
              <a:t>if x &gt;= 0</a:t>
            </a:r>
          </a:p>
          <a:p>
            <a:pPr eaLnBrk="1" hangingPunct="1">
              <a:defRPr/>
            </a:pPr>
            <a:r>
              <a:rPr lang="en-GB" dirty="0">
                <a:solidFill>
                  <a:srgbClr val="FF0000"/>
                </a:solidFill>
              </a:rPr>
              <a:t>y = </a:t>
            </a:r>
            <a:r>
              <a:rPr lang="en-GB" dirty="0" err="1">
                <a:solidFill>
                  <a:srgbClr val="FF0000"/>
                </a:solidFill>
              </a:rPr>
              <a:t>sqrt</a:t>
            </a:r>
            <a:r>
              <a:rPr lang="en-GB" dirty="0">
                <a:solidFill>
                  <a:srgbClr val="FF0000"/>
                </a:solidFill>
              </a:rPr>
              <a:t>(x)</a:t>
            </a:r>
          </a:p>
          <a:p>
            <a:pPr eaLnBrk="1" hangingPunct="1">
              <a:defRPr/>
            </a:pPr>
            <a:r>
              <a:rPr lang="en-GB" dirty="0">
                <a:solidFill>
                  <a:srgbClr val="FF0000"/>
                </a:solidFill>
              </a:rPr>
              <a:t>end</a:t>
            </a:r>
            <a:endParaRPr lang="en-GB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Writing Functions along with IF statement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Examples</a:t>
            </a:r>
          </a:p>
          <a:p>
            <a:pPr lvl="1" eaLnBrk="1" hangingPunct="1"/>
            <a:r>
              <a:rPr lang="en-US" altLang="en-US" sz="2000" smtClean="0"/>
              <a:t>Write a function :</a:t>
            </a:r>
            <a:r>
              <a:rPr lang="en-US" altLang="en-US" sz="2000" smtClean="0">
                <a:solidFill>
                  <a:srgbClr val="FF3300"/>
                </a:solidFill>
              </a:rPr>
              <a:t> out=squarer (A, ind)</a:t>
            </a:r>
          </a:p>
          <a:p>
            <a:pPr lvl="2" eaLnBrk="1" hangingPunct="1"/>
            <a:r>
              <a:rPr lang="en-US" altLang="en-US" sz="2000" smtClean="0"/>
              <a:t>Which takes the square of the input matrix if the input indicator is equal to 1</a:t>
            </a:r>
          </a:p>
          <a:p>
            <a:pPr lvl="2" eaLnBrk="1" hangingPunct="1"/>
            <a:r>
              <a:rPr lang="en-US" altLang="en-US" sz="2000" smtClean="0"/>
              <a:t>And takes the element by element square of the input matrix if the input indicator is equal to 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grpSp>
        <p:nvGrpSpPr>
          <p:cNvPr id="29705" name="Group 9"/>
          <p:cNvGrpSpPr>
            <a:grpSpLocks/>
          </p:cNvGrpSpPr>
          <p:nvPr/>
        </p:nvGrpSpPr>
        <p:grpSpPr bwMode="auto">
          <a:xfrm>
            <a:off x="2057400" y="3429000"/>
            <a:ext cx="6172200" cy="3248025"/>
            <a:chOff x="1296" y="2160"/>
            <a:chExt cx="3888" cy="2046"/>
          </a:xfrm>
        </p:grpSpPr>
        <p:sp>
          <p:nvSpPr>
            <p:cNvPr id="21509" name="Rectangle 4"/>
            <p:cNvSpPr>
              <a:spLocks noChangeArrowheads="1"/>
            </p:cNvSpPr>
            <p:nvPr/>
          </p:nvSpPr>
          <p:spPr bwMode="auto">
            <a:xfrm>
              <a:off x="4080" y="2352"/>
              <a:ext cx="1104" cy="384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  <a:latin typeface="Tahoma" panose="020B0604030504040204" pitchFamily="34" charset="0"/>
                </a:rPr>
                <a:t>Same Name</a:t>
              </a:r>
            </a:p>
            <a:p>
              <a:endParaRPr lang="en-US" altLang="en-US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pic>
          <p:nvPicPr>
            <p:cNvPr id="21510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160"/>
              <a:ext cx="2622" cy="2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 flipH="1" flipV="1">
              <a:off x="2592" y="2256"/>
              <a:ext cx="1776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 flipH="1">
              <a:off x="2544" y="2736"/>
              <a:ext cx="192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457200" y="260350"/>
            <a:ext cx="8229600" cy="703263"/>
          </a:xfrm>
        </p:spPr>
        <p:txBody>
          <a:bodyPr lIns="0" rIns="0" bIns="0" anchor="b"/>
          <a:lstStyle/>
          <a:p>
            <a:pPr eaLnBrk="1" hangingPunct="1"/>
            <a:r>
              <a:rPr lang="en-GB" altLang="en-US" sz="3800" smtClean="0"/>
              <a:t>The if Statement: Example</a:t>
            </a:r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CE628E6-90BC-4F91-9286-CD70C05A139D}" type="slidenum">
              <a:rPr lang="en-GB" altLang="en-US" sz="1200">
                <a:solidFill>
                  <a:srgbClr val="045C75"/>
                </a:solidFill>
              </a:rPr>
              <a:pPr algn="r" eaLnBrk="1" hangingPunct="1"/>
              <a:t>12</a:t>
            </a:fld>
            <a:endParaRPr lang="en-GB" altLang="en-US" sz="1200">
              <a:solidFill>
                <a:srgbClr val="045C7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363" y="1125538"/>
            <a:ext cx="4572000" cy="23082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400" dirty="0">
                <a:latin typeface="Courier"/>
              </a:rPr>
              <a:t>if </a:t>
            </a:r>
            <a:r>
              <a:rPr lang="en-GB" sz="2400" i="1" dirty="0">
                <a:latin typeface="Times-Italic"/>
              </a:rPr>
              <a:t>logical expression 1</a:t>
            </a:r>
          </a:p>
          <a:p>
            <a:pPr eaLnBrk="1" hangingPunct="1">
              <a:defRPr/>
            </a:pPr>
            <a:r>
              <a:rPr lang="en-GB" sz="2400" i="1" dirty="0">
                <a:latin typeface="Times-Italic"/>
              </a:rPr>
              <a:t>statement group 1</a:t>
            </a:r>
          </a:p>
          <a:p>
            <a:pPr eaLnBrk="1" hangingPunct="1">
              <a:defRPr/>
            </a:pPr>
            <a:r>
              <a:rPr lang="en-GB" sz="2400" dirty="0">
                <a:latin typeface="Courier"/>
              </a:rPr>
              <a:t>if </a:t>
            </a:r>
            <a:r>
              <a:rPr lang="en-GB" sz="2400" i="1" dirty="0">
                <a:latin typeface="Times-Italic"/>
              </a:rPr>
              <a:t>logical expression 2</a:t>
            </a:r>
          </a:p>
          <a:p>
            <a:pPr eaLnBrk="1" hangingPunct="1">
              <a:defRPr/>
            </a:pPr>
            <a:r>
              <a:rPr lang="en-GB" sz="2400" i="1" dirty="0">
                <a:latin typeface="Times-Italic"/>
              </a:rPr>
              <a:t>statement group 2</a:t>
            </a:r>
          </a:p>
          <a:p>
            <a:pPr eaLnBrk="1" hangingPunct="1">
              <a:defRPr/>
            </a:pPr>
            <a:r>
              <a:rPr lang="en-GB" sz="2400" dirty="0">
                <a:latin typeface="Courier"/>
              </a:rPr>
              <a:t>end</a:t>
            </a:r>
          </a:p>
          <a:p>
            <a:pPr eaLnBrk="1" hangingPunct="1">
              <a:defRPr/>
            </a:pPr>
            <a:r>
              <a:rPr lang="en-GB" sz="2400" dirty="0">
                <a:latin typeface="Courier"/>
              </a:rPr>
              <a:t>end</a:t>
            </a:r>
            <a:endParaRPr lang="ar-SA" sz="2400" dirty="0"/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0608" y="3861048"/>
            <a:ext cx="8473880" cy="1942455"/>
          </a:xfrm>
          <a:prstGeom prst="rect">
            <a:avLst/>
          </a:prstGeom>
          <a:blipFill rotWithShape="0">
            <a:blip r:embed="rId3"/>
            <a:stretch>
              <a:fillRect l="-719" t="-940" b="-5016"/>
            </a:stretch>
          </a:blipFill>
        </p:spPr>
        <p:txBody>
          <a:bodyPr/>
          <a:lstStyle/>
          <a:p>
            <a:pPr>
              <a:defRPr/>
            </a:pPr>
            <a:r>
              <a:rPr lang="ar-SA">
                <a:noFill/>
              </a:rPr>
              <a:t> 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6543675" y="4648200"/>
            <a:ext cx="211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000000"/>
                </a:solidFill>
                <a:latin typeface="Courier New" panose="02070309020205020404" pitchFamily="49" charset="0"/>
              </a:rPr>
              <a:t>x = [4 -9 25];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916238" y="2276475"/>
            <a:ext cx="3743325" cy="1139825"/>
          </a:xfrm>
        </p:spPr>
        <p:txBody>
          <a:bodyPr/>
          <a:lstStyle/>
          <a:p>
            <a:r>
              <a:rPr lang="en-US" altLang="en-US" smtClean="0"/>
              <a:t>switch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Switch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2287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The if/</a:t>
            </a:r>
            <a:r>
              <a:rPr lang="en-US" dirty="0" err="1"/>
              <a:t>elseif</a:t>
            </a:r>
            <a:r>
              <a:rPr lang="en-US" dirty="0"/>
              <a:t> construct is ﬁne when only a few options are present.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When </a:t>
            </a:r>
            <a:r>
              <a:rPr lang="en-US" dirty="0"/>
              <a:t>a large </a:t>
            </a:r>
            <a:r>
              <a:rPr lang="en-US" dirty="0" smtClean="0"/>
              <a:t>number of </a:t>
            </a:r>
            <a:r>
              <a:rPr lang="en-US" dirty="0"/>
              <a:t>options are possible, it’s customary to </a:t>
            </a:r>
            <a:r>
              <a:rPr lang="en-US" dirty="0" smtClean="0"/>
              <a:t>use switch </a:t>
            </a:r>
            <a:r>
              <a:rPr lang="en-US" dirty="0"/>
              <a:t>instead. </a:t>
            </a:r>
            <a:r>
              <a:rPr lang="en-US" dirty="0" smtClean="0"/>
              <a:t>e.g.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switch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units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  case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’length’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disp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(’meters’)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  case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’volume’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disp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(’liters’)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  case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’time’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disp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(’seconds’)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  otherwise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disp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(’I give up’)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end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3995738" y="5516563"/>
            <a:ext cx="4835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>
                <a:solidFill>
                  <a:schemeClr val="tx1"/>
                </a:solidFill>
              </a:rPr>
              <a:t>Units = input(‘put units you need to know, ‘S’);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Switch Statement: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22875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urier"/>
              </a:rPr>
              <a:t>	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month = input (‘Please input month (1-12)’);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urier"/>
              </a:rPr>
              <a:t>	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	switch month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urier"/>
              </a:rPr>
              <a:t>	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		case {1,3,5,7,8,10,12}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urier"/>
              </a:rPr>
              <a:t>	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		 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disp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 (‘31 days’)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			case {4,6,9,11}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			 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disp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 (‘30 days’)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			case {2}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			 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disp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 (‘28 days’)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urier"/>
              </a:rPr>
              <a:t>		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 end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Courier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urier"/>
              </a:rPr>
              <a:t>	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		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916238" y="2276475"/>
            <a:ext cx="3743325" cy="1139825"/>
          </a:xfrm>
        </p:spPr>
        <p:txBody>
          <a:bodyPr/>
          <a:lstStyle/>
          <a:p>
            <a:r>
              <a:rPr lang="en-US" altLang="en-US" smtClean="0"/>
              <a:t>Loop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 Structures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>
                <a:solidFill>
                  <a:srgbClr val="FF3300"/>
                </a:solidFill>
              </a:rPr>
              <a:t>For loop syntax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for i=Index_Array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Matlab Commands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end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4724400" y="1143000"/>
            <a:ext cx="4191000" cy="5029200"/>
            <a:chOff x="2976" y="720"/>
            <a:chExt cx="2640" cy="3168"/>
          </a:xfrm>
        </p:grpSpPr>
        <p:sp>
          <p:nvSpPr>
            <p:cNvPr id="29701" name="Rectangle 4"/>
            <p:cNvSpPr>
              <a:spLocks noChangeArrowheads="1"/>
            </p:cNvSpPr>
            <p:nvPr/>
          </p:nvSpPr>
          <p:spPr bwMode="auto">
            <a:xfrm>
              <a:off x="2976" y="720"/>
              <a:ext cx="2640" cy="316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r>
                <a:rPr lang="en-US" altLang="en-US" sz="2400">
                  <a:solidFill>
                    <a:schemeClr val="tx1"/>
                  </a:solidFill>
                  <a:latin typeface="Tahoma" panose="020B0604030504040204" pitchFamily="34" charset="0"/>
                </a:rPr>
                <a:t>Some Dummy Examples</a:t>
              </a:r>
            </a:p>
            <a:p>
              <a:endParaRPr lang="en-US" altLang="en-US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r>
                <a:rPr lang="en-US" altLang="en-US">
                  <a:solidFill>
                    <a:srgbClr val="00FF00"/>
                  </a:solidFill>
                  <a:latin typeface="Tahoma" panose="020B0604030504040204" pitchFamily="34" charset="0"/>
                </a:rPr>
                <a:t>for i=1:100</a:t>
              </a:r>
            </a:p>
            <a:p>
              <a:r>
                <a:rPr lang="en-US" altLang="en-US">
                  <a:solidFill>
                    <a:srgbClr val="00FF00"/>
                  </a:solidFill>
                  <a:latin typeface="Tahoma" panose="020B0604030504040204" pitchFamily="34" charset="0"/>
                </a:rPr>
                <a:t>     Some Matlab Commands;</a:t>
              </a:r>
            </a:p>
            <a:p>
              <a:r>
                <a:rPr lang="en-US" altLang="en-US">
                  <a:solidFill>
                    <a:srgbClr val="00FF00"/>
                  </a:solidFill>
                  <a:latin typeface="Tahoma" panose="020B0604030504040204" pitchFamily="34" charset="0"/>
                </a:rPr>
                <a:t>end</a:t>
              </a:r>
            </a:p>
            <a:p>
              <a:endParaRPr lang="en-US" altLang="en-US">
                <a:solidFill>
                  <a:srgbClr val="00FF00"/>
                </a:solidFill>
                <a:latin typeface="Tahoma" panose="020B0604030504040204" pitchFamily="34" charset="0"/>
              </a:endParaRPr>
            </a:p>
            <a:p>
              <a:r>
                <a:rPr lang="en-US" altLang="en-US">
                  <a:solidFill>
                    <a:srgbClr val="FF3300"/>
                  </a:solidFill>
                  <a:latin typeface="Tahoma" panose="020B0604030504040204" pitchFamily="34" charset="0"/>
                </a:rPr>
                <a:t>for j=1:3:200</a:t>
              </a:r>
            </a:p>
            <a:p>
              <a:r>
                <a:rPr lang="en-US" altLang="en-US">
                  <a:solidFill>
                    <a:srgbClr val="FF3300"/>
                  </a:solidFill>
                  <a:latin typeface="Tahoma" panose="020B0604030504040204" pitchFamily="34" charset="0"/>
                </a:rPr>
                <a:t>     Some Matlab Commands;</a:t>
              </a:r>
            </a:p>
            <a:p>
              <a:r>
                <a:rPr lang="en-US" altLang="en-US">
                  <a:solidFill>
                    <a:srgbClr val="FF3300"/>
                  </a:solidFill>
                  <a:latin typeface="Tahoma" panose="020B0604030504040204" pitchFamily="34" charset="0"/>
                </a:rPr>
                <a:t>end</a:t>
              </a:r>
            </a:p>
            <a:p>
              <a:endParaRPr lang="en-US" altLang="en-US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r>
                <a:rPr lang="en-US" altLang="en-US">
                  <a:solidFill>
                    <a:srgbClr val="00FFFF"/>
                  </a:solidFill>
                  <a:latin typeface="Tahoma" panose="020B0604030504040204" pitchFamily="34" charset="0"/>
                </a:rPr>
                <a:t>for m=13:-0.2:-21</a:t>
              </a:r>
            </a:p>
            <a:p>
              <a:r>
                <a:rPr lang="en-US" altLang="en-US">
                  <a:solidFill>
                    <a:srgbClr val="00FFFF"/>
                  </a:solidFill>
                  <a:latin typeface="Tahoma" panose="020B0604030504040204" pitchFamily="34" charset="0"/>
                </a:rPr>
                <a:t>     Some Matlab Commands;</a:t>
              </a:r>
            </a:p>
            <a:p>
              <a:r>
                <a:rPr lang="en-US" altLang="en-US">
                  <a:solidFill>
                    <a:srgbClr val="00FFFF"/>
                  </a:solidFill>
                  <a:latin typeface="Tahoma" panose="020B0604030504040204" pitchFamily="34" charset="0"/>
                </a:rPr>
                <a:t>end </a:t>
              </a:r>
            </a:p>
            <a:p>
              <a:endParaRPr lang="en-US" altLang="en-US">
                <a:solidFill>
                  <a:srgbClr val="00FFFF"/>
                </a:solidFill>
                <a:latin typeface="Tahoma" panose="020B0604030504040204" pitchFamily="34" charset="0"/>
              </a:endParaRPr>
            </a:p>
            <a:p>
              <a:r>
                <a:rPr lang="en-US" altLang="en-US">
                  <a:solidFill>
                    <a:schemeClr val="tx1"/>
                  </a:solidFill>
                  <a:latin typeface="Tahoma" panose="020B0604030504040204" pitchFamily="34" charset="0"/>
                </a:rPr>
                <a:t>for k=[0.1 0.3 -13 12 7 -9.3]</a:t>
              </a:r>
            </a:p>
            <a:p>
              <a:r>
                <a:rPr lang="en-US" altLang="en-US">
                  <a:solidFill>
                    <a:schemeClr val="tx1"/>
                  </a:solidFill>
                  <a:latin typeface="Tahoma" panose="020B0604030504040204" pitchFamily="34" charset="0"/>
                </a:rPr>
                <a:t>     Some Matlab Commands;</a:t>
              </a:r>
            </a:p>
            <a:p>
              <a:r>
                <a:rPr lang="en-US" altLang="en-US">
                  <a:solidFill>
                    <a:schemeClr val="tx1"/>
                  </a:solidFill>
                  <a:latin typeface="Tahoma" panose="020B0604030504040204" pitchFamily="34" charset="0"/>
                </a:rPr>
                <a:t>end</a:t>
              </a:r>
            </a:p>
            <a:p>
              <a:endParaRPr lang="en-US" altLang="en-US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9702" name="Line 5"/>
            <p:cNvSpPr>
              <a:spLocks noChangeShapeType="1"/>
            </p:cNvSpPr>
            <p:nvPr/>
          </p:nvSpPr>
          <p:spPr bwMode="auto">
            <a:xfrm>
              <a:off x="3120" y="1776"/>
              <a:ext cx="2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" name="Line 6"/>
            <p:cNvSpPr>
              <a:spLocks noChangeShapeType="1"/>
            </p:cNvSpPr>
            <p:nvPr/>
          </p:nvSpPr>
          <p:spPr bwMode="auto">
            <a:xfrm>
              <a:off x="3120" y="2496"/>
              <a:ext cx="2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Line 7"/>
            <p:cNvSpPr>
              <a:spLocks noChangeShapeType="1"/>
            </p:cNvSpPr>
            <p:nvPr/>
          </p:nvSpPr>
          <p:spPr bwMode="auto">
            <a:xfrm>
              <a:off x="3120" y="3216"/>
              <a:ext cx="2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 idx="4294967295"/>
          </p:nvPr>
        </p:nvSpPr>
        <p:spPr>
          <a:xfrm>
            <a:off x="457200" y="260350"/>
            <a:ext cx="8229600" cy="703263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en-GB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Loops</a:t>
            </a:r>
            <a:endParaRPr lang="en-GB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1747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F35C2C5-1526-4EE5-9187-8BFE6766AB9B}" type="slidenum">
              <a:rPr lang="en-GB" altLang="en-US" sz="1200">
                <a:solidFill>
                  <a:srgbClr val="045C75"/>
                </a:solidFill>
              </a:rPr>
              <a:pPr algn="r" eaLnBrk="1" hangingPunct="1"/>
              <a:t>18</a:t>
            </a:fld>
            <a:endParaRPr lang="en-GB" altLang="en-US" sz="1200">
              <a:solidFill>
                <a:srgbClr val="045C75"/>
              </a:solidFill>
            </a:endParaRP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206375" y="1217613"/>
            <a:ext cx="4105275" cy="1200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urier"/>
              </a:rPr>
              <a:t>for </a:t>
            </a:r>
            <a:r>
              <a:rPr lang="en-GB" altLang="en-US" sz="2400" i="1">
                <a:latin typeface="Times-Italic"/>
              </a:rPr>
              <a:t>loop variable </a:t>
            </a:r>
            <a:r>
              <a:rPr lang="en-GB" altLang="en-US" sz="2400">
                <a:latin typeface="MathematicalPi-One"/>
              </a:rPr>
              <a:t> </a:t>
            </a:r>
            <a:r>
              <a:rPr lang="en-GB" altLang="en-US" sz="2400" i="1">
                <a:latin typeface="Times-Italic"/>
              </a:rPr>
              <a:t>m:s:n</a:t>
            </a:r>
          </a:p>
          <a:p>
            <a:pPr eaLnBrk="1" hangingPunct="1"/>
            <a:r>
              <a:rPr lang="en-GB" altLang="en-US" sz="2400" i="1">
                <a:latin typeface="Times-Italic"/>
              </a:rPr>
              <a:t>statements</a:t>
            </a:r>
          </a:p>
          <a:p>
            <a:pPr eaLnBrk="1" hangingPunct="1"/>
            <a:r>
              <a:rPr lang="en-GB" altLang="en-US" sz="2400">
                <a:latin typeface="Courier"/>
              </a:rPr>
              <a:t>end</a:t>
            </a:r>
            <a:endParaRPr lang="ar-SA" altLang="en-US" sz="2400"/>
          </a:p>
        </p:txBody>
      </p:sp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490538" y="3860800"/>
            <a:ext cx="8474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for k = 5:10:35</a:t>
            </a:r>
          </a:p>
          <a:p>
            <a:pPr eaLnBrk="1" hangingPunct="1"/>
            <a:r>
              <a:rPr lang="en-GB" altLang="en-US" sz="2000"/>
              <a:t>x = k^2</a:t>
            </a:r>
          </a:p>
          <a:p>
            <a:pPr eaLnBrk="1" hangingPunct="1"/>
            <a:r>
              <a:rPr lang="en-GB" altLang="en-US" sz="2000"/>
              <a:t>end</a:t>
            </a:r>
            <a:endParaRPr lang="ar-SA" altLang="en-US" sz="2000">
              <a:latin typeface="Book Antiqua" panose="02040602050305030304" pitchFamily="18" charset="0"/>
            </a:endParaRPr>
          </a:p>
        </p:txBody>
      </p:sp>
      <p:pic>
        <p:nvPicPr>
          <p:cNvPr id="3175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765175"/>
            <a:ext cx="4841875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 idx="4294967295"/>
          </p:nvPr>
        </p:nvSpPr>
        <p:spPr>
          <a:xfrm>
            <a:off x="457200" y="260350"/>
            <a:ext cx="8229600" cy="703263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en-GB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Loops</a:t>
            </a:r>
            <a:endParaRPr lang="en-GB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3795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029AEEA-2944-42B1-8B0F-BAB51744B2C5}" type="slidenum">
              <a:rPr lang="en-GB" altLang="en-US" sz="1200">
                <a:solidFill>
                  <a:srgbClr val="045C75"/>
                </a:solidFill>
              </a:rPr>
              <a:pPr algn="r" eaLnBrk="1" hangingPunct="1"/>
              <a:t>19</a:t>
            </a:fld>
            <a:endParaRPr lang="en-GB" altLang="en-US" sz="1200">
              <a:solidFill>
                <a:srgbClr val="045C75"/>
              </a:solidFill>
            </a:endParaRPr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461963" y="1196975"/>
            <a:ext cx="7718425" cy="70802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Write a script le to compute the sum of the rst 15 terms in the series 5 </a:t>
            </a:r>
            <a:r>
              <a:rPr lang="en-US" altLang="en-US" sz="2000" i="1"/>
              <a:t>k</a:t>
            </a:r>
            <a:r>
              <a:rPr lang="en-US" altLang="en-US" sz="2000" baseline="30000"/>
              <a:t>2</a:t>
            </a:r>
            <a:r>
              <a:rPr lang="en-US" altLang="en-US" sz="2000"/>
              <a:t>-2</a:t>
            </a:r>
            <a:r>
              <a:rPr lang="en-US" altLang="en-US" sz="2000" i="1"/>
              <a:t>k</a:t>
            </a:r>
            <a:r>
              <a:rPr lang="en-US" altLang="en-US" sz="2000"/>
              <a:t>, </a:t>
            </a:r>
            <a:r>
              <a:rPr lang="en-US" altLang="en-US" sz="2000" i="1"/>
              <a:t>k = </a:t>
            </a:r>
            <a:r>
              <a:rPr lang="en-US" altLang="en-US" sz="2000"/>
              <a:t>1,2, 3, …, 15</a:t>
            </a:r>
            <a:endParaRPr lang="ar-SA" altLang="en-US" sz="2000"/>
          </a:p>
        </p:txBody>
      </p: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457200" y="2705100"/>
            <a:ext cx="84740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total = 0;</a:t>
            </a:r>
          </a:p>
          <a:p>
            <a:pPr eaLnBrk="1" hangingPunct="1"/>
            <a:r>
              <a:rPr lang="en-GB" altLang="en-US" sz="2000"/>
              <a:t>for k = 1:15</a:t>
            </a:r>
          </a:p>
          <a:p>
            <a:pPr eaLnBrk="1" hangingPunct="1"/>
            <a:r>
              <a:rPr lang="en-GB" altLang="en-US" sz="2000"/>
              <a:t>total = 5*k^2 - 2*k + total;</a:t>
            </a:r>
          </a:p>
          <a:p>
            <a:pPr eaLnBrk="1" hangingPunct="1"/>
            <a:r>
              <a:rPr lang="en-GB" altLang="en-US" sz="2000"/>
              <a:t>end</a:t>
            </a:r>
          </a:p>
          <a:p>
            <a:pPr eaLnBrk="1" hangingPunct="1"/>
            <a:r>
              <a:rPr lang="en-US" altLang="en-US" sz="2000"/>
              <a:t>disp (‘The sum for 15 terms is:’)</a:t>
            </a:r>
          </a:p>
          <a:p>
            <a:pPr eaLnBrk="1" hangingPunct="1"/>
            <a:r>
              <a:rPr lang="en-GB" altLang="en-US" sz="2000"/>
              <a:t>disp (total)</a:t>
            </a:r>
            <a:endParaRPr lang="ar-SA" altLang="en-US" sz="2000"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Use of M-File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1749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r>
              <a:rPr kumimoji="1" lang="en-US" altLang="zh-TW">
                <a:solidFill>
                  <a:srgbClr val="000000"/>
                </a:solidFill>
                <a:latin typeface="Arial" panose="020B0604020202020204" pitchFamily="34" charset="0"/>
                <a:ea typeface="PMingLiU" pitchFamily="18" charset="-120"/>
              </a:rPr>
              <a:t>Click to create a new M-File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1884363" y="1738313"/>
            <a:ext cx="9144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533400" y="5305425"/>
            <a:ext cx="81359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kumimoji="1"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PMingLiU" pitchFamily="18" charset="-120"/>
              </a:rPr>
              <a:t> Extension “.m” </a:t>
            </a:r>
          </a:p>
          <a:p>
            <a:pPr>
              <a:buFontTx/>
              <a:buChar char="•"/>
            </a:pPr>
            <a:r>
              <a:rPr kumimoji="1"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PMingLiU" pitchFamily="18" charset="-120"/>
              </a:rPr>
              <a:t> A text file containing script or function or program to run</a:t>
            </a:r>
          </a:p>
          <a:p>
            <a:pPr>
              <a:buFontTx/>
              <a:buChar char="•"/>
            </a:pPr>
            <a:endParaRPr kumimoji="1" lang="en-US" altLang="zh-TW" sz="2400">
              <a:solidFill>
                <a:srgbClr val="000000"/>
              </a:solidFill>
              <a:latin typeface="Arial" panose="020B0604020202020204" pitchFamily="34" charset="0"/>
              <a:ea typeface="PMingLiU" pitchFamily="18" charset="-120"/>
            </a:endParaRPr>
          </a:p>
          <a:p>
            <a:endParaRPr kumimoji="1" lang="en-US" altLang="zh-TW" sz="2400">
              <a:solidFill>
                <a:srgbClr val="000000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7174" name="AutoShape 12"/>
          <p:cNvSpPr>
            <a:spLocks noChangeArrowheads="1"/>
          </p:cNvSpPr>
          <p:nvPr/>
        </p:nvSpPr>
        <p:spPr bwMode="auto">
          <a:xfrm>
            <a:off x="3429000" y="2590800"/>
            <a:ext cx="533400" cy="1214438"/>
          </a:xfrm>
          <a:prstGeom prst="curvedRightArrow">
            <a:avLst>
              <a:gd name="adj1" fmla="val 45536"/>
              <a:gd name="adj2" fmla="val 91071"/>
              <a:gd name="adj3" fmla="val 3333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endParaRPr lang="ar-SA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729" b="80515"/>
          <a:stretch>
            <a:fillRect/>
          </a:stretch>
        </p:blipFill>
        <p:spPr bwMode="auto">
          <a:xfrm>
            <a:off x="2951163" y="788988"/>
            <a:ext cx="48482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7" t="10625" r="40038" b="30313"/>
          <a:stretch>
            <a:fillRect/>
          </a:stretch>
        </p:blipFill>
        <p:spPr bwMode="auto">
          <a:xfrm>
            <a:off x="4437063" y="2703513"/>
            <a:ext cx="42322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Oval 4"/>
          <p:cNvSpPr>
            <a:spLocks noChangeArrowheads="1"/>
          </p:cNvSpPr>
          <p:nvPr/>
        </p:nvSpPr>
        <p:spPr bwMode="auto">
          <a:xfrm>
            <a:off x="2798763" y="1192213"/>
            <a:ext cx="800100" cy="941387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 idx="4294967295"/>
          </p:nvPr>
        </p:nvSpPr>
        <p:spPr>
          <a:xfrm>
            <a:off x="457200" y="260350"/>
            <a:ext cx="8229600" cy="703263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en-GB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Loops</a:t>
            </a:r>
            <a:endParaRPr lang="en-GB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7E87C2A-7A76-4C7D-89A2-2B98C3D4A1D4}" type="slidenum">
              <a:rPr lang="en-GB" altLang="en-US" sz="1200">
                <a:solidFill>
                  <a:srgbClr val="045C75"/>
                </a:solidFill>
              </a:rPr>
              <a:pPr algn="r" eaLnBrk="1" hangingPunct="1"/>
              <a:t>20</a:t>
            </a:fld>
            <a:endParaRPr lang="en-GB" altLang="en-US" sz="1200">
              <a:solidFill>
                <a:srgbClr val="045C75"/>
              </a:solidFill>
            </a:endParaRPr>
          </a:p>
        </p:txBody>
      </p:sp>
      <p:pic>
        <p:nvPicPr>
          <p:cNvPr id="3584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060575"/>
            <a:ext cx="628173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 idx="4294967295"/>
          </p:nvPr>
        </p:nvSpPr>
        <p:spPr>
          <a:xfrm>
            <a:off x="457200" y="260350"/>
            <a:ext cx="8229600" cy="703263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en-GB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Loops</a:t>
            </a:r>
            <a:endParaRPr lang="en-GB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7891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7348EC6-192E-4DC9-ABFC-23228FE4F30D}" type="slidenum">
              <a:rPr lang="en-GB" altLang="en-US" sz="1200">
                <a:solidFill>
                  <a:srgbClr val="045C75"/>
                </a:solidFill>
              </a:rPr>
              <a:pPr algn="r" eaLnBrk="1" hangingPunct="1"/>
              <a:t>21</a:t>
            </a:fld>
            <a:endParaRPr lang="en-GB" altLang="en-US" sz="1200">
              <a:solidFill>
                <a:srgbClr val="045C75"/>
              </a:solidFill>
            </a:endParaRPr>
          </a:p>
        </p:txBody>
      </p:sp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457200" y="2397125"/>
            <a:ext cx="76739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urier"/>
              </a:rPr>
              <a:t>dx = 35/300;</a:t>
            </a:r>
          </a:p>
          <a:p>
            <a:pPr eaLnBrk="1" hangingPunct="1"/>
            <a:r>
              <a:rPr lang="en-GB" altLang="en-US">
                <a:latin typeface="Courier"/>
              </a:rPr>
              <a:t>x = -5:dx:30;</a:t>
            </a:r>
          </a:p>
          <a:p>
            <a:pPr eaLnBrk="1" hangingPunct="1"/>
            <a:r>
              <a:rPr lang="en-GB" altLang="en-US">
                <a:latin typeface="Courier"/>
              </a:rPr>
              <a:t>for k = 1:length(x)</a:t>
            </a:r>
          </a:p>
          <a:p>
            <a:pPr eaLnBrk="1" hangingPunct="1"/>
            <a:r>
              <a:rPr lang="en-GB" altLang="en-US">
                <a:latin typeface="Courier"/>
              </a:rPr>
              <a:t>if x(k) &gt;= 9</a:t>
            </a:r>
          </a:p>
          <a:p>
            <a:pPr eaLnBrk="1" hangingPunct="1"/>
            <a:r>
              <a:rPr lang="en-GB" altLang="en-US">
                <a:latin typeface="Courier"/>
              </a:rPr>
              <a:t>y(k) = 15*sqrt(4*x(k)) + 10;</a:t>
            </a:r>
          </a:p>
          <a:p>
            <a:pPr eaLnBrk="1" hangingPunct="1"/>
            <a:r>
              <a:rPr lang="en-GB" altLang="en-US">
                <a:latin typeface="Courier"/>
              </a:rPr>
              <a:t>elseif x(k) &gt;= 0</a:t>
            </a:r>
          </a:p>
          <a:p>
            <a:pPr eaLnBrk="1" hangingPunct="1"/>
            <a:r>
              <a:rPr lang="en-GB" altLang="en-US">
                <a:latin typeface="Courier"/>
              </a:rPr>
              <a:t>y(k) = 10*x(k) + 10;</a:t>
            </a:r>
          </a:p>
          <a:p>
            <a:pPr eaLnBrk="1" hangingPunct="1"/>
            <a:r>
              <a:rPr lang="en-GB" altLang="en-US">
                <a:latin typeface="Courier"/>
              </a:rPr>
              <a:t>else</a:t>
            </a:r>
          </a:p>
          <a:p>
            <a:pPr eaLnBrk="1" hangingPunct="1"/>
            <a:r>
              <a:rPr lang="en-GB" altLang="en-US">
                <a:latin typeface="Courier"/>
              </a:rPr>
              <a:t>y(k) = 10;</a:t>
            </a:r>
          </a:p>
          <a:p>
            <a:pPr eaLnBrk="1" hangingPunct="1"/>
            <a:r>
              <a:rPr lang="en-GB" altLang="en-US">
                <a:latin typeface="Courier"/>
              </a:rPr>
              <a:t>end</a:t>
            </a:r>
          </a:p>
          <a:p>
            <a:pPr eaLnBrk="1" hangingPunct="1"/>
            <a:r>
              <a:rPr lang="en-GB" altLang="en-US">
                <a:latin typeface="Courier"/>
              </a:rPr>
              <a:t>end</a:t>
            </a:r>
          </a:p>
          <a:p>
            <a:pPr eaLnBrk="1" hangingPunct="1"/>
            <a:r>
              <a:rPr lang="en-GB" altLang="en-US">
                <a:latin typeface="Courier"/>
              </a:rPr>
              <a:t>plot (x,y), xlabel(’x’), ylabel(‘y’)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457200" y="1341438"/>
            <a:ext cx="8151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Times-Roman"/>
              </a:rPr>
              <a:t>We choose a spacing </a:t>
            </a:r>
            <a:r>
              <a:rPr lang="en-US" altLang="en-US" i="1">
                <a:solidFill>
                  <a:srgbClr val="FF0000"/>
                </a:solidFill>
                <a:latin typeface="Times-Italic"/>
              </a:rPr>
              <a:t>dx </a:t>
            </a:r>
            <a:r>
              <a:rPr lang="en-US" altLang="en-US">
                <a:solidFill>
                  <a:srgbClr val="FF0000"/>
                </a:solidFill>
                <a:latin typeface="MathematicalPi-One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-Roman"/>
              </a:rPr>
              <a:t>35/300 to obtain 301 points, which is sufcient to obtain a smooth plot. The script le is the following: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2916238" y="2276475"/>
            <a:ext cx="3743325" cy="1139825"/>
          </a:xfrm>
        </p:spPr>
        <p:txBody>
          <a:bodyPr/>
          <a:lstStyle/>
          <a:p>
            <a:r>
              <a:rPr lang="en-US" altLang="en-US" smtClean="0"/>
              <a:t>While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 Structures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3300"/>
                </a:solidFill>
              </a:rPr>
              <a:t>While Loop Syntax</a:t>
            </a:r>
            <a:r>
              <a:rPr lang="en-US" altLang="en-US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while (condition)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Matlab Commands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end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648200" y="2514600"/>
            <a:ext cx="4191000" cy="2057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chemeClr val="tx1"/>
              </a:solidFill>
              <a:latin typeface="Tahoma" panose="020B0604030504040204" pitchFamily="34" charset="0"/>
            </a:endParaRPr>
          </a:p>
          <a:p>
            <a:endParaRPr lang="en-US" altLang="en-US">
              <a:solidFill>
                <a:schemeClr val="tx1"/>
              </a:solidFill>
              <a:latin typeface="Tahoma" panose="020B0604030504040204" pitchFamily="34" charset="0"/>
            </a:endParaRPr>
          </a:p>
          <a:p>
            <a:r>
              <a:rPr lang="en-US" altLang="en-US" sz="2400">
                <a:solidFill>
                  <a:srgbClr val="0066FF"/>
                </a:solidFill>
                <a:latin typeface="Tahoma" panose="020B0604030504040204" pitchFamily="34" charset="0"/>
              </a:rPr>
              <a:t>Dummy Example</a:t>
            </a:r>
          </a:p>
          <a:p>
            <a:endParaRPr lang="en-US" altLang="en-US" sz="2400">
              <a:solidFill>
                <a:srgbClr val="0066FF"/>
              </a:solidFill>
              <a:latin typeface="Tahoma" panose="020B0604030504040204" pitchFamily="34" charset="0"/>
            </a:endParaRPr>
          </a:p>
          <a:p>
            <a:r>
              <a:rPr lang="en-US" altLang="en-US">
                <a:solidFill>
                  <a:srgbClr val="0066FF"/>
                </a:solidFill>
                <a:latin typeface="Tahoma" panose="020B0604030504040204" pitchFamily="34" charset="0"/>
              </a:rPr>
              <a:t>while  ((a&gt;3) &amp; (b==5))</a:t>
            </a:r>
          </a:p>
          <a:p>
            <a:r>
              <a:rPr lang="en-US" altLang="en-US">
                <a:solidFill>
                  <a:srgbClr val="0066FF"/>
                </a:solidFill>
                <a:latin typeface="Tahoma" panose="020B0604030504040204" pitchFamily="34" charset="0"/>
              </a:rPr>
              <a:t>     Some Matlab Commands;	</a:t>
            </a:r>
          </a:p>
          <a:p>
            <a:r>
              <a:rPr lang="en-US" altLang="en-US">
                <a:solidFill>
                  <a:srgbClr val="0066FF"/>
                </a:solidFill>
                <a:latin typeface="Tahoma" panose="020B0604030504040204" pitchFamily="34" charset="0"/>
              </a:rPr>
              <a:t>end</a:t>
            </a:r>
          </a:p>
          <a:p>
            <a:endParaRPr lang="en-US" altLang="en-US">
              <a:solidFill>
                <a:srgbClr val="0066FF"/>
              </a:solidFill>
              <a:latin typeface="Tahoma" panose="020B0604030504040204" pitchFamily="34" charset="0"/>
            </a:endParaRPr>
          </a:p>
          <a:p>
            <a:endParaRPr lang="en-US" altLang="en-US">
              <a:solidFill>
                <a:schemeClr val="tx1"/>
              </a:solidFill>
              <a:latin typeface="Tahoma" panose="020B0604030504040204" pitchFamily="34" charset="0"/>
            </a:endParaRPr>
          </a:p>
          <a:p>
            <a:endParaRPr lang="en-US" altLang="en-US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Use of M-File</a:t>
            </a:r>
          </a:p>
        </p:txBody>
      </p:sp>
      <p:pic>
        <p:nvPicPr>
          <p:cNvPr id="819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81125"/>
            <a:ext cx="7189788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13"/>
          <p:cNvSpPr txBox="1">
            <a:spLocks noChangeArrowheads="1"/>
          </p:cNvSpPr>
          <p:nvPr/>
        </p:nvSpPr>
        <p:spPr bwMode="auto">
          <a:xfrm>
            <a:off x="6172200" y="3581400"/>
            <a:ext cx="2619375" cy="14747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r>
              <a:rPr kumimoji="1" lang="en-US" altLang="zh-TW">
                <a:solidFill>
                  <a:srgbClr val="000000"/>
                </a:solidFill>
                <a:latin typeface="Arial" panose="020B0604020202020204" pitchFamily="34" charset="0"/>
                <a:ea typeface="PMingLiU" pitchFamily="18" charset="-120"/>
              </a:rPr>
              <a:t>If you include “;” at the </a:t>
            </a:r>
          </a:p>
          <a:p>
            <a:r>
              <a:rPr kumimoji="1" lang="en-US" altLang="zh-TW">
                <a:solidFill>
                  <a:srgbClr val="000000"/>
                </a:solidFill>
                <a:latin typeface="Arial" panose="020B0604020202020204" pitchFamily="34" charset="0"/>
                <a:ea typeface="PMingLiU" pitchFamily="18" charset="-120"/>
              </a:rPr>
              <a:t>end of each statement,</a:t>
            </a:r>
          </a:p>
          <a:p>
            <a:r>
              <a:rPr kumimoji="1" lang="en-US" altLang="zh-TW">
                <a:solidFill>
                  <a:srgbClr val="000000"/>
                </a:solidFill>
                <a:latin typeface="Arial" panose="020B0604020202020204" pitchFamily="34" charset="0"/>
                <a:ea typeface="PMingLiU" pitchFamily="18" charset="-120"/>
              </a:rPr>
              <a:t>result will not be shown </a:t>
            </a:r>
          </a:p>
          <a:p>
            <a:r>
              <a:rPr kumimoji="1" lang="en-US" altLang="zh-TW">
                <a:solidFill>
                  <a:srgbClr val="000000"/>
                </a:solidFill>
                <a:latin typeface="Arial" panose="020B0604020202020204" pitchFamily="34" charset="0"/>
                <a:ea typeface="PMingLiU" pitchFamily="18" charset="-120"/>
              </a:rPr>
              <a:t>immediately</a:t>
            </a:r>
            <a:endParaRPr kumimoji="1" lang="tr-TR" altLang="en-US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Line 15"/>
          <p:cNvSpPr>
            <a:spLocks noChangeShapeType="1"/>
          </p:cNvSpPr>
          <p:nvPr/>
        </p:nvSpPr>
        <p:spPr bwMode="auto">
          <a:xfrm>
            <a:off x="2514600" y="2971800"/>
            <a:ext cx="3505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16"/>
          <p:cNvSpPr>
            <a:spLocks noChangeShapeType="1"/>
          </p:cNvSpPr>
          <p:nvPr/>
        </p:nvSpPr>
        <p:spPr bwMode="auto">
          <a:xfrm>
            <a:off x="3276600" y="2438400"/>
            <a:ext cx="2743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17"/>
          <p:cNvSpPr>
            <a:spLocks noChangeShapeType="1"/>
          </p:cNvSpPr>
          <p:nvPr/>
        </p:nvSpPr>
        <p:spPr bwMode="auto">
          <a:xfrm flipH="1">
            <a:off x="3200400" y="99060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18"/>
          <p:cNvSpPr txBox="1">
            <a:spLocks noChangeArrowheads="1"/>
          </p:cNvSpPr>
          <p:nvPr/>
        </p:nvSpPr>
        <p:spPr bwMode="auto">
          <a:xfrm>
            <a:off x="4876800" y="700088"/>
            <a:ext cx="280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r>
              <a:rPr kumimoji="1" lang="en-US" altLang="zh-TW">
                <a:solidFill>
                  <a:srgbClr val="000000"/>
                </a:solidFill>
                <a:latin typeface="Arial" panose="020B0604020202020204" pitchFamily="34" charset="0"/>
                <a:ea typeface="PMingLiU" pitchFamily="18" charset="-120"/>
              </a:rPr>
              <a:t>Save file as </a:t>
            </a:r>
            <a:r>
              <a:rPr kumimoji="1" lang="en-US" altLang="zh-TW" i="1">
                <a:solidFill>
                  <a:srgbClr val="000000"/>
                </a:solidFill>
                <a:latin typeface="Arial" panose="020B0604020202020204" pitchFamily="34" charset="0"/>
                <a:ea typeface="PMingLiU" pitchFamily="18" charset="-120"/>
              </a:rPr>
              <a:t>Denem430</a:t>
            </a:r>
            <a:r>
              <a:rPr kumimoji="1" lang="en-US" altLang="zh-TW">
                <a:solidFill>
                  <a:srgbClr val="000000"/>
                </a:solidFill>
                <a:latin typeface="Arial" panose="020B0604020202020204" pitchFamily="34" charset="0"/>
                <a:ea typeface="PMingLiU" pitchFamily="18" charset="-120"/>
              </a:rPr>
              <a:t>.m</a:t>
            </a:r>
            <a:endParaRPr kumimoji="1" lang="tr-TR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Writing User Defined Functions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305800" cy="5410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Functions are m-files which can be executed by specifying some inputs and supply some desired outputs. </a:t>
            </a:r>
          </a:p>
          <a:p>
            <a:pPr eaLnBrk="1" hangingPunct="1"/>
            <a:r>
              <a:rPr lang="en-US" altLang="en-US" sz="2400" smtClean="0"/>
              <a:t>The code telling the Matlab that an m-file is actually a function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z="2400" b="1" i="1" smtClean="0">
                <a:solidFill>
                  <a:srgbClr val="FF3300"/>
                </a:solidFill>
              </a:rPr>
              <a:t>You should write this command at the beginning of the m-file and you should save the m-file with a file name same as the function name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0" y="3200400"/>
            <a:ext cx="5334000" cy="9906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</a:rPr>
              <a:t>function out1=functionname(in1)</a:t>
            </a:r>
          </a:p>
          <a:p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</a:rPr>
              <a:t>function out1=functionname(in1,in2,in3)</a:t>
            </a:r>
          </a:p>
          <a:p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</a:rPr>
              <a:t>function [out1,out2]=functionname(in1,in2)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r>
              <a:rPr lang="en-US" altLang="en-US" smtClean="0"/>
              <a:t>Writing Functions: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4"/>
            <a:ext cx="8229600" cy="511234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Here is a function that implements </a:t>
            </a:r>
            <a:r>
              <a:rPr lang="en-US" dirty="0" smtClean="0"/>
              <a:t>the </a:t>
            </a:r>
            <a:r>
              <a:rPr lang="en-US" dirty="0"/>
              <a:t>quadratic formula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"/>
              </a:rPr>
              <a:t>function </a:t>
            </a:r>
            <a:r>
              <a:rPr lang="en-US" b="1" dirty="0">
                <a:solidFill>
                  <a:srgbClr val="0070C0"/>
                </a:solidFill>
                <a:latin typeface="Courier"/>
              </a:rPr>
              <a:t>[x1,x2] = </a:t>
            </a:r>
            <a:r>
              <a:rPr lang="en-US" b="1" dirty="0" err="1">
                <a:solidFill>
                  <a:srgbClr val="0070C0"/>
                </a:solidFill>
                <a:latin typeface="Courier"/>
              </a:rPr>
              <a:t>quadform</a:t>
            </a:r>
            <a:r>
              <a:rPr lang="en-US" b="1" dirty="0">
                <a:solidFill>
                  <a:srgbClr val="0070C0"/>
                </a:solidFill>
                <a:latin typeface="Courier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"/>
              </a:rPr>
              <a:t>a,b,c</a:t>
            </a:r>
            <a:r>
              <a:rPr lang="en-US" b="1" dirty="0">
                <a:solidFill>
                  <a:srgbClr val="0070C0"/>
                </a:solidFill>
                <a:latin typeface="Courier"/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"/>
              </a:rPr>
              <a:t>		d </a:t>
            </a:r>
            <a:r>
              <a:rPr lang="en-US" b="1" dirty="0">
                <a:solidFill>
                  <a:srgbClr val="0070C0"/>
                </a:solidFill>
                <a:latin typeface="Courier"/>
              </a:rPr>
              <a:t>= </a:t>
            </a:r>
            <a:r>
              <a:rPr lang="en-US" b="1" dirty="0" err="1">
                <a:solidFill>
                  <a:srgbClr val="0070C0"/>
                </a:solidFill>
                <a:latin typeface="Courier"/>
              </a:rPr>
              <a:t>sqrt</a:t>
            </a:r>
            <a:r>
              <a:rPr lang="en-US" b="1" dirty="0">
                <a:solidFill>
                  <a:srgbClr val="0070C0"/>
                </a:solidFill>
                <a:latin typeface="Courier"/>
              </a:rPr>
              <a:t>(bˆ2 - </a:t>
            </a:r>
            <a:r>
              <a:rPr lang="en-US" b="1" dirty="0" smtClean="0">
                <a:solidFill>
                  <a:srgbClr val="0070C0"/>
                </a:solidFill>
                <a:latin typeface="Courier"/>
              </a:rPr>
              <a:t>4*a*c</a:t>
            </a:r>
            <a:r>
              <a:rPr lang="en-US" b="1" dirty="0">
                <a:solidFill>
                  <a:srgbClr val="0070C0"/>
                </a:solidFill>
                <a:latin typeface="Courier"/>
              </a:rPr>
              <a:t>);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"/>
              </a:rPr>
              <a:t>		x1 </a:t>
            </a:r>
            <a:r>
              <a:rPr lang="en-US" b="1" dirty="0">
                <a:solidFill>
                  <a:srgbClr val="0070C0"/>
                </a:solidFill>
                <a:latin typeface="Courier"/>
              </a:rPr>
              <a:t>= (-b + d) / (</a:t>
            </a:r>
            <a:r>
              <a:rPr lang="en-US" b="1" dirty="0" smtClean="0">
                <a:solidFill>
                  <a:srgbClr val="0070C0"/>
                </a:solidFill>
                <a:latin typeface="Courier"/>
              </a:rPr>
              <a:t>2*a);</a:t>
            </a:r>
            <a:endParaRPr lang="en-US" b="1" dirty="0">
              <a:solidFill>
                <a:srgbClr val="0070C0"/>
              </a:solidFill>
              <a:latin typeface="Courier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"/>
              </a:rPr>
              <a:t>		x2 </a:t>
            </a:r>
            <a:r>
              <a:rPr lang="en-US" b="1" dirty="0">
                <a:solidFill>
                  <a:srgbClr val="0070C0"/>
                </a:solidFill>
                <a:latin typeface="Courier"/>
              </a:rPr>
              <a:t>= (-b - d) / (</a:t>
            </a:r>
            <a:r>
              <a:rPr lang="en-US" b="1" dirty="0" smtClean="0">
                <a:solidFill>
                  <a:srgbClr val="0070C0"/>
                </a:solidFill>
                <a:latin typeface="Courier"/>
              </a:rPr>
              <a:t>2*a);</a:t>
            </a:r>
          </a:p>
          <a:p>
            <a:pPr>
              <a:defRPr/>
            </a:pPr>
            <a:r>
              <a:rPr lang="en-US" dirty="0" smtClean="0"/>
              <a:t>From </a:t>
            </a:r>
            <a:r>
              <a:rPr lang="en-US" dirty="0"/>
              <a:t>MATLAB you could call</a:t>
            </a:r>
          </a:p>
          <a:p>
            <a:pPr>
              <a:defRPr/>
            </a:pPr>
            <a:r>
              <a:rPr lang="en-US" dirty="0"/>
              <a:t>&gt;&gt; [r1,r2] = </a:t>
            </a:r>
            <a:r>
              <a:rPr lang="en-US" dirty="0" err="1"/>
              <a:t>quadform</a:t>
            </a:r>
            <a:r>
              <a:rPr lang="en-US" dirty="0"/>
              <a:t>(1,-2,1)</a:t>
            </a:r>
          </a:p>
          <a:p>
            <a:pPr>
              <a:defRPr/>
            </a:pPr>
            <a:r>
              <a:rPr lang="en-US" dirty="0"/>
              <a:t>r1 </a:t>
            </a:r>
            <a:r>
              <a:rPr lang="en-US" dirty="0" smtClean="0"/>
              <a:t>= 1</a:t>
            </a:r>
            <a:endParaRPr lang="en-US" dirty="0"/>
          </a:p>
          <a:p>
            <a:pPr>
              <a:defRPr/>
            </a:pPr>
            <a:r>
              <a:rPr lang="en-US" dirty="0"/>
              <a:t>r2 </a:t>
            </a:r>
            <a:r>
              <a:rPr lang="en-US" dirty="0" smtClean="0"/>
              <a:t>=1</a:t>
            </a:r>
            <a:endParaRPr lang="en-US" dirty="0"/>
          </a:p>
        </p:txBody>
      </p:sp>
      <p:pic>
        <p:nvPicPr>
          <p:cNvPr id="11269" name="Picture 5" descr="Image result for quadratic formu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40768"/>
            <a:ext cx="420143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/>
            <a:r>
              <a:rPr lang="en-US" altLang="en-US" sz="3800" dirty="0" smtClean="0"/>
              <a:t>Writing Functions: 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4953000"/>
          </a:xfrm>
        </p:spPr>
        <p:txBody>
          <a:bodyPr/>
          <a:lstStyle/>
          <a:p>
            <a:pPr eaLnBrk="1" hangingPunct="1"/>
            <a:r>
              <a:rPr lang="en-US" altLang="en-US" sz="1800" dirty="0" smtClean="0"/>
              <a:t>Another function which takes an input array and returns the sum and product of its elements as outputs</a:t>
            </a:r>
          </a:p>
          <a:p>
            <a:pPr eaLnBrk="1" hangingPunct="1"/>
            <a:endParaRPr lang="en-US" altLang="en-US" sz="1800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sz="1800" dirty="0" smtClean="0"/>
              <a:t>The function </a:t>
            </a:r>
            <a:r>
              <a:rPr lang="en-US" altLang="en-US" sz="1800" dirty="0" err="1" smtClean="0"/>
              <a:t>sumprod</a:t>
            </a:r>
            <a:r>
              <a:rPr lang="en-US" altLang="en-US" sz="1800" dirty="0" smtClean="0"/>
              <a:t>(.) can be called from command window or an m-file as</a:t>
            </a:r>
          </a:p>
          <a:p>
            <a:pPr eaLnBrk="1" hangingPunct="1"/>
            <a:endParaRPr lang="en-US" altLang="en-US" sz="1800" dirty="0" smtClean="0"/>
          </a:p>
          <a:p>
            <a:pPr eaLnBrk="1" hangingPunct="1"/>
            <a:endParaRPr lang="en-US" altLang="en-US" sz="1800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04950"/>
            <a:ext cx="41910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400550"/>
            <a:ext cx="4638675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Operators (relational, logical)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9248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== Equal to</a:t>
            </a:r>
          </a:p>
          <a:p>
            <a:pPr eaLnBrk="1" hangingPunct="1"/>
            <a:r>
              <a:rPr lang="en-US" altLang="en-US" smtClean="0"/>
              <a:t>~= Not equal to</a:t>
            </a:r>
          </a:p>
          <a:p>
            <a:pPr eaLnBrk="1" hangingPunct="1"/>
            <a:r>
              <a:rPr lang="en-US" altLang="en-US" smtClean="0"/>
              <a:t>&lt; Strictly smaller</a:t>
            </a:r>
          </a:p>
          <a:p>
            <a:pPr eaLnBrk="1" hangingPunct="1"/>
            <a:r>
              <a:rPr lang="en-US" altLang="en-US" smtClean="0"/>
              <a:t>&gt; Strictly greater</a:t>
            </a:r>
          </a:p>
          <a:p>
            <a:pPr eaLnBrk="1" hangingPunct="1"/>
            <a:r>
              <a:rPr lang="en-US" altLang="en-US" smtClean="0"/>
              <a:t>&lt;= Smaller than or equal to</a:t>
            </a:r>
          </a:p>
          <a:p>
            <a:pPr eaLnBrk="1" hangingPunct="1"/>
            <a:r>
              <a:rPr lang="en-US" altLang="en-US" smtClean="0"/>
              <a:t>&gt;= Greater than equal to</a:t>
            </a:r>
          </a:p>
          <a:p>
            <a:pPr eaLnBrk="1" hangingPunct="1"/>
            <a:r>
              <a:rPr lang="en-US" altLang="en-US" smtClean="0"/>
              <a:t>&amp;  And operator</a:t>
            </a:r>
          </a:p>
          <a:p>
            <a:pPr eaLnBrk="1" hangingPunct="1"/>
            <a:r>
              <a:rPr lang="en-US" altLang="en-US" smtClean="0"/>
              <a:t> | Or operator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203575" y="2420938"/>
            <a:ext cx="2952750" cy="1139825"/>
          </a:xfrm>
        </p:spPr>
        <p:txBody>
          <a:bodyPr/>
          <a:lstStyle/>
          <a:p>
            <a:r>
              <a:rPr lang="en-US" altLang="en-US" smtClean="0"/>
              <a:t>IF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 Structures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400" smtClean="0">
                <a:solidFill>
                  <a:srgbClr val="FF3300"/>
                </a:solidFill>
              </a:rPr>
              <a:t>If Statement Syntax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6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 smtClean="0"/>
              <a:t>if (Condition_1)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 smtClean="0"/>
              <a:t>		Matlab Commands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 smtClean="0"/>
              <a:t>elseif (Condition_2)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 smtClean="0"/>
              <a:t>		Matlab Commands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 smtClean="0"/>
              <a:t>elseif (Condition_3)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 smtClean="0"/>
              <a:t>		Matlab Commands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 smtClean="0"/>
              <a:t>else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 smtClean="0"/>
              <a:t>		Matlab Commands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 smtClean="0"/>
              <a:t>end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600" smtClean="0"/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4953000" y="1219200"/>
            <a:ext cx="4191000" cy="4876800"/>
            <a:chOff x="3120" y="768"/>
            <a:chExt cx="2640" cy="3072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3120" y="768"/>
              <a:ext cx="2640" cy="307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hlink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endParaRPr lang="en-US" altLang="en-US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r>
                <a:rPr lang="en-US" altLang="en-US" sz="2400">
                  <a:solidFill>
                    <a:srgbClr val="00FF00"/>
                  </a:solidFill>
                  <a:latin typeface="Tahoma" panose="020B0604030504040204" pitchFamily="34" charset="0"/>
                </a:rPr>
                <a:t>Some Dummy Examples</a:t>
              </a:r>
            </a:p>
            <a:p>
              <a:endParaRPr lang="en-US" altLang="en-US" sz="2400">
                <a:solidFill>
                  <a:srgbClr val="00FF00"/>
                </a:solidFill>
                <a:latin typeface="Tahoma" panose="020B0604030504040204" pitchFamily="34" charset="0"/>
              </a:endParaRPr>
            </a:p>
            <a:p>
              <a:r>
                <a:rPr lang="en-US" altLang="en-US">
                  <a:solidFill>
                    <a:srgbClr val="00FF00"/>
                  </a:solidFill>
                  <a:latin typeface="Tahoma" panose="020B0604030504040204" pitchFamily="34" charset="0"/>
                </a:rPr>
                <a:t>if ((a&gt;3) &amp; (b==5))</a:t>
              </a:r>
            </a:p>
            <a:p>
              <a:r>
                <a:rPr lang="en-US" altLang="en-US">
                  <a:solidFill>
                    <a:srgbClr val="00FF00"/>
                  </a:solidFill>
                  <a:latin typeface="Tahoma" panose="020B0604030504040204" pitchFamily="34" charset="0"/>
                </a:rPr>
                <a:t>     Some Matlab Commands;	</a:t>
              </a:r>
            </a:p>
            <a:p>
              <a:r>
                <a:rPr lang="en-US" altLang="en-US">
                  <a:solidFill>
                    <a:srgbClr val="00FF00"/>
                  </a:solidFill>
                  <a:latin typeface="Tahoma" panose="020B0604030504040204" pitchFamily="34" charset="0"/>
                </a:rPr>
                <a:t>end</a:t>
              </a:r>
            </a:p>
            <a:p>
              <a:endParaRPr lang="en-US" altLang="en-US">
                <a:solidFill>
                  <a:srgbClr val="00FF00"/>
                </a:solidFill>
                <a:latin typeface="Tahoma" panose="020B0604030504040204" pitchFamily="34" charset="0"/>
              </a:endParaRPr>
            </a:p>
            <a:p>
              <a:r>
                <a:rPr lang="en-US" altLang="en-US">
                  <a:solidFill>
                    <a:srgbClr val="FF3300"/>
                  </a:solidFill>
                  <a:latin typeface="Tahoma" panose="020B0604030504040204" pitchFamily="34" charset="0"/>
                </a:rPr>
                <a:t>if (a&lt;3)</a:t>
              </a:r>
            </a:p>
            <a:p>
              <a:r>
                <a:rPr lang="en-US" altLang="en-US">
                  <a:solidFill>
                    <a:srgbClr val="FF3300"/>
                  </a:solidFill>
                  <a:latin typeface="Tahoma" panose="020B0604030504040204" pitchFamily="34" charset="0"/>
                </a:rPr>
                <a:t>     Some Matlab Commands;</a:t>
              </a:r>
            </a:p>
            <a:p>
              <a:r>
                <a:rPr lang="en-US" altLang="en-US">
                  <a:solidFill>
                    <a:srgbClr val="FF3300"/>
                  </a:solidFill>
                  <a:latin typeface="Tahoma" panose="020B0604030504040204" pitchFamily="34" charset="0"/>
                </a:rPr>
                <a:t>elseif (b~=5) </a:t>
              </a:r>
            </a:p>
            <a:p>
              <a:r>
                <a:rPr lang="en-US" altLang="en-US">
                  <a:solidFill>
                    <a:srgbClr val="FF3300"/>
                  </a:solidFill>
                  <a:latin typeface="Tahoma" panose="020B0604030504040204" pitchFamily="34" charset="0"/>
                </a:rPr>
                <a:t>     Some Matlab Commands;</a:t>
              </a:r>
            </a:p>
            <a:p>
              <a:r>
                <a:rPr lang="en-US" altLang="en-US">
                  <a:solidFill>
                    <a:srgbClr val="FF3300"/>
                  </a:solidFill>
                  <a:latin typeface="Tahoma" panose="020B0604030504040204" pitchFamily="34" charset="0"/>
                </a:rPr>
                <a:t>end</a:t>
              </a:r>
            </a:p>
            <a:p>
              <a:endParaRPr lang="en-US" altLang="en-US">
                <a:solidFill>
                  <a:srgbClr val="FF3300"/>
                </a:solidFill>
                <a:latin typeface="Tahoma" panose="020B0604030504040204" pitchFamily="34" charset="0"/>
              </a:endParaRPr>
            </a:p>
            <a:p>
              <a:r>
                <a:rPr lang="en-US" altLang="en-US">
                  <a:solidFill>
                    <a:srgbClr val="87B7DF"/>
                  </a:solidFill>
                  <a:latin typeface="Tahoma" panose="020B0604030504040204" pitchFamily="34" charset="0"/>
                </a:rPr>
                <a:t>if (a&lt;3)</a:t>
              </a:r>
            </a:p>
            <a:p>
              <a:r>
                <a:rPr lang="en-US" altLang="en-US">
                  <a:solidFill>
                    <a:srgbClr val="87B7DF"/>
                  </a:solidFill>
                  <a:latin typeface="Tahoma" panose="020B0604030504040204" pitchFamily="34" charset="0"/>
                </a:rPr>
                <a:t>     Some Matlab Commands;</a:t>
              </a:r>
            </a:p>
            <a:p>
              <a:r>
                <a:rPr lang="en-US" altLang="en-US">
                  <a:solidFill>
                    <a:srgbClr val="87B7DF"/>
                  </a:solidFill>
                  <a:latin typeface="Tahoma" panose="020B0604030504040204" pitchFamily="34" charset="0"/>
                </a:rPr>
                <a:t>else     </a:t>
              </a:r>
            </a:p>
            <a:p>
              <a:r>
                <a:rPr lang="en-US" altLang="en-US">
                  <a:solidFill>
                    <a:srgbClr val="87B7DF"/>
                  </a:solidFill>
                  <a:latin typeface="Tahoma" panose="020B0604030504040204" pitchFamily="34" charset="0"/>
                </a:rPr>
                <a:t>     Some Matlab Commands;</a:t>
              </a:r>
            </a:p>
            <a:p>
              <a:r>
                <a:rPr lang="en-US" altLang="en-US">
                  <a:solidFill>
                    <a:srgbClr val="87B7DF"/>
                  </a:solidFill>
                  <a:latin typeface="Tahoma" panose="020B0604030504040204" pitchFamily="34" charset="0"/>
                </a:rPr>
                <a:t>end</a:t>
              </a:r>
            </a:p>
            <a:p>
              <a:endParaRPr lang="en-US" altLang="en-US">
                <a:solidFill>
                  <a:srgbClr val="87B7DF"/>
                </a:solidFill>
                <a:latin typeface="Tahoma" panose="020B0604030504040204" pitchFamily="34" charset="0"/>
              </a:endParaRPr>
            </a:p>
            <a:p>
              <a:endParaRPr lang="en-US" altLang="en-US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3120" y="1824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3120" y="2880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729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2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Constantia" panose="02030602050306030303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729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2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Constantia" panose="02030602050306030303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1725</TotalTime>
  <Words>809</Words>
  <Application>Microsoft Office PowerPoint</Application>
  <PresentationFormat>On-screen Show (4:3)</PresentationFormat>
  <Paragraphs>243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7" baseType="lpstr">
      <vt:lpstr>Arial</vt:lpstr>
      <vt:lpstr>Book Antiqua</vt:lpstr>
      <vt:lpstr>Calibri</vt:lpstr>
      <vt:lpstr>Constantia</vt:lpstr>
      <vt:lpstr>Courier</vt:lpstr>
      <vt:lpstr>Courier New</vt:lpstr>
      <vt:lpstr>Garamond</vt:lpstr>
      <vt:lpstr>MathematicalPi-One</vt:lpstr>
      <vt:lpstr>PMingLiU</vt:lpstr>
      <vt:lpstr>Tahoma</vt:lpstr>
      <vt:lpstr>Times-Italic</vt:lpstr>
      <vt:lpstr>Times-Roman</vt:lpstr>
      <vt:lpstr>Wingdings</vt:lpstr>
      <vt:lpstr>Edge</vt:lpstr>
      <vt:lpstr>Introduction to Matlab LAB 4</vt:lpstr>
      <vt:lpstr>Use of M-File</vt:lpstr>
      <vt:lpstr>Use of M-File</vt:lpstr>
      <vt:lpstr>Writing User Defined Functions </vt:lpstr>
      <vt:lpstr>Writing Functions: Example</vt:lpstr>
      <vt:lpstr>Writing Functions: Example</vt:lpstr>
      <vt:lpstr>Operators (relational, logical)</vt:lpstr>
      <vt:lpstr>IF statement</vt:lpstr>
      <vt:lpstr>Control Structures </vt:lpstr>
      <vt:lpstr>The if Statement: Example</vt:lpstr>
      <vt:lpstr>Writing Functions along with IF statement</vt:lpstr>
      <vt:lpstr>The if Statement: Example</vt:lpstr>
      <vt:lpstr>switch statement</vt:lpstr>
      <vt:lpstr>Switch Statement</vt:lpstr>
      <vt:lpstr>Switch Statement: Example</vt:lpstr>
      <vt:lpstr>Loop statement</vt:lpstr>
      <vt:lpstr>Control Structures </vt:lpstr>
      <vt:lpstr>for Loops</vt:lpstr>
      <vt:lpstr>for Loops</vt:lpstr>
      <vt:lpstr>for Loops</vt:lpstr>
      <vt:lpstr>for Loops</vt:lpstr>
      <vt:lpstr>While statement</vt:lpstr>
      <vt:lpstr>Control Structures</vt:lpstr>
    </vt:vector>
  </TitlesOfParts>
  <Company>University of York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MATLAB</dc:title>
  <dc:creator>Waqar</dc:creator>
  <cp:lastModifiedBy>Mohammed Salman Baig</cp:lastModifiedBy>
  <cp:revision>38</cp:revision>
  <dcterms:created xsi:type="dcterms:W3CDTF">2007-10-01T13:25:48Z</dcterms:created>
  <dcterms:modified xsi:type="dcterms:W3CDTF">2018-02-13T08:55:26Z</dcterms:modified>
</cp:coreProperties>
</file>