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2" r:id="rId4"/>
    <p:sldId id="267" r:id="rId5"/>
    <p:sldId id="263" r:id="rId6"/>
    <p:sldId id="268" r:id="rId7"/>
    <p:sldId id="264" r:id="rId8"/>
    <p:sldId id="269" r:id="rId9"/>
    <p:sldId id="270" r:id="rId10"/>
    <p:sldId id="271" r:id="rId11"/>
    <p:sldId id="272" r:id="rId12"/>
    <p:sldId id="273" r:id="rId13"/>
    <p:sldId id="276" r:id="rId14"/>
    <p:sldId id="277" r:id="rId15"/>
    <p:sldId id="278" r:id="rId16"/>
    <p:sldId id="279" r:id="rId17"/>
    <p:sldId id="281" r:id="rId18"/>
    <p:sldId id="260" r:id="rId19"/>
    <p:sldId id="265" r:id="rId20"/>
    <p:sldId id="282" r:id="rId21"/>
    <p:sldId id="261" r:id="rId2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1360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>
        <p:scale>
          <a:sx n="76" d="100"/>
          <a:sy n="76" d="100"/>
        </p:scale>
        <p:origin x="-1194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F55D80-C2B1-4262-8F19-78A9E84C2013}" type="datetimeFigureOut">
              <a:rPr lang="en-US" smtClean="0"/>
              <a:t>9/18/2016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15B3DB-44F8-428F-A60D-7DF0A4794B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07735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F55D80-C2B1-4262-8F19-78A9E84C2013}" type="datetimeFigureOut">
              <a:rPr lang="en-US" smtClean="0"/>
              <a:t>9/18/2016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15B3DB-44F8-428F-A60D-7DF0A4794B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08889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F55D80-C2B1-4262-8F19-78A9E84C2013}" type="datetimeFigureOut">
              <a:rPr lang="en-US" smtClean="0"/>
              <a:t>9/18/2016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15B3DB-44F8-428F-A60D-7DF0A4794B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12701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F55D80-C2B1-4262-8F19-78A9E84C2013}" type="datetimeFigureOut">
              <a:rPr lang="en-US" smtClean="0"/>
              <a:t>9/18/2016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15B3DB-44F8-428F-A60D-7DF0A4794B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88251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F55D80-C2B1-4262-8F19-78A9E84C2013}" type="datetimeFigureOut">
              <a:rPr lang="en-US" smtClean="0"/>
              <a:t>9/18/2016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15B3DB-44F8-428F-A60D-7DF0A4794B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40292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F55D80-C2B1-4262-8F19-78A9E84C2013}" type="datetimeFigureOut">
              <a:rPr lang="en-US" smtClean="0"/>
              <a:t>9/18/2016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15B3DB-44F8-428F-A60D-7DF0A4794B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66443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F55D80-C2B1-4262-8F19-78A9E84C2013}" type="datetimeFigureOut">
              <a:rPr lang="en-US" smtClean="0"/>
              <a:t>9/18/2016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15B3DB-44F8-428F-A60D-7DF0A4794B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84705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F55D80-C2B1-4262-8F19-78A9E84C2013}" type="datetimeFigureOut">
              <a:rPr lang="en-US" smtClean="0"/>
              <a:t>9/18/2016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15B3DB-44F8-428F-A60D-7DF0A4794B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34497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F55D80-C2B1-4262-8F19-78A9E84C2013}" type="datetimeFigureOut">
              <a:rPr lang="en-US" smtClean="0"/>
              <a:t>9/18/2016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15B3DB-44F8-428F-A60D-7DF0A4794B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90215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F55D80-C2B1-4262-8F19-78A9E84C2013}" type="datetimeFigureOut">
              <a:rPr lang="en-US" smtClean="0"/>
              <a:t>9/18/2016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15B3DB-44F8-428F-A60D-7DF0A4794B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86448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F55D80-C2B1-4262-8F19-78A9E84C2013}" type="datetimeFigureOut">
              <a:rPr lang="en-US" smtClean="0"/>
              <a:t>9/18/2016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15B3DB-44F8-428F-A60D-7DF0A4794B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65657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F55D80-C2B1-4262-8F19-78A9E84C2013}" type="datetimeFigureOut">
              <a:rPr lang="en-US" smtClean="0"/>
              <a:t>9/18/2016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15B3DB-44F8-428F-A60D-7DF0A4794B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58244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8278688" cy="1470025"/>
          </a:xfrm>
        </p:spPr>
        <p:txBody>
          <a:bodyPr/>
          <a:lstStyle/>
          <a:p>
            <a:r>
              <a:rPr lang="en-US" dirty="0" smtClean="0"/>
              <a:t>Agarose Gel </a:t>
            </a:r>
            <a:r>
              <a:rPr lang="en-US" dirty="0" smtClean="0"/>
              <a:t>Electrophoresis of DNA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By: Sahar </a:t>
            </a:r>
            <a:r>
              <a:rPr lang="en-US" dirty="0" err="1" smtClean="0">
                <a:solidFill>
                  <a:schemeClr val="tx1"/>
                </a:solidFill>
              </a:rPr>
              <a:t>alSubaie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2633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l"/>
            <a:r>
              <a:rPr lang="en-US" dirty="0"/>
              <a:t>Direction of electrical </a:t>
            </a:r>
            <a:r>
              <a:rPr lang="en-US" dirty="0" smtClean="0"/>
              <a:t>field</a:t>
            </a:r>
            <a:endParaRPr lang="ar-S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1520" y="3789040"/>
            <a:ext cx="8496944" cy="2736304"/>
          </a:xfrm>
        </p:spPr>
        <p:txBody>
          <a:bodyPr>
            <a:normAutofit fontScale="92500" lnSpcReduction="20000"/>
          </a:bodyPr>
          <a:lstStyle/>
          <a:p>
            <a:pPr marL="457200" indent="-457200" algn="l">
              <a:buFont typeface="Wingdings" pitchFamily="2" charset="2"/>
              <a:buChar char="q"/>
            </a:pPr>
            <a:r>
              <a:rPr lang="en-US" dirty="0" smtClean="0">
                <a:solidFill>
                  <a:schemeClr val="tx1"/>
                </a:solidFill>
              </a:rPr>
              <a:t>For DNA separation the direction is from cathode to anode</a:t>
            </a:r>
          </a:p>
          <a:p>
            <a:pPr marL="457200" indent="-457200" algn="l">
              <a:buFont typeface="Wingdings" pitchFamily="2" charset="2"/>
              <a:buChar char="q"/>
            </a:pPr>
            <a:r>
              <a:rPr lang="en-US" dirty="0" smtClean="0">
                <a:solidFill>
                  <a:schemeClr val="tx1"/>
                </a:solidFill>
              </a:rPr>
              <a:t>So make sure to put your sample at the right direction or no movement will result. </a:t>
            </a:r>
          </a:p>
          <a:p>
            <a:pPr marL="457200" indent="-457200" algn="l">
              <a:buFont typeface="Wingdings" pitchFamily="2" charset="2"/>
              <a:buChar char="q"/>
            </a:pPr>
            <a:r>
              <a:rPr lang="en-US" dirty="0" smtClean="0">
                <a:solidFill>
                  <a:schemeClr val="tx1"/>
                </a:solidFill>
              </a:rPr>
              <a:t>Be carful to choose the right electrical connection of  the device too. </a:t>
            </a:r>
            <a:endParaRPr lang="ar-SA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6184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8998768" cy="1470025"/>
          </a:xfrm>
        </p:spPr>
        <p:txBody>
          <a:bodyPr/>
          <a:lstStyle/>
          <a:p>
            <a:pPr algn="l"/>
            <a:r>
              <a:rPr lang="en-US" dirty="0" smtClean="0"/>
              <a:t> electrophoresis buffer</a:t>
            </a:r>
            <a:endParaRPr lang="ar-S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1520" y="3789040"/>
            <a:ext cx="8712968" cy="2376264"/>
          </a:xfrm>
        </p:spPr>
        <p:txBody>
          <a:bodyPr>
            <a:normAutofit/>
          </a:bodyPr>
          <a:lstStyle/>
          <a:p>
            <a:pPr marL="457200" indent="-457200" algn="l">
              <a:buFont typeface="Wingdings" pitchFamily="2" charset="2"/>
              <a:buChar char="q"/>
            </a:pPr>
            <a:r>
              <a:rPr lang="en-US" dirty="0" smtClean="0">
                <a:solidFill>
                  <a:schemeClr val="tx1"/>
                </a:solidFill>
              </a:rPr>
              <a:t>As it provides the ions which transfer the electrical filed within the fluid .</a:t>
            </a:r>
          </a:p>
          <a:p>
            <a:pPr marL="457200" indent="-457200" algn="l">
              <a:buFont typeface="Wingdings" pitchFamily="2" charset="2"/>
              <a:buChar char="q"/>
            </a:pPr>
            <a:r>
              <a:rPr lang="en-US" dirty="0" smtClean="0">
                <a:solidFill>
                  <a:schemeClr val="tx1"/>
                </a:solidFill>
              </a:rPr>
              <a:t>Also they  modify the net charges of the molecules   </a:t>
            </a:r>
            <a:endParaRPr lang="ar-SA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6147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l"/>
            <a:r>
              <a:rPr lang="en-US" dirty="0" smtClean="0"/>
              <a:t> Intercalating dyes</a:t>
            </a:r>
            <a:endParaRPr lang="ar-S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3789040"/>
            <a:ext cx="6804248" cy="2088232"/>
          </a:xfrm>
        </p:spPr>
        <p:txBody>
          <a:bodyPr>
            <a:normAutofit fontScale="92500" lnSpcReduction="20000"/>
          </a:bodyPr>
          <a:lstStyle/>
          <a:p>
            <a:pPr marL="457200" indent="-457200" algn="l">
              <a:buFont typeface="Wingdings" pitchFamily="2" charset="2"/>
              <a:buChar char="q"/>
            </a:pPr>
            <a:r>
              <a:rPr lang="en-US" dirty="0" err="1">
                <a:solidFill>
                  <a:schemeClr val="tx1"/>
                </a:solidFill>
              </a:rPr>
              <a:t>Ethidium</a:t>
            </a:r>
            <a:r>
              <a:rPr lang="en-US" dirty="0">
                <a:solidFill>
                  <a:schemeClr val="tx1"/>
                </a:solidFill>
              </a:rPr>
              <a:t> Bromide binds (intercalation between the base </a:t>
            </a:r>
            <a:r>
              <a:rPr lang="en-US" dirty="0" smtClean="0">
                <a:solidFill>
                  <a:schemeClr val="tx1"/>
                </a:solidFill>
              </a:rPr>
              <a:t>pairs) to the DNA and decrease its mobility .</a:t>
            </a:r>
          </a:p>
          <a:p>
            <a:pPr marL="457200" indent="-457200" algn="l">
              <a:buFont typeface="Wingdings" pitchFamily="2" charset="2"/>
              <a:buChar char="q"/>
            </a:pPr>
            <a:r>
              <a:rPr lang="en-US" dirty="0" smtClean="0">
                <a:solidFill>
                  <a:schemeClr val="tx1"/>
                </a:solidFill>
              </a:rPr>
              <a:t>The larger the DNA molecule </a:t>
            </a:r>
            <a:r>
              <a:rPr lang="en-US" dirty="0">
                <a:solidFill>
                  <a:schemeClr val="tx1"/>
                </a:solidFill>
              </a:rPr>
              <a:t>the more </a:t>
            </a:r>
            <a:r>
              <a:rPr lang="en-US" dirty="0" err="1">
                <a:solidFill>
                  <a:schemeClr val="tx1"/>
                </a:solidFill>
              </a:rPr>
              <a:t>Ethidium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smtClean="0">
                <a:solidFill>
                  <a:schemeClr val="tx1"/>
                </a:solidFill>
              </a:rPr>
              <a:t>Bromide binds to it .</a:t>
            </a:r>
            <a:endParaRPr lang="ar-SA" dirty="0">
              <a:solidFill>
                <a:schemeClr val="tx1"/>
              </a:solidFill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224" y="2711884"/>
            <a:ext cx="2406659" cy="35974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ectangle 3"/>
          <p:cNvSpPr/>
          <p:nvPr/>
        </p:nvSpPr>
        <p:spPr>
          <a:xfrm>
            <a:off x="6588224" y="5939987"/>
            <a:ext cx="120332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(</a:t>
            </a:r>
            <a:r>
              <a:rPr lang="en-US" dirty="0" err="1"/>
              <a:t>Inc</a:t>
            </a:r>
            <a:r>
              <a:rPr lang="en-US" dirty="0"/>
              <a:t>, 2015) 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956556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6672" y="260648"/>
            <a:ext cx="8867328" cy="1143000"/>
          </a:xfrm>
        </p:spPr>
        <p:txBody>
          <a:bodyPr>
            <a:normAutofit fontScale="90000"/>
          </a:bodyPr>
          <a:lstStyle/>
          <a:p>
            <a:r>
              <a:rPr lang="en-US" dirty="0"/>
              <a:t>Equipment  of </a:t>
            </a:r>
            <a:r>
              <a:rPr lang="en-US" dirty="0" err="1"/>
              <a:t>agarose</a:t>
            </a:r>
            <a:r>
              <a:rPr lang="en-US" dirty="0"/>
              <a:t> gel electrophoresis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81128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q"/>
            </a:pPr>
            <a:r>
              <a:rPr lang="en-US" sz="2800" dirty="0"/>
              <a:t>Electrophoresis chamber .</a:t>
            </a:r>
          </a:p>
          <a:p>
            <a:pPr>
              <a:buFont typeface="Wingdings" pitchFamily="2" charset="2"/>
              <a:buChar char="q"/>
            </a:pPr>
            <a:r>
              <a:rPr lang="en-US" sz="2800" dirty="0" smtClean="0"/>
              <a:t> </a:t>
            </a:r>
            <a:r>
              <a:rPr lang="en-US" sz="2800" dirty="0"/>
              <a:t>Power </a:t>
            </a:r>
            <a:r>
              <a:rPr lang="en-US" sz="2800" dirty="0" smtClean="0"/>
              <a:t>supply.</a:t>
            </a:r>
            <a:endParaRPr lang="en-US" sz="2800" dirty="0"/>
          </a:p>
          <a:p>
            <a:pPr>
              <a:buFont typeface="Wingdings" pitchFamily="2" charset="2"/>
              <a:buChar char="q"/>
            </a:pPr>
            <a:r>
              <a:rPr lang="en-US" sz="2800" dirty="0" smtClean="0"/>
              <a:t> </a:t>
            </a:r>
            <a:r>
              <a:rPr lang="en-US" sz="2800" dirty="0"/>
              <a:t>Gel casting </a:t>
            </a:r>
            <a:r>
              <a:rPr lang="en-US" sz="2800" dirty="0" smtClean="0"/>
              <a:t>trays.</a:t>
            </a:r>
            <a:endParaRPr lang="en-US" sz="2800" dirty="0"/>
          </a:p>
          <a:p>
            <a:pPr>
              <a:buFont typeface="Wingdings" pitchFamily="2" charset="2"/>
              <a:buChar char="q"/>
            </a:pPr>
            <a:r>
              <a:rPr lang="en-US" sz="2800" dirty="0" smtClean="0"/>
              <a:t>Sample </a:t>
            </a:r>
            <a:r>
              <a:rPr lang="en-US" sz="2800" dirty="0"/>
              <a:t>combs to form sample wells.</a:t>
            </a:r>
          </a:p>
          <a:p>
            <a:pPr>
              <a:buFont typeface="Wingdings" pitchFamily="2" charset="2"/>
              <a:buChar char="q"/>
            </a:pPr>
            <a:r>
              <a:rPr lang="en-US" sz="2800" dirty="0" smtClean="0"/>
              <a:t> </a:t>
            </a:r>
            <a:r>
              <a:rPr lang="en-US" sz="2800" dirty="0"/>
              <a:t>Running </a:t>
            </a:r>
            <a:r>
              <a:rPr lang="en-US" sz="2800" dirty="0" smtClean="0"/>
              <a:t>buffer.</a:t>
            </a:r>
          </a:p>
          <a:p>
            <a:pPr>
              <a:buFont typeface="Wingdings" pitchFamily="2" charset="2"/>
              <a:buChar char="q"/>
            </a:pPr>
            <a:r>
              <a:rPr lang="en-US" sz="2800" dirty="0" smtClean="0"/>
              <a:t>Loading </a:t>
            </a:r>
            <a:r>
              <a:rPr lang="en-US" sz="2800" dirty="0"/>
              <a:t>buffer</a:t>
            </a:r>
            <a:r>
              <a:rPr lang="en-US" sz="2800" dirty="0" smtClean="0"/>
              <a:t>.</a:t>
            </a:r>
          </a:p>
          <a:p>
            <a:pPr>
              <a:buFont typeface="Wingdings" pitchFamily="2" charset="2"/>
              <a:buChar char="q"/>
            </a:pPr>
            <a:r>
              <a:rPr lang="en-US" sz="2800" dirty="0" smtClean="0"/>
              <a:t>. </a:t>
            </a:r>
            <a:r>
              <a:rPr lang="en-US" sz="2800" dirty="0" err="1"/>
              <a:t>Ethedium</a:t>
            </a:r>
            <a:r>
              <a:rPr lang="en-US" sz="2800" dirty="0"/>
              <a:t> bromide. (</a:t>
            </a:r>
            <a:r>
              <a:rPr lang="en-US" sz="2800" dirty="0" smtClean="0"/>
              <a:t>mutagen)</a:t>
            </a:r>
          </a:p>
          <a:p>
            <a:pPr>
              <a:buFont typeface="Wingdings" pitchFamily="2" charset="2"/>
              <a:buChar char="q"/>
            </a:pPr>
            <a:r>
              <a:rPr lang="en-US" sz="2800" dirty="0" err="1"/>
              <a:t>Transilluminator</a:t>
            </a:r>
            <a:r>
              <a:rPr lang="en-US" sz="2800" dirty="0"/>
              <a:t>.</a:t>
            </a:r>
            <a:endParaRPr lang="ar-SA" sz="28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1412776"/>
            <a:ext cx="2212851" cy="20913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5765" y="4417838"/>
            <a:ext cx="2414708" cy="17281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ectangle 3"/>
          <p:cNvSpPr/>
          <p:nvPr/>
        </p:nvSpPr>
        <p:spPr>
          <a:xfrm>
            <a:off x="6660232" y="4417838"/>
            <a:ext cx="2160241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100" dirty="0">
                <a:solidFill>
                  <a:prstClr val="white"/>
                </a:solidFill>
                <a:latin typeface="Arial" pitchFamily="34" charset="0"/>
                <a:ea typeface="MS PGothic" pitchFamily="34" charset="-128"/>
              </a:rPr>
              <a:t>Gel casting tray &amp; combs</a:t>
            </a:r>
          </a:p>
        </p:txBody>
      </p:sp>
    </p:spTree>
    <p:extLst>
      <p:ext uri="{BB962C8B-B14F-4D97-AF65-F5344CB8AC3E}">
        <p14:creationId xmlns:p14="http://schemas.microsoft.com/office/powerpoint/2010/main" val="954372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3528" y="1988840"/>
            <a:ext cx="7772400" cy="1470025"/>
          </a:xfrm>
        </p:spPr>
        <p:txBody>
          <a:bodyPr/>
          <a:lstStyle/>
          <a:p>
            <a:pPr algn="l"/>
            <a:r>
              <a:rPr lang="en-US" dirty="0"/>
              <a:t>Running buffers:</a:t>
            </a:r>
            <a:endParaRPr lang="ar-S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7504" y="4181328"/>
            <a:ext cx="9396536" cy="2664296"/>
          </a:xfrm>
        </p:spPr>
        <p:txBody>
          <a:bodyPr>
            <a:noAutofit/>
          </a:bodyPr>
          <a:lstStyle/>
          <a:p>
            <a:pPr marL="457200" indent="-457200" algn="l">
              <a:buFont typeface="Wingdings" pitchFamily="2" charset="2"/>
              <a:buChar char="q"/>
            </a:pPr>
            <a:r>
              <a:rPr lang="en-US" sz="2400" dirty="0">
                <a:solidFill>
                  <a:schemeClr val="tx1"/>
                </a:solidFill>
              </a:rPr>
              <a:t>  Choosing </a:t>
            </a:r>
            <a:r>
              <a:rPr lang="en-US" sz="2400" dirty="0" smtClean="0">
                <a:solidFill>
                  <a:schemeClr val="tx1"/>
                </a:solidFill>
              </a:rPr>
              <a:t>depends on the size of DNA.</a:t>
            </a:r>
          </a:p>
          <a:p>
            <a:pPr marL="457200" indent="-457200" algn="l">
              <a:buFont typeface="Wingdings" pitchFamily="2" charset="2"/>
              <a:buChar char="q"/>
            </a:pPr>
            <a:r>
              <a:rPr lang="en-US" sz="2400" u="sng" dirty="0" smtClean="0">
                <a:solidFill>
                  <a:schemeClr val="tx1"/>
                </a:solidFill>
              </a:rPr>
              <a:t>TAE </a:t>
            </a:r>
            <a:r>
              <a:rPr lang="en-US" sz="2400" u="sng" dirty="0">
                <a:solidFill>
                  <a:schemeClr val="tx1"/>
                </a:solidFill>
              </a:rPr>
              <a:t>buffer </a:t>
            </a:r>
            <a:r>
              <a:rPr lang="en-US" sz="2400" dirty="0">
                <a:solidFill>
                  <a:schemeClr val="tx1"/>
                </a:solidFill>
              </a:rPr>
              <a:t>(</a:t>
            </a:r>
            <a:r>
              <a:rPr lang="en-US" sz="2400" dirty="0" err="1">
                <a:solidFill>
                  <a:schemeClr val="tx1"/>
                </a:solidFill>
              </a:rPr>
              <a:t>Tris</a:t>
            </a:r>
            <a:r>
              <a:rPr lang="en-US" sz="2400" dirty="0">
                <a:solidFill>
                  <a:schemeClr val="tx1"/>
                </a:solidFill>
              </a:rPr>
              <a:t> Acetate EDTA) :</a:t>
            </a:r>
            <a:r>
              <a:rPr lang="en-US" sz="2400" dirty="0" smtClean="0">
                <a:solidFill>
                  <a:schemeClr val="tx1"/>
                </a:solidFill>
              </a:rPr>
              <a:t>the </a:t>
            </a:r>
            <a:r>
              <a:rPr lang="en-US" sz="2400" dirty="0">
                <a:solidFill>
                  <a:schemeClr val="tx1"/>
                </a:solidFill>
              </a:rPr>
              <a:t>most common </a:t>
            </a:r>
            <a:r>
              <a:rPr lang="en-US" sz="2400" dirty="0" smtClean="0">
                <a:solidFill>
                  <a:schemeClr val="tx1"/>
                </a:solidFill>
              </a:rPr>
              <a:t>used buffer</a:t>
            </a:r>
            <a:r>
              <a:rPr lang="en-US" sz="2400" dirty="0">
                <a:solidFill>
                  <a:schemeClr val="tx1"/>
                </a:solidFill>
              </a:rPr>
              <a:t>. </a:t>
            </a:r>
            <a:endParaRPr lang="en-US" sz="2400" dirty="0" smtClean="0">
              <a:solidFill>
                <a:schemeClr val="tx1"/>
              </a:solidFill>
            </a:endParaRPr>
          </a:p>
          <a:p>
            <a:pPr marL="457200" indent="-457200" algn="l">
              <a:buFont typeface="Wingdings" pitchFamily="2" charset="2"/>
              <a:buChar char="q"/>
            </a:pPr>
            <a:r>
              <a:rPr lang="en-US" sz="2400" u="sng" dirty="0" smtClean="0">
                <a:solidFill>
                  <a:schemeClr val="tx1"/>
                </a:solidFill>
              </a:rPr>
              <a:t>TBE </a:t>
            </a:r>
            <a:r>
              <a:rPr lang="en-US" sz="2400" u="sng" dirty="0">
                <a:solidFill>
                  <a:schemeClr val="tx1"/>
                </a:solidFill>
              </a:rPr>
              <a:t>buffer </a:t>
            </a:r>
            <a:r>
              <a:rPr lang="en-US" sz="2400" dirty="0">
                <a:solidFill>
                  <a:schemeClr val="tx1"/>
                </a:solidFill>
              </a:rPr>
              <a:t>(</a:t>
            </a:r>
            <a:r>
              <a:rPr lang="en-US" sz="2400" dirty="0" err="1">
                <a:solidFill>
                  <a:schemeClr val="tx1"/>
                </a:solidFill>
              </a:rPr>
              <a:t>Tris</a:t>
            </a:r>
            <a:r>
              <a:rPr lang="en-US" sz="2400" dirty="0">
                <a:solidFill>
                  <a:schemeClr val="tx1"/>
                </a:solidFill>
              </a:rPr>
              <a:t> Borate/EDTA) is often used for smaller DNA fragments (</a:t>
            </a:r>
            <a:r>
              <a:rPr lang="en-US" sz="2400" dirty="0" err="1">
                <a:solidFill>
                  <a:schemeClr val="tx1"/>
                </a:solidFill>
              </a:rPr>
              <a:t>i.e</a:t>
            </a:r>
            <a:r>
              <a:rPr lang="en-US" sz="2400" dirty="0">
                <a:solidFill>
                  <a:schemeClr val="tx1"/>
                </a:solidFill>
              </a:rPr>
              <a:t> less than 500bp).</a:t>
            </a:r>
            <a:endParaRPr lang="ar-SA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3720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5536" y="1844824"/>
            <a:ext cx="7772400" cy="1470025"/>
          </a:xfrm>
        </p:spPr>
        <p:txBody>
          <a:bodyPr/>
          <a:lstStyle/>
          <a:p>
            <a:pPr algn="l"/>
            <a:r>
              <a:rPr lang="en-US" dirty="0"/>
              <a:t>Loading buffer:</a:t>
            </a:r>
            <a:endParaRPr lang="ar-S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9512" y="3761656"/>
            <a:ext cx="8748464" cy="3096344"/>
          </a:xfrm>
        </p:spPr>
        <p:txBody>
          <a:bodyPr>
            <a:noAutofit/>
          </a:bodyPr>
          <a:lstStyle/>
          <a:p>
            <a:pPr algn="l"/>
            <a:r>
              <a:rPr lang="en-US" sz="2400" dirty="0" smtClean="0">
                <a:solidFill>
                  <a:schemeClr val="tx1"/>
                </a:solidFill>
              </a:rPr>
              <a:t>This </a:t>
            </a:r>
            <a:r>
              <a:rPr lang="en-US" sz="2400" dirty="0">
                <a:solidFill>
                  <a:schemeClr val="tx1"/>
                </a:solidFill>
              </a:rPr>
              <a:t>buffer mixed with the sample, it </a:t>
            </a:r>
            <a:r>
              <a:rPr lang="en-US" sz="2400" dirty="0" smtClean="0">
                <a:solidFill>
                  <a:schemeClr val="tx1"/>
                </a:solidFill>
              </a:rPr>
              <a:t>gives the </a:t>
            </a:r>
            <a:r>
              <a:rPr lang="en-US" sz="2400" dirty="0">
                <a:solidFill>
                  <a:schemeClr val="tx1"/>
                </a:solidFill>
              </a:rPr>
              <a:t>samples :</a:t>
            </a:r>
            <a:endParaRPr lang="en-US" sz="2400" dirty="0" smtClean="0">
              <a:solidFill>
                <a:schemeClr val="tx1"/>
              </a:solidFill>
            </a:endParaRPr>
          </a:p>
          <a:p>
            <a:pPr marL="457200" indent="-457200" algn="l">
              <a:buFont typeface="Wingdings" pitchFamily="2" charset="2"/>
              <a:buChar char="ü"/>
            </a:pP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>
                <a:solidFill>
                  <a:schemeClr val="tx1"/>
                </a:solidFill>
              </a:rPr>
              <a:t>color </a:t>
            </a:r>
          </a:p>
          <a:p>
            <a:pPr marL="457200" indent="-457200" algn="l">
              <a:buFont typeface="Wingdings" pitchFamily="2" charset="2"/>
              <a:buChar char="ü"/>
            </a:pP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>
                <a:solidFill>
                  <a:schemeClr val="tx1"/>
                </a:solidFill>
              </a:rPr>
              <a:t>density </a:t>
            </a:r>
            <a:endParaRPr lang="en-US" sz="2400" dirty="0" smtClean="0">
              <a:solidFill>
                <a:schemeClr val="tx1"/>
              </a:solidFill>
            </a:endParaRPr>
          </a:p>
          <a:p>
            <a:pPr marL="457200" indent="-457200" algn="l">
              <a:buFont typeface="Wingdings" pitchFamily="2" charset="2"/>
              <a:buChar char="ü"/>
            </a:pP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>
                <a:solidFill>
                  <a:schemeClr val="tx1"/>
                </a:solidFill>
              </a:rPr>
              <a:t>makes it easy loading in the wells. </a:t>
            </a:r>
            <a:endParaRPr lang="en-US" sz="2400" dirty="0" smtClean="0">
              <a:solidFill>
                <a:schemeClr val="tx1"/>
              </a:solidFill>
            </a:endParaRPr>
          </a:p>
          <a:p>
            <a:pPr algn="l"/>
            <a:r>
              <a:rPr lang="en-US" sz="2400" dirty="0" smtClean="0">
                <a:solidFill>
                  <a:schemeClr val="tx1"/>
                </a:solidFill>
              </a:rPr>
              <a:t>It </a:t>
            </a:r>
            <a:r>
              <a:rPr lang="en-US" sz="2400" dirty="0">
                <a:solidFill>
                  <a:schemeClr val="tx1"/>
                </a:solidFill>
              </a:rPr>
              <a:t>consists of </a:t>
            </a:r>
            <a:r>
              <a:rPr lang="en-US" sz="2400" dirty="0" err="1">
                <a:solidFill>
                  <a:schemeClr val="tx1"/>
                </a:solidFill>
              </a:rPr>
              <a:t>bromophenol</a:t>
            </a:r>
            <a:r>
              <a:rPr lang="en-US" sz="2400" dirty="0">
                <a:solidFill>
                  <a:schemeClr val="tx1"/>
                </a:solidFill>
              </a:rPr>
              <a:t> </a:t>
            </a:r>
            <a:r>
              <a:rPr lang="en-US" sz="2400" dirty="0" smtClean="0">
                <a:solidFill>
                  <a:schemeClr val="tx1"/>
                </a:solidFill>
              </a:rPr>
              <a:t>blue( </a:t>
            </a:r>
            <a:r>
              <a:rPr lang="en-US" sz="2400" dirty="0">
                <a:solidFill>
                  <a:schemeClr val="tx1"/>
                </a:solidFill>
              </a:rPr>
              <a:t>the tracing </a:t>
            </a:r>
            <a:r>
              <a:rPr lang="en-US" sz="2400" dirty="0" smtClean="0">
                <a:solidFill>
                  <a:schemeClr val="tx1"/>
                </a:solidFill>
              </a:rPr>
              <a:t>dye), </a:t>
            </a:r>
            <a:r>
              <a:rPr lang="en-US" sz="2400" dirty="0">
                <a:solidFill>
                  <a:schemeClr val="tx1"/>
                </a:solidFill>
              </a:rPr>
              <a:t>sucrose and water.</a:t>
            </a:r>
            <a:endParaRPr lang="ar-SA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7130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825" y="1522380"/>
            <a:ext cx="7772400" cy="1470025"/>
          </a:xfrm>
        </p:spPr>
        <p:txBody>
          <a:bodyPr/>
          <a:lstStyle/>
          <a:p>
            <a:pPr algn="l"/>
            <a:r>
              <a:rPr lang="en-US" dirty="0" smtClean="0"/>
              <a:t>Markers (DNA ladder):</a:t>
            </a:r>
            <a:endParaRPr lang="ar-S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25219" y="3717032"/>
            <a:ext cx="6768752" cy="1752600"/>
          </a:xfrm>
        </p:spPr>
        <p:txBody>
          <a:bodyPr>
            <a:noAutofit/>
          </a:bodyPr>
          <a:lstStyle/>
          <a:p>
            <a:pPr marL="342900" indent="-342900" algn="l">
              <a:buFont typeface="Wingdings" pitchFamily="2" charset="2"/>
              <a:buChar char="q"/>
            </a:pPr>
            <a:r>
              <a:rPr lang="en-US" sz="2400" dirty="0">
                <a:solidFill>
                  <a:schemeClr val="tx1"/>
                </a:solidFill>
              </a:rPr>
              <a:t>Different kinds of </a:t>
            </a:r>
            <a:r>
              <a:rPr lang="en-US" sz="2400" dirty="0" smtClean="0">
                <a:solidFill>
                  <a:schemeClr val="tx1"/>
                </a:solidFill>
              </a:rPr>
              <a:t>markers</a:t>
            </a:r>
          </a:p>
          <a:p>
            <a:pPr marL="342900" indent="-342900" algn="l">
              <a:buFont typeface="Wingdings" pitchFamily="2" charset="2"/>
              <a:buChar char="q"/>
            </a:pP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>
                <a:solidFill>
                  <a:schemeClr val="tx1"/>
                </a:solidFill>
              </a:rPr>
              <a:t>most of them are </a:t>
            </a:r>
            <a:r>
              <a:rPr lang="en-US" sz="2400" dirty="0" smtClean="0">
                <a:solidFill>
                  <a:schemeClr val="tx1"/>
                </a:solidFill>
              </a:rPr>
              <a:t>bacteriophage DNA </a:t>
            </a:r>
            <a:r>
              <a:rPr lang="en-US" sz="2400" dirty="0">
                <a:solidFill>
                  <a:schemeClr val="tx1"/>
                </a:solidFill>
              </a:rPr>
              <a:t>cut with restriction enzymes 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endParaRPr lang="en-US" sz="2400" dirty="0">
              <a:solidFill>
                <a:schemeClr val="tx1"/>
              </a:solidFill>
            </a:endParaRPr>
          </a:p>
          <a:p>
            <a:pPr marL="342900" indent="-342900" algn="l">
              <a:buFont typeface="Wingdings" pitchFamily="2" charset="2"/>
              <a:buChar char="q"/>
            </a:pP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>
                <a:solidFill>
                  <a:schemeClr val="tx1"/>
                </a:solidFill>
              </a:rPr>
              <a:t>Storing markers ready mixed with loading buffer at </a:t>
            </a:r>
            <a:r>
              <a:rPr lang="en-US" sz="2400" dirty="0" smtClean="0">
                <a:solidFill>
                  <a:schemeClr val="tx1"/>
                </a:solidFill>
              </a:rPr>
              <a:t>4C.</a:t>
            </a:r>
            <a:endParaRPr lang="en-US" sz="2400" dirty="0">
              <a:solidFill>
                <a:schemeClr val="tx1"/>
              </a:solidFill>
            </a:endParaRPr>
          </a:p>
          <a:p>
            <a:pPr marL="342900" indent="-342900" algn="l">
              <a:buFont typeface="Wingdings" pitchFamily="2" charset="2"/>
              <a:buChar char="q"/>
            </a:pPr>
            <a:r>
              <a:rPr lang="en-US" sz="2400" dirty="0" smtClean="0">
                <a:solidFill>
                  <a:schemeClr val="tx1"/>
                </a:solidFill>
              </a:rPr>
              <a:t>Choosing </a:t>
            </a:r>
            <a:r>
              <a:rPr lang="en-US" sz="2400" dirty="0">
                <a:solidFill>
                  <a:schemeClr val="tx1"/>
                </a:solidFill>
              </a:rPr>
              <a:t>marker with a good resolution for fragment </a:t>
            </a:r>
            <a:r>
              <a:rPr lang="en-US" sz="2400" dirty="0" smtClean="0">
                <a:solidFill>
                  <a:schemeClr val="tx1"/>
                </a:solidFill>
              </a:rPr>
              <a:t>size in the experiment .</a:t>
            </a:r>
            <a:endParaRPr lang="ar-SA" sz="2400" dirty="0">
              <a:solidFill>
                <a:schemeClr val="tx1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3971" y="2992405"/>
            <a:ext cx="1798509" cy="2752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ectangle 3"/>
          <p:cNvSpPr/>
          <p:nvPr/>
        </p:nvSpPr>
        <p:spPr>
          <a:xfrm>
            <a:off x="7025835" y="5729572"/>
            <a:ext cx="172694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DNA size marker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228403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484784"/>
            <a:ext cx="8229600" cy="1143000"/>
          </a:xfrm>
        </p:spPr>
        <p:txBody>
          <a:bodyPr/>
          <a:lstStyle/>
          <a:p>
            <a:pPr algn="l"/>
            <a:r>
              <a:rPr lang="en-US" dirty="0"/>
              <a:t>Visualization: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3140968"/>
            <a:ext cx="86868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 err="1"/>
              <a:t>T</a:t>
            </a:r>
            <a:r>
              <a:rPr lang="en-US" sz="2400" dirty="0" err="1" smtClean="0"/>
              <a:t>ransiluminator</a:t>
            </a:r>
            <a:r>
              <a:rPr lang="en-US" sz="2400" dirty="0" smtClean="0"/>
              <a:t> </a:t>
            </a:r>
            <a:r>
              <a:rPr lang="en-US" sz="2400" dirty="0"/>
              <a:t>(an ultraviolet light box) is used </a:t>
            </a:r>
            <a:r>
              <a:rPr lang="en-US" sz="2400" dirty="0" smtClean="0"/>
              <a:t>to visualize :</a:t>
            </a:r>
          </a:p>
          <a:p>
            <a:pPr>
              <a:buFont typeface="Wingdings" pitchFamily="2" charset="2"/>
              <a:buChar char="ü"/>
            </a:pPr>
            <a:r>
              <a:rPr lang="en-US" sz="2400" dirty="0" err="1" smtClean="0"/>
              <a:t>Ethidium</a:t>
            </a:r>
            <a:r>
              <a:rPr lang="en-US" sz="2400" dirty="0" smtClean="0"/>
              <a:t> </a:t>
            </a:r>
            <a:r>
              <a:rPr lang="en-US" sz="2400" dirty="0"/>
              <a:t>bromide- stained DNA in gels</a:t>
            </a:r>
            <a:r>
              <a:rPr lang="en-US" sz="2400" dirty="0" smtClean="0"/>
              <a:t>.</a:t>
            </a:r>
          </a:p>
          <a:p>
            <a:pPr>
              <a:buFont typeface="Wingdings" pitchFamily="2" charset="2"/>
              <a:buChar char="ü"/>
            </a:pPr>
            <a:r>
              <a:rPr lang="en-US" sz="2400" dirty="0" err="1" smtClean="0"/>
              <a:t>Ethidium</a:t>
            </a:r>
            <a:r>
              <a:rPr lang="en-US" sz="2400" dirty="0" smtClean="0"/>
              <a:t> bromide-free techniques are available also.</a:t>
            </a:r>
            <a:endParaRPr lang="ar-SA" sz="2400" dirty="0"/>
          </a:p>
        </p:txBody>
      </p:sp>
    </p:spTree>
    <p:extLst>
      <p:ext uri="{BB962C8B-B14F-4D97-AF65-F5344CB8AC3E}">
        <p14:creationId xmlns:p14="http://schemas.microsoft.com/office/powerpoint/2010/main" val="2678167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5576" y="404664"/>
            <a:ext cx="7772400" cy="1470025"/>
          </a:xfrm>
        </p:spPr>
        <p:txBody>
          <a:bodyPr/>
          <a:lstStyle/>
          <a:p>
            <a:pPr algn="l"/>
            <a:r>
              <a:rPr lang="en-US" dirty="0" smtClean="0"/>
              <a:t>Purposes :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1520" y="2492896"/>
            <a:ext cx="6400800" cy="1752600"/>
          </a:xfrm>
        </p:spPr>
        <p:txBody>
          <a:bodyPr>
            <a:normAutofit/>
          </a:bodyPr>
          <a:lstStyle/>
          <a:p>
            <a:pPr marL="457200" indent="-457200" algn="l">
              <a:buFont typeface="Wingdings" pitchFamily="2" charset="2"/>
              <a:buChar char="q"/>
            </a:pPr>
            <a:r>
              <a:rPr lang="en-US" sz="2400" dirty="0" smtClean="0">
                <a:solidFill>
                  <a:schemeClr val="tx1"/>
                </a:solidFill>
              </a:rPr>
              <a:t> To look at the DNA</a:t>
            </a:r>
          </a:p>
          <a:p>
            <a:pPr marL="457200" indent="-457200" algn="l">
              <a:buFont typeface="Wingdings" pitchFamily="2" charset="2"/>
              <a:buChar char="q"/>
            </a:pPr>
            <a:r>
              <a:rPr lang="en-US" sz="2400" dirty="0" smtClean="0">
                <a:solidFill>
                  <a:schemeClr val="tx1"/>
                </a:solidFill>
              </a:rPr>
              <a:t>To quantify it</a:t>
            </a:r>
          </a:p>
          <a:p>
            <a:pPr marL="457200" indent="-457200" algn="l">
              <a:buFont typeface="Wingdings" pitchFamily="2" charset="2"/>
              <a:buChar char="q"/>
            </a:pPr>
            <a:r>
              <a:rPr lang="en-US" sz="2400" dirty="0" smtClean="0">
                <a:solidFill>
                  <a:schemeClr val="tx1"/>
                </a:solidFill>
              </a:rPr>
              <a:t>To isolate a particular band.</a:t>
            </a:r>
            <a:endParaRPr lang="en-US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4040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5576" y="188640"/>
            <a:ext cx="7772400" cy="1470025"/>
          </a:xfrm>
        </p:spPr>
        <p:txBody>
          <a:bodyPr/>
          <a:lstStyle/>
          <a:p>
            <a:pPr algn="l"/>
            <a:r>
              <a:rPr lang="en-US" dirty="0" smtClean="0"/>
              <a:t>Applications :</a:t>
            </a:r>
            <a:endParaRPr lang="ar-S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2060848"/>
            <a:ext cx="9505056" cy="5256584"/>
          </a:xfrm>
        </p:spPr>
        <p:txBody>
          <a:bodyPr>
            <a:normAutofit/>
          </a:bodyPr>
          <a:lstStyle/>
          <a:p>
            <a:pPr marL="457200" indent="-457200" algn="l">
              <a:buFont typeface="Wingdings" pitchFamily="2" charset="2"/>
              <a:buChar char="q"/>
            </a:pPr>
            <a:r>
              <a:rPr lang="en-US" sz="2400" dirty="0" smtClean="0">
                <a:solidFill>
                  <a:schemeClr val="tx1"/>
                </a:solidFill>
              </a:rPr>
              <a:t>Estimation </a:t>
            </a:r>
            <a:r>
              <a:rPr lang="en-US" sz="2400" dirty="0">
                <a:solidFill>
                  <a:schemeClr val="tx1"/>
                </a:solidFill>
              </a:rPr>
              <a:t>DNA quantity and </a:t>
            </a:r>
            <a:r>
              <a:rPr lang="en-US" sz="2400" dirty="0" smtClean="0">
                <a:solidFill>
                  <a:schemeClr val="tx1"/>
                </a:solidFill>
              </a:rPr>
              <a:t>quality</a:t>
            </a:r>
          </a:p>
          <a:p>
            <a:pPr marL="457200" indent="-457200" algn="l">
              <a:buFont typeface="Wingdings" pitchFamily="2" charset="2"/>
              <a:buChar char="q"/>
            </a:pPr>
            <a:r>
              <a:rPr lang="en-US" sz="2400" dirty="0">
                <a:solidFill>
                  <a:schemeClr val="tx1"/>
                </a:solidFill>
              </a:rPr>
              <a:t>Using </a:t>
            </a:r>
            <a:r>
              <a:rPr lang="en-US" sz="2400" dirty="0" smtClean="0">
                <a:solidFill>
                  <a:schemeClr val="tx1"/>
                </a:solidFill>
              </a:rPr>
              <a:t>a </a:t>
            </a:r>
            <a:r>
              <a:rPr lang="en-US" sz="2400" dirty="0">
                <a:solidFill>
                  <a:schemeClr val="tx1"/>
                </a:solidFill>
              </a:rPr>
              <a:t>DNA </a:t>
            </a:r>
            <a:r>
              <a:rPr lang="en-US" sz="2400" dirty="0" smtClean="0">
                <a:solidFill>
                  <a:schemeClr val="tx1"/>
                </a:solidFill>
              </a:rPr>
              <a:t>ladder to approximate </a:t>
            </a:r>
            <a:r>
              <a:rPr lang="en-US" sz="2400" dirty="0">
                <a:solidFill>
                  <a:schemeClr val="tx1"/>
                </a:solidFill>
              </a:rPr>
              <a:t>the size of DNA </a:t>
            </a:r>
            <a:r>
              <a:rPr lang="en-US" sz="2400" dirty="0" smtClean="0">
                <a:solidFill>
                  <a:schemeClr val="tx1"/>
                </a:solidFill>
              </a:rPr>
              <a:t>molecules.</a:t>
            </a:r>
          </a:p>
          <a:p>
            <a:pPr marL="457200" indent="-457200" algn="l">
              <a:buFont typeface="Wingdings" pitchFamily="2" charset="2"/>
              <a:buChar char="q"/>
            </a:pPr>
            <a:r>
              <a:rPr lang="en-US" sz="2400" dirty="0">
                <a:solidFill>
                  <a:schemeClr val="tx1"/>
                </a:solidFill>
              </a:rPr>
              <a:t>Analysis of PCR </a:t>
            </a:r>
            <a:r>
              <a:rPr lang="en-US" sz="2400" dirty="0" smtClean="0">
                <a:solidFill>
                  <a:schemeClr val="tx1"/>
                </a:solidFill>
              </a:rPr>
              <a:t>products.</a:t>
            </a:r>
          </a:p>
          <a:p>
            <a:pPr marL="457200" indent="-457200" algn="l">
              <a:buFont typeface="Wingdings" pitchFamily="2" charset="2"/>
              <a:buChar char="q"/>
            </a:pPr>
            <a:r>
              <a:rPr lang="en-US" sz="2400" dirty="0">
                <a:solidFill>
                  <a:schemeClr val="tx1"/>
                </a:solidFill>
              </a:rPr>
              <a:t>Separation of restriction enzyme digested </a:t>
            </a:r>
            <a:r>
              <a:rPr lang="en-US" sz="2400" dirty="0" smtClean="0">
                <a:solidFill>
                  <a:schemeClr val="tx1"/>
                </a:solidFill>
              </a:rPr>
              <a:t>DNA prior </a:t>
            </a:r>
            <a:r>
              <a:rPr lang="en-US" sz="2400" dirty="0">
                <a:solidFill>
                  <a:schemeClr val="tx1"/>
                </a:solidFill>
              </a:rPr>
              <a:t>to Southern Blot transfer</a:t>
            </a:r>
            <a:r>
              <a:rPr lang="en-US" sz="2400" dirty="0" smtClean="0">
                <a:solidFill>
                  <a:schemeClr val="tx1"/>
                </a:solidFill>
              </a:rPr>
              <a:t>.</a:t>
            </a:r>
          </a:p>
          <a:p>
            <a:pPr marL="457200" indent="-457200" algn="l">
              <a:buFont typeface="Wingdings" pitchFamily="2" charset="2"/>
              <a:buChar char="q"/>
            </a:pPr>
            <a:r>
              <a:rPr lang="en-US" sz="2400" dirty="0">
                <a:solidFill>
                  <a:schemeClr val="tx1"/>
                </a:solidFill>
              </a:rPr>
              <a:t>Quantity is assessed using lambda DNA ladder </a:t>
            </a:r>
            <a:r>
              <a:rPr lang="en-US" sz="2400" dirty="0" smtClean="0">
                <a:solidFill>
                  <a:schemeClr val="tx1"/>
                </a:solidFill>
              </a:rPr>
              <a:t>.</a:t>
            </a:r>
          </a:p>
          <a:p>
            <a:pPr marL="457200" indent="-457200" algn="l">
              <a:buFont typeface="Wingdings" pitchFamily="2" charset="2"/>
              <a:buChar char="q"/>
            </a:pPr>
            <a:r>
              <a:rPr lang="en-US" sz="2400" dirty="0">
                <a:solidFill>
                  <a:schemeClr val="tx1"/>
                </a:solidFill>
              </a:rPr>
              <a:t>Quality of DNA is assessed by observing the absence of streaking or fragments (or contaminating DNA bands).</a:t>
            </a:r>
            <a:endParaRPr lang="en-US" sz="2400" dirty="0" smtClean="0">
              <a:solidFill>
                <a:schemeClr val="tx1"/>
              </a:solidFill>
            </a:endParaRPr>
          </a:p>
          <a:p>
            <a:pPr marL="457200" indent="-457200" algn="l">
              <a:buFont typeface="Wingdings" pitchFamily="2" charset="2"/>
              <a:buChar char="q"/>
            </a:pPr>
            <a:endParaRPr lang="en-US" sz="2400" dirty="0" smtClean="0">
              <a:solidFill>
                <a:schemeClr val="tx1"/>
              </a:solidFill>
            </a:endParaRPr>
          </a:p>
          <a:p>
            <a:pPr marL="457200" indent="-457200" algn="l">
              <a:buFont typeface="Wingdings" pitchFamily="2" charset="2"/>
              <a:buChar char="q"/>
            </a:pPr>
            <a:endParaRPr lang="ar-SA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4472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9512" y="1700808"/>
            <a:ext cx="7772400" cy="1470025"/>
          </a:xfrm>
        </p:spPr>
        <p:txBody>
          <a:bodyPr/>
          <a:lstStyle/>
          <a:p>
            <a:pPr algn="l"/>
            <a:r>
              <a:rPr lang="en-US" dirty="0" smtClean="0"/>
              <a:t>principle :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9552" y="3717032"/>
            <a:ext cx="7520880" cy="1752600"/>
          </a:xfrm>
        </p:spPr>
        <p:txBody>
          <a:bodyPr>
            <a:normAutofit fontScale="92500"/>
          </a:bodyPr>
          <a:lstStyle/>
          <a:p>
            <a:pPr algn="l"/>
            <a:r>
              <a:rPr lang="en-US" dirty="0" smtClean="0">
                <a:solidFill>
                  <a:schemeClr val="tx1"/>
                </a:solidFill>
              </a:rPr>
              <a:t>Agarose Gel Electrophoresis uses electrical field to separate macromolecules (DNA and Protein) that differ in </a:t>
            </a:r>
            <a:r>
              <a:rPr lang="en-US" u="sng" dirty="0" smtClean="0">
                <a:solidFill>
                  <a:schemeClr val="tx1"/>
                </a:solidFill>
              </a:rPr>
              <a:t>size</a:t>
            </a:r>
            <a:r>
              <a:rPr lang="en-US" dirty="0" smtClean="0">
                <a:solidFill>
                  <a:schemeClr val="tx1"/>
                </a:solidFill>
              </a:rPr>
              <a:t> , </a:t>
            </a:r>
            <a:r>
              <a:rPr lang="en-US" u="sng" dirty="0" smtClean="0">
                <a:solidFill>
                  <a:schemeClr val="tx1"/>
                </a:solidFill>
              </a:rPr>
              <a:t>charge</a:t>
            </a:r>
            <a:r>
              <a:rPr lang="en-US" dirty="0" smtClean="0">
                <a:solidFill>
                  <a:schemeClr val="tx1"/>
                </a:solidFill>
              </a:rPr>
              <a:t> and </a:t>
            </a:r>
            <a:r>
              <a:rPr lang="en-US" u="sng" dirty="0" smtClean="0">
                <a:solidFill>
                  <a:schemeClr val="tx1"/>
                </a:solidFill>
              </a:rPr>
              <a:t>configuration</a:t>
            </a:r>
            <a:r>
              <a:rPr lang="en-US" dirty="0" smtClean="0">
                <a:solidFill>
                  <a:schemeClr val="tx1"/>
                </a:solidFill>
              </a:rPr>
              <a:t>.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6840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Procedure: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4664" y="1772816"/>
            <a:ext cx="8939336" cy="4525963"/>
          </a:xfrm>
        </p:spPr>
        <p:txBody>
          <a:bodyPr>
            <a:noAutofit/>
          </a:bodyPr>
          <a:lstStyle/>
          <a:p>
            <a:pPr>
              <a:buFont typeface="Wingdings" pitchFamily="2" charset="2"/>
              <a:buChar char="q"/>
            </a:pPr>
            <a:r>
              <a:rPr lang="en-US" sz="2000" dirty="0"/>
              <a:t>Prepare a 1% </a:t>
            </a:r>
            <a:r>
              <a:rPr lang="en-US" sz="2000" dirty="0" err="1"/>
              <a:t>agarose</a:t>
            </a:r>
            <a:r>
              <a:rPr lang="en-US" sz="2000" dirty="0"/>
              <a:t> solution, measure 3 g </a:t>
            </a:r>
            <a:r>
              <a:rPr lang="en-US" sz="2000" dirty="0" err="1"/>
              <a:t>agarose</a:t>
            </a:r>
            <a:r>
              <a:rPr lang="en-US" sz="2000" dirty="0"/>
              <a:t> into a flask and add 150 ml 1X buffer. Microwave until </a:t>
            </a:r>
            <a:r>
              <a:rPr lang="en-US" sz="2000" dirty="0" err="1"/>
              <a:t>agarose</a:t>
            </a:r>
            <a:r>
              <a:rPr lang="en-US" sz="2000" dirty="0"/>
              <a:t> is dissolved and solution is clear.</a:t>
            </a:r>
          </a:p>
          <a:p>
            <a:pPr>
              <a:buFont typeface="Wingdings" pitchFamily="2" charset="2"/>
              <a:buChar char="q"/>
            </a:pPr>
            <a:r>
              <a:rPr lang="en-US" sz="2000" dirty="0" smtClean="0"/>
              <a:t> </a:t>
            </a:r>
            <a:r>
              <a:rPr lang="en-US" sz="2000" dirty="0"/>
              <a:t>Allow solution to cool to about 55°C before pouring. Add 10 </a:t>
            </a:r>
            <a:r>
              <a:rPr lang="en-US" sz="2000" dirty="0" err="1"/>
              <a:t>μl</a:t>
            </a:r>
            <a:r>
              <a:rPr lang="en-US" sz="2000" dirty="0"/>
              <a:t> of </a:t>
            </a:r>
            <a:r>
              <a:rPr lang="en-US" sz="2000" dirty="0" err="1"/>
              <a:t>Ethidium</a:t>
            </a:r>
            <a:r>
              <a:rPr lang="en-US" sz="2000" dirty="0"/>
              <a:t> </a:t>
            </a:r>
            <a:r>
              <a:rPr lang="en-US" sz="2000" dirty="0" smtClean="0"/>
              <a:t>bromide or alternative dye </a:t>
            </a:r>
            <a:endParaRPr lang="en-US" sz="2000" dirty="0"/>
          </a:p>
          <a:p>
            <a:pPr>
              <a:buFont typeface="Wingdings" pitchFamily="2" charset="2"/>
              <a:buChar char="q"/>
            </a:pPr>
            <a:r>
              <a:rPr lang="en-US" sz="2000" dirty="0" smtClean="0"/>
              <a:t> </a:t>
            </a:r>
            <a:r>
              <a:rPr lang="en-US" sz="2000" dirty="0"/>
              <a:t>Prepare gel tray and place comb in gel tray.</a:t>
            </a:r>
          </a:p>
          <a:p>
            <a:pPr>
              <a:buFont typeface="Wingdings" pitchFamily="2" charset="2"/>
              <a:buChar char="q"/>
            </a:pPr>
            <a:r>
              <a:rPr lang="en-US" sz="2000" dirty="0" smtClean="0"/>
              <a:t>Pour </a:t>
            </a:r>
            <a:r>
              <a:rPr lang="en-US" sz="2000" dirty="0"/>
              <a:t>50°C gel solution into tray and allow gel to solidify about 20 minutes at room temperature.</a:t>
            </a:r>
          </a:p>
          <a:p>
            <a:pPr>
              <a:buFont typeface="Wingdings" pitchFamily="2" charset="2"/>
              <a:buChar char="q"/>
            </a:pPr>
            <a:r>
              <a:rPr lang="en-US" sz="2000" dirty="0" smtClean="0"/>
              <a:t> </a:t>
            </a:r>
            <a:r>
              <a:rPr lang="en-US" sz="2000" dirty="0"/>
              <a:t>To run, gently remove the comb, place tray in electrophoresis chamber, and cover (just until wells are submerged) with electrophoresis buffer (the same buffer used to prepare the </a:t>
            </a:r>
            <a:r>
              <a:rPr lang="en-US" sz="2000" dirty="0" err="1"/>
              <a:t>agarose</a:t>
            </a:r>
            <a:r>
              <a:rPr lang="en-US" sz="2000" dirty="0"/>
              <a:t>).</a:t>
            </a:r>
          </a:p>
          <a:p>
            <a:pPr>
              <a:buFont typeface="Wingdings" pitchFamily="2" charset="2"/>
              <a:buChar char="q"/>
            </a:pPr>
            <a:r>
              <a:rPr lang="en-US" sz="2000" dirty="0" smtClean="0"/>
              <a:t> </a:t>
            </a:r>
            <a:r>
              <a:rPr lang="en-US" sz="2000" dirty="0"/>
              <a:t>To prepare samples for electrophoresis, add 1 </a:t>
            </a:r>
            <a:r>
              <a:rPr lang="en-US" sz="2000" dirty="0" err="1"/>
              <a:t>μl</a:t>
            </a:r>
            <a:r>
              <a:rPr lang="en-US" sz="2000" dirty="0"/>
              <a:t> of 6x gel loading dye for every 5 </a:t>
            </a:r>
            <a:r>
              <a:rPr lang="en-US" sz="2000" dirty="0" err="1"/>
              <a:t>μl</a:t>
            </a:r>
            <a:r>
              <a:rPr lang="en-US" sz="2000" dirty="0"/>
              <a:t> of DNA solution. Mix well &amp; load. Don’t forget to load the DNA size marker.</a:t>
            </a:r>
          </a:p>
          <a:p>
            <a:pPr>
              <a:buFont typeface="Wingdings" pitchFamily="2" charset="2"/>
              <a:buChar char="q"/>
            </a:pPr>
            <a:r>
              <a:rPr lang="en-US" sz="2000" dirty="0" smtClean="0"/>
              <a:t> </a:t>
            </a:r>
            <a:r>
              <a:rPr lang="en-US" sz="2000" dirty="0"/>
              <a:t>Electrophorese at 50-150 volts until dye markers have migrated an appropriate distance, depending on the size of DNA to be visualized.</a:t>
            </a:r>
          </a:p>
          <a:p>
            <a:pPr>
              <a:buFont typeface="Wingdings" pitchFamily="2" charset="2"/>
              <a:buChar char="q"/>
            </a:pPr>
            <a:r>
              <a:rPr lang="en-US" sz="2000" dirty="0" smtClean="0"/>
              <a:t> </a:t>
            </a:r>
            <a:r>
              <a:rPr lang="en-US" sz="2000" dirty="0"/>
              <a:t>Visualize DNA under the UV </a:t>
            </a:r>
            <a:r>
              <a:rPr lang="en-US" sz="2000" dirty="0" err="1"/>
              <a:t>transilluminator</a:t>
            </a:r>
            <a:r>
              <a:rPr lang="en-US" sz="2000" dirty="0"/>
              <a:t>.</a:t>
            </a:r>
            <a:endParaRPr lang="ar-SA" sz="2000" dirty="0"/>
          </a:p>
        </p:txBody>
      </p:sp>
    </p:spTree>
    <p:extLst>
      <p:ext uri="{BB962C8B-B14F-4D97-AF65-F5344CB8AC3E}">
        <p14:creationId xmlns:p14="http://schemas.microsoft.com/office/powerpoint/2010/main" val="3198398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11560" y="476672"/>
            <a:ext cx="7772400" cy="1470025"/>
          </a:xfrm>
        </p:spPr>
        <p:txBody>
          <a:bodyPr/>
          <a:lstStyle/>
          <a:p>
            <a:pPr algn="l"/>
            <a:r>
              <a:rPr lang="en-US" dirty="0" smtClean="0"/>
              <a:t>References: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9552" y="2276872"/>
            <a:ext cx="8208912" cy="3960440"/>
          </a:xfrm>
        </p:spPr>
        <p:txBody>
          <a:bodyPr>
            <a:noAutofit/>
          </a:bodyPr>
          <a:lstStyle/>
          <a:p>
            <a:pPr marL="171450" indent="-171450" algn="l">
              <a:buFont typeface="Wingdings" pitchFamily="2" charset="2"/>
              <a:buChar char="v"/>
            </a:pPr>
            <a:r>
              <a:rPr lang="en-US" sz="1400" dirty="0" err="1">
                <a:solidFill>
                  <a:schemeClr val="tx1"/>
                </a:solidFill>
              </a:rPr>
              <a:t>OpenWetWare</a:t>
            </a:r>
            <a:r>
              <a:rPr lang="en-US" sz="1400" dirty="0">
                <a:solidFill>
                  <a:schemeClr val="tx1"/>
                </a:solidFill>
              </a:rPr>
              <a:t> contributors, "20.109(F07): </a:t>
            </a:r>
            <a:r>
              <a:rPr lang="en-US" sz="1400" dirty="0" err="1">
                <a:solidFill>
                  <a:schemeClr val="tx1"/>
                </a:solidFill>
              </a:rPr>
              <a:t>Agarose</a:t>
            </a:r>
            <a:r>
              <a:rPr lang="en-US" sz="1400" dirty="0">
                <a:solidFill>
                  <a:schemeClr val="tx1"/>
                </a:solidFill>
              </a:rPr>
              <a:t> gel electrophoresis," </a:t>
            </a:r>
            <a:r>
              <a:rPr lang="en-US" sz="1400" dirty="0" err="1">
                <a:solidFill>
                  <a:schemeClr val="tx1"/>
                </a:solidFill>
              </a:rPr>
              <a:t>OpenWetWare</a:t>
            </a:r>
            <a:r>
              <a:rPr lang="en-US" sz="1400" dirty="0">
                <a:solidFill>
                  <a:schemeClr val="tx1"/>
                </a:solidFill>
              </a:rPr>
              <a:t>, , http://openwetware.org/index.php?title=20.109%28F07%29:_Agarose_gel_electrophoresis&amp;oldid=153043 (accessed August 29, 2016). </a:t>
            </a:r>
            <a:endParaRPr lang="en-US" sz="1400" dirty="0" smtClean="0">
              <a:solidFill>
                <a:schemeClr val="tx1"/>
              </a:solidFill>
            </a:endParaRPr>
          </a:p>
          <a:p>
            <a:pPr marL="171450" indent="-171450" algn="l">
              <a:buFont typeface="Wingdings" pitchFamily="2" charset="2"/>
              <a:buChar char="v"/>
            </a:pPr>
            <a:r>
              <a:rPr lang="en-US" sz="1400" dirty="0" err="1">
                <a:solidFill>
                  <a:schemeClr val="tx1"/>
                </a:solidFill>
              </a:rPr>
              <a:t>Tirabassi</a:t>
            </a:r>
            <a:r>
              <a:rPr lang="en-US" sz="1400" dirty="0">
                <a:solidFill>
                  <a:schemeClr val="tx1"/>
                </a:solidFill>
              </a:rPr>
              <a:t>, R. (2016) How to identify Supercoils, Nicks and circles in Plasmid Preps. Available at: http://bitesizebio.com/13524/how-to-identify-supercoils-nicks-and-circles-in-plasmid-preps/ (Accessed: 29 August 2016</a:t>
            </a:r>
            <a:r>
              <a:rPr lang="en-US" sz="1400" dirty="0" smtClean="0">
                <a:solidFill>
                  <a:schemeClr val="tx1"/>
                </a:solidFill>
              </a:rPr>
              <a:t>).</a:t>
            </a:r>
          </a:p>
          <a:p>
            <a:pPr marL="171450" indent="-171450" algn="l">
              <a:buFont typeface="Wingdings" pitchFamily="2" charset="2"/>
              <a:buChar char="v"/>
            </a:pPr>
            <a:r>
              <a:rPr lang="en-US" sz="1400" dirty="0" err="1">
                <a:solidFill>
                  <a:schemeClr val="tx1"/>
                </a:solidFill>
              </a:rPr>
              <a:t>Sigmon</a:t>
            </a:r>
            <a:r>
              <a:rPr lang="en-US" sz="1400" dirty="0">
                <a:solidFill>
                  <a:schemeClr val="tx1"/>
                </a:solidFill>
              </a:rPr>
              <a:t>, J. and </a:t>
            </a:r>
            <a:r>
              <a:rPr lang="en-US" sz="1400" dirty="0" err="1">
                <a:solidFill>
                  <a:schemeClr val="tx1"/>
                </a:solidFill>
              </a:rPr>
              <a:t>Larcom</a:t>
            </a:r>
            <a:r>
              <a:rPr lang="en-US" sz="1400" dirty="0">
                <a:solidFill>
                  <a:schemeClr val="tx1"/>
                </a:solidFill>
              </a:rPr>
              <a:t>, L. (1996) ‘The effect of </a:t>
            </a:r>
            <a:r>
              <a:rPr lang="en-US" sz="1400" dirty="0" err="1">
                <a:solidFill>
                  <a:schemeClr val="tx1"/>
                </a:solidFill>
              </a:rPr>
              <a:t>ethidium</a:t>
            </a:r>
            <a:r>
              <a:rPr lang="en-US" sz="1400" dirty="0">
                <a:solidFill>
                  <a:schemeClr val="tx1"/>
                </a:solidFill>
              </a:rPr>
              <a:t> bromide on mobility of DNA fragments in </a:t>
            </a:r>
            <a:r>
              <a:rPr lang="en-US" sz="1400" dirty="0" err="1">
                <a:solidFill>
                  <a:schemeClr val="tx1"/>
                </a:solidFill>
              </a:rPr>
              <a:t>agarose</a:t>
            </a:r>
            <a:r>
              <a:rPr lang="en-US" sz="1400" dirty="0">
                <a:solidFill>
                  <a:schemeClr val="tx1"/>
                </a:solidFill>
              </a:rPr>
              <a:t> gel electrophoresis’, Electrophoresis., 17(10), pp. 1524–7</a:t>
            </a:r>
            <a:r>
              <a:rPr lang="en-US" sz="1400" dirty="0" smtClean="0">
                <a:solidFill>
                  <a:schemeClr val="tx1"/>
                </a:solidFill>
              </a:rPr>
              <a:t>.</a:t>
            </a:r>
          </a:p>
          <a:p>
            <a:pPr marL="171450" indent="-171450" algn="l">
              <a:buFont typeface="Wingdings" pitchFamily="2" charset="2"/>
              <a:buChar char="v"/>
            </a:pPr>
            <a:r>
              <a:rPr lang="en-US" sz="1400" dirty="0" err="1">
                <a:solidFill>
                  <a:schemeClr val="tx1"/>
                </a:solidFill>
              </a:rPr>
              <a:t>Inc</a:t>
            </a:r>
            <a:r>
              <a:rPr lang="en-US" sz="1400" dirty="0">
                <a:solidFill>
                  <a:schemeClr val="tx1"/>
                </a:solidFill>
              </a:rPr>
              <a:t>, T.F.S. (2015) Nucleic acid Stains—Section 8.1. Available at: https://www.thermofisher.com/sa/en/home/references/molecular-probes-the-handbook/nucleic-acid-detection-and-genomics-technology/nucleic-acid-stains.html (Accessed: 29 August 2016</a:t>
            </a:r>
            <a:r>
              <a:rPr lang="en-US" sz="1400" dirty="0" smtClean="0">
                <a:solidFill>
                  <a:schemeClr val="tx1"/>
                </a:solidFill>
              </a:rPr>
              <a:t>).</a:t>
            </a:r>
          </a:p>
          <a:p>
            <a:pPr marL="171450" indent="-171450" algn="l">
              <a:buFont typeface="Wingdings" pitchFamily="2" charset="2"/>
              <a:buChar char="v"/>
            </a:pPr>
            <a:r>
              <a:rPr lang="en-US" sz="1400" dirty="0" err="1">
                <a:solidFill>
                  <a:schemeClr val="tx1"/>
                </a:solidFill>
              </a:rPr>
              <a:t>Sambrook</a:t>
            </a:r>
            <a:r>
              <a:rPr lang="en-US" sz="1400" dirty="0">
                <a:solidFill>
                  <a:schemeClr val="tx1"/>
                </a:solidFill>
              </a:rPr>
              <a:t> and Russell (2001). Molecular Cloning: A Laboratory Manual (3rd ed.). Cold Spring Harbor Laboratory Press. (</a:t>
            </a:r>
            <a:r>
              <a:rPr lang="en-US" sz="1400" dirty="0" err="1">
                <a:solidFill>
                  <a:schemeClr val="tx1"/>
                </a:solidFill>
              </a:rPr>
              <a:t>Sambrook</a:t>
            </a:r>
            <a:r>
              <a:rPr lang="en-US" sz="1400" dirty="0">
                <a:solidFill>
                  <a:schemeClr val="tx1"/>
                </a:solidFill>
              </a:rPr>
              <a:t> and Russell cites the </a:t>
            </a:r>
            <a:r>
              <a:rPr lang="en-US" sz="1400" dirty="0" err="1">
                <a:solidFill>
                  <a:schemeClr val="tx1"/>
                </a:solidFill>
              </a:rPr>
              <a:t>paper:Glasel</a:t>
            </a:r>
            <a:r>
              <a:rPr lang="en-US" sz="1400" dirty="0">
                <a:solidFill>
                  <a:schemeClr val="tx1"/>
                </a:solidFill>
              </a:rPr>
              <a:t> J. (1995). "Validity of nucleic acid purities monitored by 260nm/280nm absorbance ratios". </a:t>
            </a:r>
            <a:r>
              <a:rPr lang="en-US" sz="1400" dirty="0" err="1">
                <a:solidFill>
                  <a:schemeClr val="tx1"/>
                </a:solidFill>
              </a:rPr>
              <a:t>BioTechniques</a:t>
            </a:r>
            <a:r>
              <a:rPr lang="en-US" sz="1400" dirty="0">
                <a:solidFill>
                  <a:schemeClr val="tx1"/>
                </a:solidFill>
              </a:rPr>
              <a:t> 18: 62–63.)</a:t>
            </a:r>
          </a:p>
          <a:p>
            <a:pPr marL="171450" indent="-171450" algn="l">
              <a:buFont typeface="Wingdings" pitchFamily="2" charset="2"/>
              <a:buChar char="v"/>
            </a:pP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>
                <a:solidFill>
                  <a:schemeClr val="tx1"/>
                </a:solidFill>
              </a:rPr>
              <a:t>Clark, W. and K. Christopher. 2000. An introduction to DNA: Spectrophotometry, degradation, and the “</a:t>
            </a:r>
            <a:r>
              <a:rPr lang="en-US" sz="1400" dirty="0" err="1">
                <a:solidFill>
                  <a:schemeClr val="tx1"/>
                </a:solidFill>
              </a:rPr>
              <a:t>Frankengel</a:t>
            </a:r>
            <a:r>
              <a:rPr lang="en-US" sz="1400" dirty="0">
                <a:solidFill>
                  <a:schemeClr val="tx1"/>
                </a:solidFill>
              </a:rPr>
              <a:t>’ experiment. Pages 81-99, in Tested studies for laboratory teaching, Volume 22 (S. J. </a:t>
            </a:r>
            <a:r>
              <a:rPr lang="en-US" sz="1400" dirty="0" err="1">
                <a:solidFill>
                  <a:schemeClr val="tx1"/>
                </a:solidFill>
              </a:rPr>
              <a:t>Karcher</a:t>
            </a:r>
            <a:r>
              <a:rPr lang="en-US" sz="1400" dirty="0">
                <a:solidFill>
                  <a:schemeClr val="tx1"/>
                </a:solidFill>
              </a:rPr>
              <a:t>, Editor). Proceedings of the 22nd Workshop/Conference of the Association for Biology Laboratory Education (ABLE), 489 pages.</a:t>
            </a:r>
          </a:p>
          <a:p>
            <a:pPr marL="171450" indent="-171450" algn="l">
              <a:buFont typeface="Wingdings" pitchFamily="2" charset="2"/>
              <a:buChar char="v"/>
            </a:pP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>
                <a:solidFill>
                  <a:schemeClr val="tx1"/>
                </a:solidFill>
              </a:rPr>
              <a:t>"The Analysis of DNA or RNA using Its Wavelengths: 230 nm, 260 nm, 280 nm". Bioteachnology.com. 2010-01-13. Retrieved 2010-03-12.</a:t>
            </a:r>
          </a:p>
        </p:txBody>
      </p:sp>
    </p:spTree>
    <p:extLst>
      <p:ext uri="{BB962C8B-B14F-4D97-AF65-F5344CB8AC3E}">
        <p14:creationId xmlns:p14="http://schemas.microsoft.com/office/powerpoint/2010/main" val="1750216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3528" y="2060848"/>
            <a:ext cx="7772400" cy="1470025"/>
          </a:xfrm>
        </p:spPr>
        <p:txBody>
          <a:bodyPr/>
          <a:lstStyle/>
          <a:p>
            <a:pPr algn="l"/>
            <a:r>
              <a:rPr lang="en-US" dirty="0" smtClean="0"/>
              <a:t>DNA :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99592" y="4149080"/>
            <a:ext cx="6400800" cy="1752600"/>
          </a:xfrm>
        </p:spPr>
        <p:txBody>
          <a:bodyPr/>
          <a:lstStyle/>
          <a:p>
            <a:pPr marL="457200" indent="-457200" algn="l">
              <a:buFont typeface="Wingdings" pitchFamily="2" charset="2"/>
              <a:buChar char="q"/>
            </a:pPr>
            <a:r>
              <a:rPr lang="en-US" dirty="0" smtClean="0">
                <a:solidFill>
                  <a:schemeClr val="tx1"/>
                </a:solidFill>
              </a:rPr>
              <a:t>DNA molecules have –</a:t>
            </a:r>
            <a:r>
              <a:rPr lang="en-US" dirty="0" err="1" smtClean="0">
                <a:solidFill>
                  <a:schemeClr val="tx1"/>
                </a:solidFill>
              </a:rPr>
              <a:t>ve</a:t>
            </a:r>
            <a:r>
              <a:rPr lang="en-US" dirty="0" smtClean="0">
                <a:solidFill>
                  <a:schemeClr val="tx1"/>
                </a:solidFill>
              </a:rPr>
              <a:t> charges.</a:t>
            </a:r>
          </a:p>
          <a:p>
            <a:pPr marL="457200" indent="-457200" algn="l">
              <a:buFont typeface="Wingdings" pitchFamily="2" charset="2"/>
              <a:buChar char="q"/>
            </a:pPr>
            <a:r>
              <a:rPr lang="en-US" dirty="0" smtClean="0">
                <a:solidFill>
                  <a:schemeClr val="tx1"/>
                </a:solidFill>
              </a:rPr>
              <a:t>They differ in size (</a:t>
            </a:r>
            <a:r>
              <a:rPr lang="en-US" dirty="0" err="1" smtClean="0">
                <a:solidFill>
                  <a:schemeClr val="tx1"/>
                </a:solidFill>
              </a:rPr>
              <a:t>bp</a:t>
            </a:r>
            <a:r>
              <a:rPr lang="en-US" dirty="0" smtClean="0">
                <a:solidFill>
                  <a:schemeClr val="tx1"/>
                </a:solidFill>
              </a:rPr>
              <a:t>). 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4087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Factors affect electrophoresis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930137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7544" y="1844824"/>
            <a:ext cx="7772400" cy="1470025"/>
          </a:xfrm>
        </p:spPr>
        <p:txBody>
          <a:bodyPr/>
          <a:lstStyle/>
          <a:p>
            <a:pPr algn="l"/>
            <a:r>
              <a:rPr lang="en-US" dirty="0" smtClean="0"/>
              <a:t>Molecule’s  charge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86272" y="3068960"/>
            <a:ext cx="7920880" cy="1752600"/>
          </a:xfrm>
        </p:spPr>
        <p:txBody>
          <a:bodyPr>
            <a:normAutofit/>
          </a:bodyPr>
          <a:lstStyle/>
          <a:p>
            <a:pPr algn="l"/>
            <a:r>
              <a:rPr lang="en-US" dirty="0" smtClean="0">
                <a:solidFill>
                  <a:schemeClr val="tx1"/>
                </a:solidFill>
              </a:rPr>
              <a:t>DNA (-</a:t>
            </a:r>
            <a:r>
              <a:rPr lang="en-US" dirty="0" err="1" smtClean="0">
                <a:solidFill>
                  <a:schemeClr val="tx1"/>
                </a:solidFill>
              </a:rPr>
              <a:t>ve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smtClean="0">
                <a:solidFill>
                  <a:schemeClr val="tx1"/>
                </a:solidFill>
              </a:rPr>
              <a:t>charged molecule)  moves from </a:t>
            </a:r>
            <a:r>
              <a:rPr lang="en-US" dirty="0" err="1" smtClean="0">
                <a:solidFill>
                  <a:schemeClr val="tx1"/>
                </a:solidFill>
              </a:rPr>
              <a:t>cathod</a:t>
            </a:r>
            <a:r>
              <a:rPr lang="en-US" dirty="0" smtClean="0">
                <a:solidFill>
                  <a:schemeClr val="tx1"/>
                </a:solidFill>
              </a:rPr>
              <a:t> (-</a:t>
            </a:r>
            <a:r>
              <a:rPr lang="en-US" dirty="0" err="1" smtClean="0">
                <a:solidFill>
                  <a:schemeClr val="tx1"/>
                </a:solidFill>
              </a:rPr>
              <a:t>ve</a:t>
            </a:r>
            <a:r>
              <a:rPr lang="en-US" dirty="0" smtClean="0">
                <a:solidFill>
                  <a:schemeClr val="tx1"/>
                </a:solidFill>
              </a:rPr>
              <a:t>) to Anode( +</a:t>
            </a:r>
            <a:r>
              <a:rPr lang="en-US" dirty="0" err="1" smtClean="0">
                <a:solidFill>
                  <a:schemeClr val="tx1"/>
                </a:solidFill>
              </a:rPr>
              <a:t>ve</a:t>
            </a:r>
            <a:r>
              <a:rPr lang="en-US" dirty="0" smtClean="0">
                <a:solidFill>
                  <a:schemeClr val="tx1"/>
                </a:solidFill>
              </a:rPr>
              <a:t>) pole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7152" y="5134972"/>
            <a:ext cx="3810000" cy="152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45209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l"/>
            <a:r>
              <a:rPr lang="en-US" dirty="0" smtClean="0"/>
              <a:t>Molecule’s size </a:t>
            </a:r>
            <a:endParaRPr lang="ar-S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1520" y="3573016"/>
            <a:ext cx="7016824" cy="1752600"/>
          </a:xfrm>
        </p:spPr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The lighter the molecule the faster it is .</a:t>
            </a:r>
          </a:p>
          <a:p>
            <a:endParaRPr lang="ar-SA" dirty="0">
              <a:solidFill>
                <a:schemeClr val="tx1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5013176"/>
            <a:ext cx="3455987" cy="14938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95101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3528" y="1916832"/>
            <a:ext cx="7772400" cy="1470025"/>
          </a:xfrm>
        </p:spPr>
        <p:txBody>
          <a:bodyPr/>
          <a:lstStyle/>
          <a:p>
            <a:pPr algn="l"/>
            <a:r>
              <a:rPr lang="en-US" dirty="0"/>
              <a:t>The </a:t>
            </a:r>
            <a:r>
              <a:rPr lang="en-US" dirty="0" err="1"/>
              <a:t>Agarose</a:t>
            </a:r>
            <a:r>
              <a:rPr lang="en-US" dirty="0"/>
              <a:t> concentration:</a:t>
            </a:r>
            <a:endParaRPr lang="ar-S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23528" y="3933056"/>
            <a:ext cx="6400800" cy="1752600"/>
          </a:xfrm>
        </p:spPr>
        <p:txBody>
          <a:bodyPr/>
          <a:lstStyle/>
          <a:p>
            <a:pPr algn="l"/>
            <a:r>
              <a:rPr lang="en-US" dirty="0" smtClean="0">
                <a:solidFill>
                  <a:schemeClr val="tx1"/>
                </a:solidFill>
              </a:rPr>
              <a:t>The higher the concentration the smaller the size of molecule that can pass the matrix .</a:t>
            </a:r>
            <a:endParaRPr lang="ar-SA" dirty="0">
              <a:solidFill>
                <a:schemeClr val="tx1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4886" y="4653136"/>
            <a:ext cx="2429114" cy="16032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588224" y="4274079"/>
            <a:ext cx="2897674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/>
              <a:t>The gel matrix EM. Image 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9277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l"/>
            <a:r>
              <a:rPr lang="en-US" dirty="0" smtClean="0"/>
              <a:t>Conformation </a:t>
            </a:r>
            <a:r>
              <a:rPr lang="en-US" dirty="0"/>
              <a:t>of DNA.</a:t>
            </a:r>
            <a:endParaRPr lang="ar-S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9552" y="3789040"/>
            <a:ext cx="6400800" cy="1752600"/>
          </a:xfrm>
        </p:spPr>
        <p:txBody>
          <a:bodyPr/>
          <a:lstStyle/>
          <a:p>
            <a:pPr algn="l"/>
            <a:r>
              <a:rPr lang="en-US" dirty="0" smtClean="0">
                <a:solidFill>
                  <a:schemeClr val="tx1"/>
                </a:solidFill>
              </a:rPr>
              <a:t>The liner DNA is slower than supercoiled molecule .</a:t>
            </a:r>
            <a:endParaRPr lang="ar-SA" dirty="0">
              <a:solidFill>
                <a:schemeClr val="tx1"/>
              </a:solidFill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3573016"/>
            <a:ext cx="2857500" cy="2438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ectangle 3"/>
          <p:cNvSpPr/>
          <p:nvPr/>
        </p:nvSpPr>
        <p:spPr>
          <a:xfrm>
            <a:off x="6952338" y="5654703"/>
            <a:ext cx="17733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(</a:t>
            </a:r>
            <a:r>
              <a:rPr lang="en-US" dirty="0" err="1"/>
              <a:t>Tirabassi</a:t>
            </a:r>
            <a:r>
              <a:rPr lang="en-US" dirty="0"/>
              <a:t>, 2016) 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925320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l"/>
            <a:r>
              <a:rPr lang="en-US" dirty="0"/>
              <a:t>Applied </a:t>
            </a:r>
            <a:r>
              <a:rPr lang="en-US" dirty="0" smtClean="0"/>
              <a:t>current</a:t>
            </a:r>
            <a:endParaRPr lang="ar-S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5536" y="3861048"/>
            <a:ext cx="7880920" cy="1752600"/>
          </a:xfrm>
        </p:spPr>
        <p:txBody>
          <a:bodyPr/>
          <a:lstStyle/>
          <a:p>
            <a:pPr algn="l"/>
            <a:r>
              <a:rPr lang="en-US" dirty="0" smtClean="0">
                <a:solidFill>
                  <a:schemeClr val="tx1"/>
                </a:solidFill>
              </a:rPr>
              <a:t>In general ,the higher the </a:t>
            </a:r>
            <a:r>
              <a:rPr lang="en-US" dirty="0">
                <a:solidFill>
                  <a:schemeClr val="tx1"/>
                </a:solidFill>
              </a:rPr>
              <a:t>current </a:t>
            </a:r>
            <a:r>
              <a:rPr lang="en-US" dirty="0" smtClean="0">
                <a:solidFill>
                  <a:schemeClr val="tx1"/>
                </a:solidFill>
              </a:rPr>
              <a:t>ampere and Voltage the faster the net movement of molecules </a:t>
            </a:r>
            <a:endParaRPr lang="ar-SA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5427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389</TotalTime>
  <Words>999</Words>
  <Application>Microsoft Office PowerPoint</Application>
  <PresentationFormat>On-screen Show (4:3)</PresentationFormat>
  <Paragraphs>89</Paragraphs>
  <Slides>21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Office Theme</vt:lpstr>
      <vt:lpstr>Agarose Gel Electrophoresis of DNA </vt:lpstr>
      <vt:lpstr>principle :</vt:lpstr>
      <vt:lpstr>DNA :</vt:lpstr>
      <vt:lpstr>Factors affect electrophoresis</vt:lpstr>
      <vt:lpstr>Molecule’s  charge </vt:lpstr>
      <vt:lpstr>Molecule’s size </vt:lpstr>
      <vt:lpstr>The Agarose concentration:</vt:lpstr>
      <vt:lpstr>Conformation of DNA.</vt:lpstr>
      <vt:lpstr>Applied current</vt:lpstr>
      <vt:lpstr>Direction of electrical field</vt:lpstr>
      <vt:lpstr> electrophoresis buffer</vt:lpstr>
      <vt:lpstr> Intercalating dyes</vt:lpstr>
      <vt:lpstr>Equipment  of agarose gel electrophoresis</vt:lpstr>
      <vt:lpstr>Running buffers:</vt:lpstr>
      <vt:lpstr>Loading buffer:</vt:lpstr>
      <vt:lpstr>Markers (DNA ladder):</vt:lpstr>
      <vt:lpstr>Visualization:</vt:lpstr>
      <vt:lpstr>Purposes :</vt:lpstr>
      <vt:lpstr>Applications :</vt:lpstr>
      <vt:lpstr>Procedure:</vt:lpstr>
      <vt:lpstr>References: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Agarose Gel Electrophoresis</dc:title>
  <dc:creator>ALYEMNI, EMAN</dc:creator>
  <cp:lastModifiedBy>FUJITSU</cp:lastModifiedBy>
  <cp:revision>24</cp:revision>
  <dcterms:created xsi:type="dcterms:W3CDTF">2016-08-28T06:44:51Z</dcterms:created>
  <dcterms:modified xsi:type="dcterms:W3CDTF">2016-09-18T19:05:14Z</dcterms:modified>
</cp:coreProperties>
</file>