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260" r:id="rId3"/>
    <p:sldId id="313" r:id="rId4"/>
    <p:sldId id="314" r:id="rId5"/>
    <p:sldId id="257" r:id="rId6"/>
    <p:sldId id="262" r:id="rId7"/>
    <p:sldId id="263" r:id="rId8"/>
    <p:sldId id="277" r:id="rId9"/>
    <p:sldId id="306" r:id="rId10"/>
    <p:sldId id="279" r:id="rId11"/>
    <p:sldId id="280" r:id="rId12"/>
    <p:sldId id="281" r:id="rId13"/>
    <p:sldId id="282" r:id="rId14"/>
    <p:sldId id="284" r:id="rId15"/>
    <p:sldId id="288" r:id="rId16"/>
    <p:sldId id="290" r:id="rId17"/>
    <p:sldId id="291" r:id="rId18"/>
    <p:sldId id="292" r:id="rId19"/>
    <p:sldId id="293" r:id="rId20"/>
    <p:sldId id="294" r:id="rId21"/>
    <p:sldId id="308" r:id="rId22"/>
    <p:sldId id="295" r:id="rId23"/>
    <p:sldId id="296" r:id="rId24"/>
    <p:sldId id="297" r:id="rId25"/>
    <p:sldId id="309" r:id="rId26"/>
    <p:sldId id="310" r:id="rId27"/>
    <p:sldId id="311" r:id="rId28"/>
    <p:sldId id="312" r:id="rId29"/>
    <p:sldId id="315" r:id="rId30"/>
    <p:sldId id="316" r:id="rId31"/>
    <p:sldId id="318" r:id="rId32"/>
    <p:sldId id="319" r:id="rId33"/>
    <p:sldId id="320" r:id="rId34"/>
    <p:sldId id="321" r:id="rId35"/>
    <p:sldId id="324" r:id="rId36"/>
    <p:sldId id="322" r:id="rId37"/>
    <p:sldId id="323" r:id="rId38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6231" autoAdjust="0"/>
  </p:normalViewPr>
  <p:slideViewPr>
    <p:cSldViewPr>
      <p:cViewPr>
        <p:scale>
          <a:sx n="66" d="100"/>
          <a:sy n="66" d="100"/>
        </p:scale>
        <p:origin x="-1692" y="-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994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noProof="0" smtClean="0"/>
              <a:t>انقر لتحرير أنماط النص الرئيسي</a:t>
            </a:r>
            <a:endParaRPr lang="en-GB" noProof="0" smtClean="0"/>
          </a:p>
          <a:p>
            <a:pPr lvl="1"/>
            <a:r>
              <a:rPr lang="ar-SA" noProof="0" smtClean="0"/>
              <a:t>المستوى الثاني</a:t>
            </a:r>
            <a:endParaRPr lang="en-GB" noProof="0" smtClean="0"/>
          </a:p>
          <a:p>
            <a:pPr lvl="2"/>
            <a:r>
              <a:rPr lang="ar-SA" noProof="0" smtClean="0"/>
              <a:t>المستوى الثالث</a:t>
            </a:r>
            <a:endParaRPr lang="en-GB" noProof="0" smtClean="0"/>
          </a:p>
          <a:p>
            <a:pPr lvl="3"/>
            <a:r>
              <a:rPr lang="ar-SA" noProof="0" smtClean="0"/>
              <a:t>المستوى الرابع</a:t>
            </a:r>
            <a:endParaRPr lang="en-GB" noProof="0" smtClean="0"/>
          </a:p>
          <a:p>
            <a:pPr lvl="4"/>
            <a:r>
              <a:rPr lang="ar-SA" noProof="0" smtClean="0"/>
              <a:t>المستوى الخامس</a:t>
            </a:r>
            <a:endParaRPr lang="en-GB" noProof="0" smtClean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287B061-5594-424A-A84B-65F8352B20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عنصر نائب للملاحظات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/>
          </a:p>
        </p:txBody>
      </p:sp>
      <p:sp>
        <p:nvSpPr>
          <p:cNvPr id="40964" name="عنصر نائب لرقم الشريحة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8B32F1-D733-40BE-A3E6-2B30999A5C62}" type="slidenum">
              <a:rPr lang="en-GB" smtClean="0"/>
              <a:pPr/>
              <a:t>1</a:t>
            </a:fld>
            <a:endParaRPr lang="en-GB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C2EDFF-24E1-42D5-9BBA-0940F57A6217}" type="slidenum">
              <a:rPr lang="en-GB" smtClean="0"/>
              <a:pPr/>
              <a:t>10</a:t>
            </a:fld>
            <a:endParaRPr lang="en-GB" smtClean="0"/>
          </a:p>
        </p:txBody>
      </p:sp>
      <p:sp>
        <p:nvSpPr>
          <p:cNvPr id="50179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800"/>
              <a:t>Part 5. Occupational protection</a:t>
            </a:r>
          </a:p>
        </p:txBody>
      </p:sp>
      <p:sp>
        <p:nvSpPr>
          <p:cNvPr id="50180" name="Rectangle 3"/>
          <p:cNvSpPr txBox="1">
            <a:spLocks noGrp="1"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sz="800"/>
              <a:t>Radiation protection in nuclear medicine</a:t>
            </a:r>
          </a:p>
        </p:txBody>
      </p:sp>
      <p:sp>
        <p:nvSpPr>
          <p:cNvPr id="50181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018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0A1E7F-FD24-4D5C-8319-CD20EFCA0274}" type="slidenum">
              <a:rPr lang="en-GB" smtClean="0"/>
              <a:pPr/>
              <a:t>11</a:t>
            </a:fld>
            <a:endParaRPr lang="en-GB" smtClean="0"/>
          </a:p>
        </p:txBody>
      </p:sp>
      <p:sp>
        <p:nvSpPr>
          <p:cNvPr id="51203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800"/>
              <a:t>Part 5. Occupational protection</a:t>
            </a:r>
          </a:p>
        </p:txBody>
      </p:sp>
      <p:sp>
        <p:nvSpPr>
          <p:cNvPr id="51204" name="Rectangle 3"/>
          <p:cNvSpPr txBox="1">
            <a:spLocks noGrp="1"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sz="800"/>
              <a:t>Radiation protection in nuclear medicine</a:t>
            </a:r>
          </a:p>
        </p:txBody>
      </p:sp>
      <p:sp>
        <p:nvSpPr>
          <p:cNvPr id="5120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8E120B-3D53-4BA8-9337-E6A1B0FC0803}" type="slidenum">
              <a:rPr lang="en-GB" smtClean="0"/>
              <a:pPr/>
              <a:t>12</a:t>
            </a:fld>
            <a:endParaRPr lang="en-GB" smtClean="0"/>
          </a:p>
        </p:txBody>
      </p:sp>
      <p:sp>
        <p:nvSpPr>
          <p:cNvPr id="52227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800"/>
              <a:t>Part 5. Occupational protection</a:t>
            </a:r>
          </a:p>
        </p:txBody>
      </p:sp>
      <p:sp>
        <p:nvSpPr>
          <p:cNvPr id="52228" name="Rectangle 3"/>
          <p:cNvSpPr txBox="1">
            <a:spLocks noGrp="1"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sz="800"/>
              <a:t>Radiation protection in nuclear medicine</a:t>
            </a:r>
          </a:p>
        </p:txBody>
      </p:sp>
      <p:sp>
        <p:nvSpPr>
          <p:cNvPr id="5222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8CCAEB-612B-4704-B509-18673C055FEF}" type="slidenum">
              <a:rPr lang="en-GB" smtClean="0"/>
              <a:pPr/>
              <a:t>13</a:t>
            </a:fld>
            <a:endParaRPr lang="en-GB" smtClean="0"/>
          </a:p>
        </p:txBody>
      </p:sp>
      <p:sp>
        <p:nvSpPr>
          <p:cNvPr id="53251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800"/>
              <a:t>Part 5. Occupational protection</a:t>
            </a:r>
          </a:p>
        </p:txBody>
      </p:sp>
      <p:sp>
        <p:nvSpPr>
          <p:cNvPr id="53252" name="Rectangle 3"/>
          <p:cNvSpPr txBox="1">
            <a:spLocks noGrp="1"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sz="800"/>
              <a:t>Radiation protection in nuclear medicine</a:t>
            </a:r>
          </a:p>
        </p:txBody>
      </p:sp>
      <p:sp>
        <p:nvSpPr>
          <p:cNvPr id="5325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842E38-A001-45CD-A388-CD341D6235AF}" type="slidenum">
              <a:rPr lang="en-GB" smtClean="0"/>
              <a:pPr/>
              <a:t>14</a:t>
            </a:fld>
            <a:endParaRPr lang="en-GB" smtClean="0"/>
          </a:p>
        </p:txBody>
      </p:sp>
      <p:sp>
        <p:nvSpPr>
          <p:cNvPr id="54275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800"/>
              <a:t>Part 5. Occupational protection</a:t>
            </a:r>
          </a:p>
        </p:txBody>
      </p:sp>
      <p:sp>
        <p:nvSpPr>
          <p:cNvPr id="54276" name="Rectangle 3"/>
          <p:cNvSpPr txBox="1">
            <a:spLocks noGrp="1"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sz="800"/>
              <a:t>Radiation protection in nuclear medicine</a:t>
            </a:r>
          </a:p>
        </p:txBody>
      </p:sp>
      <p:sp>
        <p:nvSpPr>
          <p:cNvPr id="5427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4F75C3-88E6-4CBC-8D82-5534ECA9BC8D}" type="slidenum">
              <a:rPr lang="en-GB" smtClean="0"/>
              <a:pPr/>
              <a:t>15</a:t>
            </a:fld>
            <a:endParaRPr lang="en-GB" smtClean="0"/>
          </a:p>
        </p:txBody>
      </p:sp>
      <p:sp>
        <p:nvSpPr>
          <p:cNvPr id="55299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800"/>
              <a:t>Part 5. Occupational protection</a:t>
            </a:r>
          </a:p>
        </p:txBody>
      </p:sp>
      <p:sp>
        <p:nvSpPr>
          <p:cNvPr id="55300" name="Rectangle 3"/>
          <p:cNvSpPr txBox="1">
            <a:spLocks noGrp="1"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sz="800"/>
              <a:t>Radiation protection in nuclear medicine</a:t>
            </a:r>
          </a:p>
        </p:txBody>
      </p:sp>
      <p:sp>
        <p:nvSpPr>
          <p:cNvPr id="5530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عنصر نائب للملاحظات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/>
          </a:p>
        </p:txBody>
      </p:sp>
      <p:sp>
        <p:nvSpPr>
          <p:cNvPr id="56324" name="عنصر نائب لرقم الشريحة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BF26FF-D6F8-446B-992E-79D8E12185B4}" type="slidenum">
              <a:rPr lang="en-GB" smtClean="0"/>
              <a:pPr/>
              <a:t>16</a:t>
            </a:fld>
            <a:endParaRPr lang="en-GB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عنصر نائب للملاحظات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/>
          </a:p>
        </p:txBody>
      </p:sp>
      <p:sp>
        <p:nvSpPr>
          <p:cNvPr id="57348" name="عنصر نائب لرقم الشريحة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D778E4-AD8B-4932-8033-194FE60024A2}" type="slidenum">
              <a:rPr lang="en-GB" smtClean="0"/>
              <a:pPr/>
              <a:t>17</a:t>
            </a:fld>
            <a:endParaRPr lang="en-GB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عنصر نائب للملاحظات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/>
          </a:p>
        </p:txBody>
      </p:sp>
      <p:sp>
        <p:nvSpPr>
          <p:cNvPr id="58372" name="عنصر نائب لرقم الشريحة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55893F-7557-4B87-B4CB-B6C66A9272F1}" type="slidenum">
              <a:rPr lang="en-GB" smtClean="0"/>
              <a:pPr/>
              <a:t>18</a:t>
            </a:fld>
            <a:endParaRPr lang="en-GB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6E9BFD-8795-4EC6-AA2F-33B35ED05257}" type="slidenum">
              <a:rPr lang="en-GB" smtClean="0"/>
              <a:pPr/>
              <a:t>19</a:t>
            </a:fld>
            <a:endParaRPr lang="en-GB" smtClean="0"/>
          </a:p>
        </p:txBody>
      </p:sp>
      <p:sp>
        <p:nvSpPr>
          <p:cNvPr id="59395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800"/>
              <a:t>Part 5. Occupational protection</a:t>
            </a:r>
          </a:p>
        </p:txBody>
      </p:sp>
      <p:sp>
        <p:nvSpPr>
          <p:cNvPr id="59396" name="Rectangle 3"/>
          <p:cNvSpPr txBox="1">
            <a:spLocks noGrp="1"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sz="800"/>
              <a:t>Radiation protection in nuclear medicine</a:t>
            </a:r>
          </a:p>
        </p:txBody>
      </p:sp>
      <p:sp>
        <p:nvSpPr>
          <p:cNvPr id="59397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9398" name="Rectangle 3"/>
          <p:cNvSpPr>
            <a:spLocks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8501B0-DEEF-4BDD-9260-D1FE97DDF289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41987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800"/>
              <a:t>Part 5. Occupational protection</a:t>
            </a:r>
          </a:p>
        </p:txBody>
      </p:sp>
      <p:sp>
        <p:nvSpPr>
          <p:cNvPr id="41988" name="Rectangle 3"/>
          <p:cNvSpPr txBox="1">
            <a:spLocks noGrp="1"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sz="800"/>
              <a:t>Radiation protection in nuclear medicine</a:t>
            </a:r>
          </a:p>
        </p:txBody>
      </p:sp>
      <p:sp>
        <p:nvSpPr>
          <p:cNvPr id="4198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عنصر نائب للملاحظات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/>
          </a:p>
        </p:txBody>
      </p:sp>
      <p:sp>
        <p:nvSpPr>
          <p:cNvPr id="60420" name="عنصر نائب لرقم الشريحة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3606D3-3A2D-4FE5-BE03-3EEE3942F0DB}" type="slidenum">
              <a:rPr lang="en-GB" smtClean="0"/>
              <a:pPr/>
              <a:t>20</a:t>
            </a:fld>
            <a:endParaRPr lang="en-GB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عنصر نائب للملاحظات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/>
          </a:p>
        </p:txBody>
      </p:sp>
      <p:sp>
        <p:nvSpPr>
          <p:cNvPr id="61444" name="عنصر نائب لرقم الشريحة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19B4F4-12B1-4F55-BC6C-9561F72C93CE}" type="slidenum">
              <a:rPr lang="en-GB" smtClean="0"/>
              <a:pPr/>
              <a:t>21</a:t>
            </a:fld>
            <a:endParaRPr lang="en-GB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عنصر نائب للملاحظات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/>
          </a:p>
        </p:txBody>
      </p:sp>
      <p:sp>
        <p:nvSpPr>
          <p:cNvPr id="62468" name="عنصر نائب لرقم الشريحة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34808B-5790-4819-B8DA-FA5A2DF93D98}" type="slidenum">
              <a:rPr lang="en-GB" smtClean="0"/>
              <a:pPr/>
              <a:t>22</a:t>
            </a:fld>
            <a:endParaRPr lang="en-GB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80287F-AC1F-4528-8B56-8465375F7AEB}" type="slidenum">
              <a:rPr lang="en-GB" smtClean="0"/>
              <a:pPr/>
              <a:t>23</a:t>
            </a:fld>
            <a:endParaRPr lang="en-GB" smtClean="0"/>
          </a:p>
        </p:txBody>
      </p:sp>
      <p:sp>
        <p:nvSpPr>
          <p:cNvPr id="63491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800"/>
              <a:t>Part 5. Occupational protection</a:t>
            </a:r>
          </a:p>
        </p:txBody>
      </p:sp>
      <p:sp>
        <p:nvSpPr>
          <p:cNvPr id="63492" name="Rectangle 3"/>
          <p:cNvSpPr txBox="1">
            <a:spLocks noGrp="1"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sz="800"/>
              <a:t>Radiation protection in nuclear medicine</a:t>
            </a:r>
          </a:p>
        </p:txBody>
      </p:sp>
      <p:sp>
        <p:nvSpPr>
          <p:cNvPr id="6349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AC0684-62B6-4785-8438-60E763604E1C}" type="slidenum">
              <a:rPr lang="en-GB" smtClean="0"/>
              <a:pPr/>
              <a:t>24</a:t>
            </a:fld>
            <a:endParaRPr lang="en-GB" smtClean="0"/>
          </a:p>
        </p:txBody>
      </p:sp>
      <p:sp>
        <p:nvSpPr>
          <p:cNvPr id="64515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800"/>
              <a:t>Part 5. Occupational protection</a:t>
            </a:r>
          </a:p>
        </p:txBody>
      </p:sp>
      <p:sp>
        <p:nvSpPr>
          <p:cNvPr id="64516" name="Rectangle 3"/>
          <p:cNvSpPr txBox="1">
            <a:spLocks noGrp="1"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sz="800"/>
              <a:t>Radiation protection in nuclear medicine</a:t>
            </a:r>
          </a:p>
        </p:txBody>
      </p:sp>
      <p:sp>
        <p:nvSpPr>
          <p:cNvPr id="64517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4518" name="Rectangle 3"/>
          <p:cNvSpPr>
            <a:spLocks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عنصر نائب للملاحظات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/>
          </a:p>
        </p:txBody>
      </p:sp>
      <p:sp>
        <p:nvSpPr>
          <p:cNvPr id="65540" name="عنصر نائب لرقم الشريحة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4DCBB4-4615-44E6-A9CF-7097F25240FE}" type="slidenum">
              <a:rPr lang="en-GB" smtClean="0"/>
              <a:pPr/>
              <a:t>25</a:t>
            </a:fld>
            <a:endParaRPr lang="en-GB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عنصر نائب للملاحظات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/>
          </a:p>
        </p:txBody>
      </p:sp>
      <p:sp>
        <p:nvSpPr>
          <p:cNvPr id="66564" name="عنصر نائب لرقم الشريحة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712B91-EC10-4E7F-9FC3-8C7A31F51FB6}" type="slidenum">
              <a:rPr lang="en-GB" smtClean="0"/>
              <a:pPr/>
              <a:t>26</a:t>
            </a:fld>
            <a:endParaRPr lang="en-GB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عنصر نائب للملاحظات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/>
          </a:p>
        </p:txBody>
      </p:sp>
      <p:sp>
        <p:nvSpPr>
          <p:cNvPr id="67588" name="عنصر نائب لرقم الشريحة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F5182B-2C02-4F8F-828D-26BDF0A833E6}" type="slidenum">
              <a:rPr lang="en-GB" smtClean="0"/>
              <a:pPr/>
              <a:t>27</a:t>
            </a:fld>
            <a:endParaRPr lang="en-GB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عنصر نائب للملاحظات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/>
          </a:p>
        </p:txBody>
      </p:sp>
      <p:sp>
        <p:nvSpPr>
          <p:cNvPr id="68612" name="عنصر نائب لرقم الشريحة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194A0F-7111-4136-B3F9-02F5A656A616}" type="slidenum">
              <a:rPr lang="en-GB" smtClean="0"/>
              <a:pPr/>
              <a:t>28</a:t>
            </a:fld>
            <a:endParaRPr lang="en-GB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عنصر نائب للملاحظات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/>
          </a:p>
        </p:txBody>
      </p:sp>
      <p:sp>
        <p:nvSpPr>
          <p:cNvPr id="69636" name="عنصر نائب لرقم الشريحة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FAD3AF-3927-427A-AE0B-FE859512157D}" type="slidenum">
              <a:rPr lang="en-GB" smtClean="0"/>
              <a:pPr/>
              <a:t>29</a:t>
            </a:fld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عنصر نائب للملاحظات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/>
          </a:p>
        </p:txBody>
      </p:sp>
      <p:sp>
        <p:nvSpPr>
          <p:cNvPr id="43012" name="عنصر نائب لرقم الشريحة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B9FA11-2AC4-4A75-88EB-0F88FF9C1C0A}" type="slidenum">
              <a:rPr lang="en-GB" smtClean="0"/>
              <a:pPr/>
              <a:t>3</a:t>
            </a:fld>
            <a:endParaRPr lang="en-GB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عنصر نائب للملاحظات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/>
          </a:p>
        </p:txBody>
      </p:sp>
      <p:sp>
        <p:nvSpPr>
          <p:cNvPr id="70660" name="عنصر نائب لرقم الشريحة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291328-49DA-412E-9663-CCD4E8CE4634}" type="slidenum">
              <a:rPr lang="en-GB" smtClean="0"/>
              <a:pPr/>
              <a:t>30</a:t>
            </a:fld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عنصر نائب للملاحظات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/>
          </a:p>
        </p:txBody>
      </p:sp>
      <p:sp>
        <p:nvSpPr>
          <p:cNvPr id="44036" name="عنصر نائب لرقم الشريحة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5EBD33-79BD-4C00-8940-C479060ABE2D}" type="slidenum">
              <a:rPr lang="en-GB" smtClean="0"/>
              <a:pPr/>
              <a:t>4</a:t>
            </a:fld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3E320B-AC70-4BE1-B624-2E328ADFEEA6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45059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800"/>
              <a:t>Part 5. Occupational protection</a:t>
            </a:r>
          </a:p>
        </p:txBody>
      </p:sp>
      <p:sp>
        <p:nvSpPr>
          <p:cNvPr id="45060" name="Rectangle 3"/>
          <p:cNvSpPr txBox="1">
            <a:spLocks noGrp="1"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sz="800"/>
              <a:t>Radiation protection in nuclear medicine</a:t>
            </a:r>
          </a:p>
        </p:txBody>
      </p:sp>
      <p:sp>
        <p:nvSpPr>
          <p:cNvPr id="4506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5B17C5-3460-40A5-979D-F9E01FE22C90}" type="slidenum">
              <a:rPr lang="en-GB" smtClean="0"/>
              <a:pPr/>
              <a:t>6</a:t>
            </a:fld>
            <a:endParaRPr lang="en-GB" smtClean="0"/>
          </a:p>
        </p:txBody>
      </p:sp>
      <p:sp>
        <p:nvSpPr>
          <p:cNvPr id="46083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800"/>
              <a:t>Part 5. Occupational protection</a:t>
            </a:r>
          </a:p>
        </p:txBody>
      </p:sp>
      <p:sp>
        <p:nvSpPr>
          <p:cNvPr id="46084" name="Rectangle 3"/>
          <p:cNvSpPr txBox="1">
            <a:spLocks noGrp="1"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sz="800"/>
              <a:t>Radiation protection in nuclear medicine</a:t>
            </a:r>
          </a:p>
        </p:txBody>
      </p:sp>
      <p:sp>
        <p:nvSpPr>
          <p:cNvPr id="46085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608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5FC82A-B0F7-4870-A0DA-2886C14E009C}" type="slidenum">
              <a:rPr lang="en-GB" smtClean="0"/>
              <a:pPr/>
              <a:t>7</a:t>
            </a:fld>
            <a:endParaRPr lang="en-GB" smtClean="0"/>
          </a:p>
        </p:txBody>
      </p:sp>
      <p:sp>
        <p:nvSpPr>
          <p:cNvPr id="47107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800"/>
              <a:t>Part 5. Occupational protection</a:t>
            </a:r>
          </a:p>
        </p:txBody>
      </p:sp>
      <p:sp>
        <p:nvSpPr>
          <p:cNvPr id="47108" name="Rectangle 3"/>
          <p:cNvSpPr txBox="1">
            <a:spLocks noGrp="1"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sz="800"/>
              <a:t>Radiation protection in nuclear medicine</a:t>
            </a:r>
          </a:p>
        </p:txBody>
      </p:sp>
      <p:sp>
        <p:nvSpPr>
          <p:cNvPr id="4710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C46598-52D9-4D70-AE30-78A9DF5BA2A0}" type="slidenum">
              <a:rPr lang="en-GB" smtClean="0"/>
              <a:pPr/>
              <a:t>8</a:t>
            </a:fld>
            <a:endParaRPr lang="en-GB" smtClean="0"/>
          </a:p>
        </p:txBody>
      </p:sp>
      <p:sp>
        <p:nvSpPr>
          <p:cNvPr id="48131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800"/>
              <a:t>Part 5. Occupational protection</a:t>
            </a:r>
          </a:p>
        </p:txBody>
      </p:sp>
      <p:sp>
        <p:nvSpPr>
          <p:cNvPr id="48132" name="Rectangle 3"/>
          <p:cNvSpPr txBox="1">
            <a:spLocks noGrp="1"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sz="800"/>
              <a:t>Radiation protection in nuclear medicine</a:t>
            </a:r>
          </a:p>
        </p:txBody>
      </p:sp>
      <p:sp>
        <p:nvSpPr>
          <p:cNvPr id="4813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عنصر نائب للملاحظات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/>
          </a:p>
        </p:txBody>
      </p:sp>
      <p:sp>
        <p:nvSpPr>
          <p:cNvPr id="49156" name="عنصر نائب لرقم الشريحة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EA48F5-0123-45A8-8CAF-19385FC0E51E}" type="slidenum">
              <a:rPr lang="en-GB" smtClean="0"/>
              <a:pPr/>
              <a:t>9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2587C-1D63-45D2-8A75-14133FB89BD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B290F5-5D3B-4E62-9902-FA4644A24A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93E088-57DF-4743-B7CA-44E947F3577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F9EB7-B4D1-4DFB-BE67-6A52D1F14CB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E0FDD-89FA-4CC5-8DC6-B8F6D32AA6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F9D57F-A8F4-4E60-BCD3-59D4DDBB3B3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213CC5-C287-4B34-8C2D-BCE89BC82C7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0B8090-D381-4B4E-870D-5B0717A6BE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8C0861-D4BD-47F5-AC84-0BEC9AC7A86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58204" cy="785818"/>
          </a:xfrm>
        </p:spPr>
        <p:txBody>
          <a:bodyPr anchor="b"/>
          <a:lstStyle>
            <a:lvl1pPr algn="ctr">
              <a:defRPr sz="4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357298"/>
            <a:ext cx="8258204" cy="476886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79EFDE-7578-4DCF-A91E-1CE10E79DDA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DFAC93-B876-4AC1-95A1-3E58F823FA1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  <a:endParaRPr lang="en-GB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  <a:endParaRPr lang="en-GB" smtClean="0"/>
          </a:p>
          <a:p>
            <a:pPr lvl="1"/>
            <a:r>
              <a:rPr lang="ar-SA" smtClean="0"/>
              <a:t>المستوى الثاني</a:t>
            </a:r>
            <a:endParaRPr lang="en-GB" smtClean="0"/>
          </a:p>
          <a:p>
            <a:pPr lvl="2"/>
            <a:r>
              <a:rPr lang="ar-SA" smtClean="0"/>
              <a:t>المستوى الثالث</a:t>
            </a:r>
            <a:endParaRPr lang="en-GB" smtClean="0"/>
          </a:p>
          <a:p>
            <a:pPr lvl="3"/>
            <a:r>
              <a:rPr lang="ar-SA" smtClean="0"/>
              <a:t>المستوى الرابع</a:t>
            </a:r>
            <a:endParaRPr lang="en-GB" smtClean="0"/>
          </a:p>
          <a:p>
            <a:pPr lvl="4"/>
            <a:r>
              <a:rPr lang="ar-SA" smtClean="0"/>
              <a:t>المستوى الخامس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A88C9FE-2DF2-46DF-9AA7-4CA1EF2CE35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0000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0000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0000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0000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FF0000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FF0000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FF0000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FF0000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747838"/>
            <a:ext cx="6400800" cy="1752600"/>
          </a:xfrm>
        </p:spPr>
        <p:txBody>
          <a:bodyPr/>
          <a:lstStyle/>
          <a:p>
            <a:pPr eaLnBrk="1" hangingPunct="1">
              <a:defRPr/>
            </a:pPr>
            <a:r>
              <a:rPr lang="sv-SE" sz="4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Occupational Exposure</a:t>
            </a:r>
            <a:br>
              <a:rPr lang="sv-SE" sz="4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v-SE" sz="4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Protection of the Worker</a:t>
            </a:r>
            <a:endParaRPr lang="en-US" sz="44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endParaRPr lang="en-GB" sz="2800" dirty="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-7938"/>
            <a:ext cx="7772400" cy="1470026"/>
          </a:xfrm>
        </p:spPr>
        <p:txBody>
          <a:bodyPr/>
          <a:lstStyle/>
          <a:p>
            <a:pPr eaLnBrk="1" hangingPunct="1"/>
            <a:r>
              <a:rPr lang="sv-SE" sz="7200" smtClean="0"/>
              <a:t>Lab # 4</a:t>
            </a:r>
            <a:endParaRPr lang="en-US" sz="7200" smtClean="0"/>
          </a:p>
        </p:txBody>
      </p:sp>
      <p:pic>
        <p:nvPicPr>
          <p:cNvPr id="410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3179763"/>
            <a:ext cx="1571625" cy="353536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9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857250" y="3000375"/>
            <a:ext cx="7675563" cy="1958975"/>
          </a:xfrm>
        </p:spPr>
        <p:txBody>
          <a:bodyPr lIns="92075" tIns="46038" rIns="92075" bIns="46038" anchor="ctr"/>
          <a:lstStyle/>
          <a:p>
            <a:pPr marL="0" indent="0" algn="ctr" eaLnBrk="1" hangingPunct="1">
              <a:buFontTx/>
              <a:buNone/>
              <a:defRPr/>
            </a:pPr>
            <a:r>
              <a:rPr lang="sv-SE" sz="4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Sources of exposure</a:t>
            </a:r>
            <a:endParaRPr lang="en-US" sz="4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8792" name="Rectangle 8"/>
          <p:cNvSpPr>
            <a:spLocks noGrp="1" noChangeArrowheads="1"/>
          </p:cNvSpPr>
          <p:nvPr>
            <p:ph type="ctrTitle" idx="4294967295"/>
          </p:nvPr>
        </p:nvSpPr>
        <p:spPr>
          <a:xfrm>
            <a:off x="228600" y="1066800"/>
            <a:ext cx="8686800" cy="1143000"/>
          </a:xfrm>
        </p:spPr>
        <p:txBody>
          <a:bodyPr lIns="92075" tIns="46038" rIns="92075" bIns="46038"/>
          <a:lstStyle/>
          <a:p>
            <a:pPr eaLnBrk="1" hangingPunct="1">
              <a:defRPr/>
            </a:pPr>
            <a:r>
              <a:rPr lang="sv-SE" sz="4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Occupational Exposure Protection of the Worker</a:t>
            </a:r>
            <a:endParaRPr lang="en-US" sz="44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3"/>
          <p:cNvSpPr txBox="1">
            <a:spLocks noGrp="1"/>
          </p:cNvSpPr>
          <p:nvPr/>
        </p:nvSpPr>
        <p:spPr bwMode="auto">
          <a:xfrm>
            <a:off x="6203950" y="64770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r"/>
            <a:fld id="{797D7816-55F5-4399-AECE-60278FD98B33}" type="slidenum">
              <a:rPr lang="en-US" sz="800"/>
              <a:pPr algn="r"/>
              <a:t>11</a:t>
            </a:fld>
            <a:endParaRPr lang="en-US" sz="800"/>
          </a:p>
        </p:txBody>
      </p:sp>
      <p:sp>
        <p:nvSpPr>
          <p:cNvPr id="14131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lIns="92075" tIns="46038" rIns="92075" bIns="46038"/>
          <a:lstStyle/>
          <a:p>
            <a:pPr eaLnBrk="1" hangingPunct="1">
              <a:defRPr/>
            </a:pPr>
            <a:r>
              <a:rPr lang="en-US" sz="2800" b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EXPOSURE</a:t>
            </a:r>
            <a:r>
              <a:rPr lang="sv-SE" sz="2800" b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r>
              <a:rPr lang="en-US" sz="2800" b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IN NUCLEAR MEDICINE</a:t>
            </a:r>
          </a:p>
        </p:txBody>
      </p:sp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838200" y="2284413"/>
            <a:ext cx="3471863" cy="26479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2400" b="1"/>
              <a:t>Internal</a:t>
            </a:r>
          </a:p>
          <a:p>
            <a:r>
              <a:rPr lang="en-US" sz="2400"/>
              <a:t>Ingested and/or inhaled</a:t>
            </a:r>
          </a:p>
          <a:p>
            <a:r>
              <a:rPr lang="en-US" sz="2400"/>
              <a:t>radionuclides</a:t>
            </a:r>
          </a:p>
          <a:p>
            <a:endParaRPr lang="en-US" sz="2400"/>
          </a:p>
          <a:p>
            <a:endParaRPr lang="en-US" sz="2400"/>
          </a:p>
          <a:p>
            <a:r>
              <a:rPr lang="en-US" sz="2400" b="1"/>
              <a:t>External</a:t>
            </a:r>
          </a:p>
          <a:p>
            <a:r>
              <a:rPr lang="en-US" sz="2400"/>
              <a:t>Vials, syringes, patients.</a:t>
            </a:r>
          </a:p>
        </p:txBody>
      </p:sp>
      <p:pic>
        <p:nvPicPr>
          <p:cNvPr id="14341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1676400"/>
            <a:ext cx="1976438" cy="44465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14342" name="Line 5"/>
          <p:cNvSpPr>
            <a:spLocks noChangeShapeType="1"/>
          </p:cNvSpPr>
          <p:nvPr/>
        </p:nvSpPr>
        <p:spPr bwMode="auto">
          <a:xfrm flipV="1">
            <a:off x="6019800" y="3429000"/>
            <a:ext cx="1371600" cy="914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4343" name="Line 6"/>
          <p:cNvSpPr>
            <a:spLocks noChangeShapeType="1"/>
          </p:cNvSpPr>
          <p:nvPr/>
        </p:nvSpPr>
        <p:spPr bwMode="auto">
          <a:xfrm>
            <a:off x="6019800" y="4343400"/>
            <a:ext cx="167640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4344" name="Line 7"/>
          <p:cNvSpPr>
            <a:spLocks noChangeShapeType="1"/>
          </p:cNvSpPr>
          <p:nvPr/>
        </p:nvSpPr>
        <p:spPr bwMode="auto">
          <a:xfrm flipH="1">
            <a:off x="5410200" y="4343400"/>
            <a:ext cx="609600" cy="1143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4345" name="Line 8"/>
          <p:cNvSpPr>
            <a:spLocks noChangeShapeType="1"/>
          </p:cNvSpPr>
          <p:nvPr/>
        </p:nvSpPr>
        <p:spPr bwMode="auto">
          <a:xfrm flipH="1" flipV="1">
            <a:off x="4724400" y="3505200"/>
            <a:ext cx="1295400" cy="838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4346" name="Line 9"/>
          <p:cNvSpPr>
            <a:spLocks noChangeShapeType="1"/>
          </p:cNvSpPr>
          <p:nvPr/>
        </p:nvSpPr>
        <p:spPr bwMode="auto">
          <a:xfrm flipH="1">
            <a:off x="4724400" y="4343400"/>
            <a:ext cx="129540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4347" name="Line 10"/>
          <p:cNvSpPr>
            <a:spLocks noChangeShapeType="1"/>
          </p:cNvSpPr>
          <p:nvPr/>
        </p:nvSpPr>
        <p:spPr bwMode="auto">
          <a:xfrm flipV="1">
            <a:off x="6019800" y="3200400"/>
            <a:ext cx="76200" cy="1143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4348" name="Line 11"/>
          <p:cNvSpPr>
            <a:spLocks noChangeShapeType="1"/>
          </p:cNvSpPr>
          <p:nvPr/>
        </p:nvSpPr>
        <p:spPr bwMode="auto">
          <a:xfrm>
            <a:off x="6019800" y="4343400"/>
            <a:ext cx="762000" cy="1066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4349" name="Line 12"/>
          <p:cNvSpPr>
            <a:spLocks noChangeShapeType="1"/>
          </p:cNvSpPr>
          <p:nvPr/>
        </p:nvSpPr>
        <p:spPr bwMode="auto">
          <a:xfrm flipH="1" flipV="1">
            <a:off x="5257800" y="3048000"/>
            <a:ext cx="762000" cy="1295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4350" name="Line 13"/>
          <p:cNvSpPr>
            <a:spLocks noChangeShapeType="1"/>
          </p:cNvSpPr>
          <p:nvPr/>
        </p:nvSpPr>
        <p:spPr bwMode="auto">
          <a:xfrm flipV="1">
            <a:off x="6019800" y="4114800"/>
            <a:ext cx="14478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4351" name="Line 14"/>
          <p:cNvSpPr>
            <a:spLocks noChangeShapeType="1"/>
          </p:cNvSpPr>
          <p:nvPr/>
        </p:nvSpPr>
        <p:spPr bwMode="auto">
          <a:xfrm flipV="1">
            <a:off x="6019800" y="2895600"/>
            <a:ext cx="838200" cy="1447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4352" name="Line 15"/>
          <p:cNvSpPr>
            <a:spLocks noChangeShapeType="1"/>
          </p:cNvSpPr>
          <p:nvPr/>
        </p:nvSpPr>
        <p:spPr bwMode="auto">
          <a:xfrm flipH="1" flipV="1">
            <a:off x="4724400" y="4191000"/>
            <a:ext cx="12954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4353" name="Line 16"/>
          <p:cNvSpPr>
            <a:spLocks noChangeShapeType="1"/>
          </p:cNvSpPr>
          <p:nvPr/>
        </p:nvSpPr>
        <p:spPr bwMode="auto">
          <a:xfrm>
            <a:off x="6019800" y="4343400"/>
            <a:ext cx="76200" cy="1219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4354" name="AutoShape 17"/>
          <p:cNvSpPr>
            <a:spLocks noChangeArrowheads="1"/>
          </p:cNvSpPr>
          <p:nvPr/>
        </p:nvSpPr>
        <p:spPr bwMode="auto">
          <a:xfrm rot="2367047">
            <a:off x="4114800" y="5410200"/>
            <a:ext cx="381000" cy="7620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14355" name="AutoShape 18"/>
          <p:cNvSpPr>
            <a:spLocks noChangeArrowheads="1"/>
          </p:cNvSpPr>
          <p:nvPr/>
        </p:nvSpPr>
        <p:spPr bwMode="auto">
          <a:xfrm rot="8280028">
            <a:off x="4495800" y="1524000"/>
            <a:ext cx="381000" cy="7620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14356" name="AutoShape 19"/>
          <p:cNvSpPr>
            <a:spLocks noChangeArrowheads="1"/>
          </p:cNvSpPr>
          <p:nvPr/>
        </p:nvSpPr>
        <p:spPr bwMode="auto">
          <a:xfrm rot="-2306069">
            <a:off x="7315200" y="5486400"/>
            <a:ext cx="381000" cy="7620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14357" name="AutoShape 20"/>
          <p:cNvSpPr>
            <a:spLocks noChangeArrowheads="1"/>
          </p:cNvSpPr>
          <p:nvPr/>
        </p:nvSpPr>
        <p:spPr bwMode="auto">
          <a:xfrm rot="-8685443">
            <a:off x="7239000" y="1524000"/>
            <a:ext cx="381000" cy="7620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 sz="240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 txBox="1">
            <a:spLocks noGrp="1"/>
          </p:cNvSpPr>
          <p:nvPr/>
        </p:nvSpPr>
        <p:spPr bwMode="auto">
          <a:xfrm>
            <a:off x="6203950" y="64770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r"/>
            <a:fld id="{3635A13C-057B-4D2C-9433-66386B309F40}" type="slidenum">
              <a:rPr lang="en-US" sz="800"/>
              <a:pPr algn="r"/>
              <a:t>12</a:t>
            </a:fld>
            <a:endParaRPr lang="en-US" sz="800"/>
          </a:p>
        </p:txBody>
      </p:sp>
      <p:sp>
        <p:nvSpPr>
          <p:cNvPr id="15363" name="Rectangle 6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 eaLnBrk="0" hangingPunct="0"/>
            <a:endParaRPr lang="sv-SE" sz="4400">
              <a:solidFill>
                <a:schemeClr val="tx2"/>
              </a:solidFill>
            </a:endParaRPr>
          </a:p>
        </p:txBody>
      </p:sp>
      <p:sp>
        <p:nvSpPr>
          <p:cNvPr id="15364" name="Text Box 7"/>
          <p:cNvSpPr txBox="1">
            <a:spLocks noChangeArrowheads="1"/>
          </p:cNvSpPr>
          <p:nvPr/>
        </p:nvSpPr>
        <p:spPr bwMode="auto">
          <a:xfrm>
            <a:off x="762000" y="1751013"/>
            <a:ext cx="5241925" cy="3786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defTabSz="762000" eaLnBrk="0" hangingPunct="0">
              <a:buFont typeface="Arial" charset="0"/>
              <a:buChar char="•"/>
            </a:pPr>
            <a:r>
              <a:rPr lang="en-US" sz="2400"/>
              <a:t>Unpacking radioactive material</a:t>
            </a:r>
          </a:p>
          <a:p>
            <a:pPr defTabSz="762000" eaLnBrk="0" hangingPunct="0">
              <a:buFont typeface="Arial" charset="0"/>
              <a:buChar char="•"/>
            </a:pPr>
            <a:r>
              <a:rPr lang="en-US" sz="2400"/>
              <a:t>Activity measurements</a:t>
            </a:r>
          </a:p>
          <a:p>
            <a:pPr defTabSz="762000" eaLnBrk="0" hangingPunct="0">
              <a:buFont typeface="Arial" charset="0"/>
              <a:buChar char="•"/>
            </a:pPr>
            <a:r>
              <a:rPr lang="en-US" sz="2400"/>
              <a:t>Storage of sources</a:t>
            </a:r>
          </a:p>
          <a:p>
            <a:pPr defTabSz="762000" eaLnBrk="0" hangingPunct="0">
              <a:buFont typeface="Arial" charset="0"/>
              <a:buChar char="•"/>
            </a:pPr>
            <a:r>
              <a:rPr lang="en-US" sz="2400"/>
              <a:t>Internal transports of sources</a:t>
            </a:r>
          </a:p>
          <a:p>
            <a:pPr defTabSz="762000" eaLnBrk="0" hangingPunct="0">
              <a:buFont typeface="Arial" charset="0"/>
              <a:buChar char="•"/>
            </a:pPr>
            <a:r>
              <a:rPr lang="en-US" sz="2400"/>
              <a:t>Preparation of radiopharmaceuticals</a:t>
            </a:r>
          </a:p>
          <a:p>
            <a:pPr defTabSz="762000" eaLnBrk="0" hangingPunct="0">
              <a:buFont typeface="Arial" charset="0"/>
              <a:buChar char="•"/>
            </a:pPr>
            <a:r>
              <a:rPr lang="en-US" sz="2400"/>
              <a:t>Administration</a:t>
            </a:r>
          </a:p>
          <a:p>
            <a:pPr defTabSz="762000" eaLnBrk="0" hangingPunct="0">
              <a:buFont typeface="Arial" charset="0"/>
              <a:buChar char="•"/>
            </a:pPr>
            <a:r>
              <a:rPr lang="en-US" sz="2400"/>
              <a:t>Examination of the patient</a:t>
            </a:r>
          </a:p>
          <a:p>
            <a:pPr defTabSz="762000" eaLnBrk="0" hangingPunct="0">
              <a:buFont typeface="Arial" charset="0"/>
              <a:buChar char="•"/>
            </a:pPr>
            <a:r>
              <a:rPr lang="en-US" sz="2400"/>
              <a:t>Care of the radioactive patient</a:t>
            </a:r>
          </a:p>
          <a:p>
            <a:pPr defTabSz="762000" eaLnBrk="0" hangingPunct="0">
              <a:buFont typeface="Arial" charset="0"/>
              <a:buChar char="•"/>
            </a:pPr>
            <a:r>
              <a:rPr lang="en-US" sz="2400"/>
              <a:t>Handling of radioactive waste</a:t>
            </a:r>
          </a:p>
          <a:p>
            <a:pPr defTabSz="762000" eaLnBrk="0" hangingPunct="0">
              <a:buFont typeface="Arial" charset="0"/>
              <a:buChar char="•"/>
            </a:pPr>
            <a:r>
              <a:rPr lang="en-US" sz="2400"/>
              <a:t>Accidents</a:t>
            </a:r>
          </a:p>
        </p:txBody>
      </p:sp>
      <p:sp>
        <p:nvSpPr>
          <p:cNvPr id="35848" name="Rectangle 8"/>
          <p:cNvSpPr>
            <a:spLocks noGrp="1" noChangeArrowheads="1"/>
          </p:cNvSpPr>
          <p:nvPr>
            <p:ph type="title" idx="4294967295"/>
          </p:nvPr>
        </p:nvSpPr>
        <p:spPr/>
        <p:txBody>
          <a:bodyPr lIns="92075" tIns="46038" rIns="92075" bIns="46038"/>
          <a:lstStyle/>
          <a:p>
            <a:pPr eaLnBrk="1" hangingPunct="1">
              <a:defRPr/>
            </a:pPr>
            <a:r>
              <a:rPr lang="sv-SE" dirty="0" smtClean="0"/>
              <a:t>Exposure of the worker</a:t>
            </a:r>
            <a:br>
              <a:rPr lang="sv-SE" dirty="0" smtClean="0"/>
            </a:br>
            <a:r>
              <a:rPr lang="sv-SE" dirty="0" smtClean="0"/>
              <a:t>External Exposure </a:t>
            </a:r>
            <a:endParaRPr lang="en-US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5366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1752600"/>
            <a:ext cx="2057400" cy="15049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15367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0" y="4786313"/>
            <a:ext cx="2209800" cy="16192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15368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15200" y="3429000"/>
            <a:ext cx="1209675" cy="14287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3"/>
          <p:cNvSpPr txBox="1">
            <a:spLocks noGrp="1"/>
          </p:cNvSpPr>
          <p:nvPr/>
        </p:nvSpPr>
        <p:spPr bwMode="auto">
          <a:xfrm>
            <a:off x="6203950" y="64770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r"/>
            <a:fld id="{F49B6907-1EB6-439C-B715-0FF5EACEBFD2}" type="slidenum">
              <a:rPr lang="en-US" sz="800"/>
              <a:pPr algn="r"/>
              <a:t>13</a:t>
            </a:fld>
            <a:endParaRPr lang="en-US" sz="800"/>
          </a:p>
        </p:txBody>
      </p:sp>
      <p:pic>
        <p:nvPicPr>
          <p:cNvPr id="16387" name="Picture 3" descr="A:\helth02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4038600"/>
            <a:ext cx="2057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 descr="A:\ib213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62200" y="4038600"/>
            <a:ext cx="1981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 eaLnBrk="0" hangingPunct="0"/>
            <a:endParaRPr lang="en-US" sz="2400">
              <a:latin typeface="Times New Roman" pitchFamily="18" charset="0"/>
            </a:endParaRP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1752600" y="1625600"/>
            <a:ext cx="6569075" cy="18161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defTabSz="762000" eaLnBrk="0" hangingPunct="0">
              <a:buFontTx/>
              <a:buChar char="•"/>
            </a:pPr>
            <a:r>
              <a:rPr lang="sv-SE" sz="2800"/>
              <a:t>s</a:t>
            </a:r>
            <a:r>
              <a:rPr lang="en-US" sz="2800"/>
              <a:t>pills</a:t>
            </a:r>
            <a:endParaRPr lang="sv-SE" sz="2800"/>
          </a:p>
          <a:p>
            <a:pPr defTabSz="762000" eaLnBrk="0" hangingPunct="0">
              <a:buFontTx/>
              <a:buChar char="•"/>
            </a:pPr>
            <a:r>
              <a:rPr lang="sv-SE" sz="2800"/>
              <a:t>improper administration</a:t>
            </a:r>
            <a:endParaRPr lang="en-US" sz="2800"/>
          </a:p>
          <a:p>
            <a:pPr defTabSz="762000" eaLnBrk="0" hangingPunct="0">
              <a:buFontTx/>
              <a:buChar char="•"/>
            </a:pPr>
            <a:r>
              <a:rPr lang="en-US" sz="2800"/>
              <a:t>experimental work with animals</a:t>
            </a:r>
          </a:p>
          <a:p>
            <a:pPr defTabSz="762000" eaLnBrk="0" hangingPunct="0">
              <a:buFontTx/>
              <a:buChar char="•"/>
            </a:pPr>
            <a:r>
              <a:rPr lang="en-US" sz="2800"/>
              <a:t>emergency surgery of a therapy patient</a:t>
            </a:r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title" idx="4294967295"/>
          </p:nvPr>
        </p:nvSpPr>
        <p:spPr/>
        <p:txBody>
          <a:bodyPr lIns="92075" tIns="46038" rIns="92075" bIns="46038"/>
          <a:lstStyle/>
          <a:p>
            <a:pPr eaLnBrk="1" hangingPunct="1">
              <a:defRPr/>
            </a:pPr>
            <a:r>
              <a:rPr lang="en-US" sz="3200" dirty="0" smtClean="0">
                <a:latin typeface="Tahoma" pitchFamily="34" charset="0"/>
              </a:rPr>
              <a:t>Contamination of the worker</a:t>
            </a:r>
            <a:endParaRPr lang="en-US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3"/>
          <p:cNvSpPr txBox="1">
            <a:spLocks noGrp="1"/>
          </p:cNvSpPr>
          <p:nvPr/>
        </p:nvSpPr>
        <p:spPr bwMode="auto">
          <a:xfrm>
            <a:off x="6203950" y="64770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r"/>
            <a:fld id="{5B9D1C12-6E98-467E-A4A5-2123136B149C}" type="slidenum">
              <a:rPr lang="en-US" sz="800"/>
              <a:pPr algn="r"/>
              <a:t>14</a:t>
            </a:fld>
            <a:endParaRPr lang="en-US" sz="800"/>
          </a:p>
        </p:txBody>
      </p:sp>
      <p:sp>
        <p:nvSpPr>
          <p:cNvPr id="17411" name="Rectangle 2"/>
          <p:cNvSpPr>
            <a:spLocks noChangeArrowheads="1"/>
          </p:cNvSpPr>
          <p:nvPr/>
        </p:nvSpPr>
        <p:spPr bwMode="auto">
          <a:xfrm>
            <a:off x="609600" y="533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6200" tIns="38100" rIns="76200" bIns="38100" anchor="ctr"/>
          <a:lstStyle/>
          <a:p>
            <a:pPr algn="ctr" defTabSz="1316038" eaLnBrk="0" hangingPunct="0"/>
            <a:endParaRPr lang="sv-SE" sz="5300">
              <a:solidFill>
                <a:schemeClr val="tx2"/>
              </a:solidFill>
            </a:endParaRPr>
          </a:p>
        </p:txBody>
      </p:sp>
      <p:sp>
        <p:nvSpPr>
          <p:cNvPr id="122915" name="Rectangle 35"/>
          <p:cNvSpPr>
            <a:spLocks noChangeArrowheads="1"/>
          </p:cNvSpPr>
          <p:nvPr/>
        </p:nvSpPr>
        <p:spPr bwMode="auto">
          <a:xfrm>
            <a:off x="1152525" y="1976438"/>
            <a:ext cx="5260975" cy="402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en-US" sz="2400">
              <a:cs typeface="+mn-cs"/>
            </a:endParaRPr>
          </a:p>
        </p:txBody>
      </p:sp>
      <p:sp>
        <p:nvSpPr>
          <p:cNvPr id="18437" name="Rectangle 7"/>
          <p:cNvSpPr>
            <a:spLocks noChangeArrowheads="1"/>
          </p:cNvSpPr>
          <p:nvPr/>
        </p:nvSpPr>
        <p:spPr bwMode="auto">
          <a:xfrm>
            <a:off x="2090738" y="2357438"/>
            <a:ext cx="3981450" cy="3003550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2400"/>
          </a:p>
        </p:txBody>
      </p:sp>
      <p:sp>
        <p:nvSpPr>
          <p:cNvPr id="17414" name="Rectangle 8"/>
          <p:cNvSpPr>
            <a:spLocks noChangeArrowheads="1"/>
          </p:cNvSpPr>
          <p:nvPr/>
        </p:nvSpPr>
        <p:spPr bwMode="auto">
          <a:xfrm>
            <a:off x="2092325" y="2354263"/>
            <a:ext cx="3981450" cy="3003550"/>
          </a:xfrm>
          <a:prstGeom prst="rect">
            <a:avLst/>
          </a:prstGeom>
          <a:noFill/>
          <a:ln w="1270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 sz="2400"/>
          </a:p>
        </p:txBody>
      </p:sp>
      <p:sp>
        <p:nvSpPr>
          <p:cNvPr id="17415" name="Rectangle 9"/>
          <p:cNvSpPr>
            <a:spLocks noChangeArrowheads="1"/>
          </p:cNvSpPr>
          <p:nvPr/>
        </p:nvSpPr>
        <p:spPr bwMode="auto">
          <a:xfrm>
            <a:off x="2757488" y="4875213"/>
            <a:ext cx="379412" cy="482600"/>
          </a:xfrm>
          <a:prstGeom prst="rect">
            <a:avLst/>
          </a:prstGeom>
          <a:solidFill>
            <a:schemeClr val="hlink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z="2400"/>
          </a:p>
        </p:txBody>
      </p:sp>
      <p:sp>
        <p:nvSpPr>
          <p:cNvPr id="17416" name="Rectangle 10"/>
          <p:cNvSpPr>
            <a:spLocks noChangeArrowheads="1"/>
          </p:cNvSpPr>
          <p:nvPr/>
        </p:nvSpPr>
        <p:spPr bwMode="auto">
          <a:xfrm>
            <a:off x="4076700" y="5122863"/>
            <a:ext cx="379413" cy="234950"/>
          </a:xfrm>
          <a:prstGeom prst="rect">
            <a:avLst/>
          </a:prstGeom>
          <a:solidFill>
            <a:schemeClr val="hlink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z="2400"/>
          </a:p>
        </p:txBody>
      </p:sp>
      <p:sp>
        <p:nvSpPr>
          <p:cNvPr id="17417" name="Rectangle 11"/>
          <p:cNvSpPr>
            <a:spLocks noChangeArrowheads="1"/>
          </p:cNvSpPr>
          <p:nvPr/>
        </p:nvSpPr>
        <p:spPr bwMode="auto">
          <a:xfrm>
            <a:off x="5408613" y="2720975"/>
            <a:ext cx="377825" cy="2636838"/>
          </a:xfrm>
          <a:prstGeom prst="rect">
            <a:avLst/>
          </a:prstGeom>
          <a:solidFill>
            <a:schemeClr val="hlink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z="2400"/>
          </a:p>
        </p:txBody>
      </p:sp>
      <p:sp>
        <p:nvSpPr>
          <p:cNvPr id="17418" name="Line 12"/>
          <p:cNvSpPr>
            <a:spLocks noChangeShapeType="1"/>
          </p:cNvSpPr>
          <p:nvPr/>
        </p:nvSpPr>
        <p:spPr bwMode="auto">
          <a:xfrm>
            <a:off x="2092325" y="2354263"/>
            <a:ext cx="1588" cy="30035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9" name="Line 13"/>
          <p:cNvSpPr>
            <a:spLocks noChangeShapeType="1"/>
          </p:cNvSpPr>
          <p:nvPr/>
        </p:nvSpPr>
        <p:spPr bwMode="auto">
          <a:xfrm>
            <a:off x="2039938" y="5357813"/>
            <a:ext cx="10477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0" name="Line 14"/>
          <p:cNvSpPr>
            <a:spLocks noChangeShapeType="1"/>
          </p:cNvSpPr>
          <p:nvPr/>
        </p:nvSpPr>
        <p:spPr bwMode="auto">
          <a:xfrm>
            <a:off x="2039938" y="4757738"/>
            <a:ext cx="10477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1" name="Line 15"/>
          <p:cNvSpPr>
            <a:spLocks noChangeShapeType="1"/>
          </p:cNvSpPr>
          <p:nvPr/>
        </p:nvSpPr>
        <p:spPr bwMode="auto">
          <a:xfrm>
            <a:off x="2039938" y="4156075"/>
            <a:ext cx="1047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2" name="Line 16"/>
          <p:cNvSpPr>
            <a:spLocks noChangeShapeType="1"/>
          </p:cNvSpPr>
          <p:nvPr/>
        </p:nvSpPr>
        <p:spPr bwMode="auto">
          <a:xfrm>
            <a:off x="2039938" y="3556000"/>
            <a:ext cx="1047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3" name="Line 17"/>
          <p:cNvSpPr>
            <a:spLocks noChangeShapeType="1"/>
          </p:cNvSpPr>
          <p:nvPr/>
        </p:nvSpPr>
        <p:spPr bwMode="auto">
          <a:xfrm>
            <a:off x="2039938" y="2955925"/>
            <a:ext cx="1047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4" name="Line 18"/>
          <p:cNvSpPr>
            <a:spLocks noChangeShapeType="1"/>
          </p:cNvSpPr>
          <p:nvPr/>
        </p:nvSpPr>
        <p:spPr bwMode="auto">
          <a:xfrm>
            <a:off x="2039938" y="2354263"/>
            <a:ext cx="10477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5" name="Line 19"/>
          <p:cNvSpPr>
            <a:spLocks noChangeShapeType="1"/>
          </p:cNvSpPr>
          <p:nvPr/>
        </p:nvSpPr>
        <p:spPr bwMode="auto">
          <a:xfrm>
            <a:off x="2092325" y="5357813"/>
            <a:ext cx="398145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6" name="Line 20"/>
          <p:cNvSpPr>
            <a:spLocks noChangeShapeType="1"/>
          </p:cNvSpPr>
          <p:nvPr/>
        </p:nvSpPr>
        <p:spPr bwMode="auto">
          <a:xfrm flipV="1">
            <a:off x="2092325" y="5305425"/>
            <a:ext cx="1588" cy="1047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7" name="Line 21"/>
          <p:cNvSpPr>
            <a:spLocks noChangeShapeType="1"/>
          </p:cNvSpPr>
          <p:nvPr/>
        </p:nvSpPr>
        <p:spPr bwMode="auto">
          <a:xfrm flipV="1">
            <a:off x="3424238" y="5305425"/>
            <a:ext cx="1587" cy="1047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8" name="Line 22"/>
          <p:cNvSpPr>
            <a:spLocks noChangeShapeType="1"/>
          </p:cNvSpPr>
          <p:nvPr/>
        </p:nvSpPr>
        <p:spPr bwMode="auto">
          <a:xfrm flipV="1">
            <a:off x="4741863" y="5305425"/>
            <a:ext cx="1587" cy="1047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9" name="Line 23"/>
          <p:cNvSpPr>
            <a:spLocks noChangeShapeType="1"/>
          </p:cNvSpPr>
          <p:nvPr/>
        </p:nvSpPr>
        <p:spPr bwMode="auto">
          <a:xfrm flipV="1">
            <a:off x="6073775" y="5305425"/>
            <a:ext cx="1588" cy="1047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30" name="Rectangle 24"/>
          <p:cNvSpPr>
            <a:spLocks noChangeArrowheads="1"/>
          </p:cNvSpPr>
          <p:nvPr/>
        </p:nvSpPr>
        <p:spPr bwMode="auto">
          <a:xfrm>
            <a:off x="1870075" y="5253038"/>
            <a:ext cx="9207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>
                <a:solidFill>
                  <a:srgbClr val="000000"/>
                </a:solidFill>
              </a:rPr>
              <a:t>0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7431" name="Rectangle 25"/>
          <p:cNvSpPr>
            <a:spLocks noChangeArrowheads="1"/>
          </p:cNvSpPr>
          <p:nvPr/>
        </p:nvSpPr>
        <p:spPr bwMode="auto">
          <a:xfrm>
            <a:off x="1727200" y="4652963"/>
            <a:ext cx="230188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>
                <a:solidFill>
                  <a:srgbClr val="000000"/>
                </a:solidFill>
              </a:rPr>
              <a:t>0,5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7432" name="Rectangle 26"/>
          <p:cNvSpPr>
            <a:spLocks noChangeArrowheads="1"/>
          </p:cNvSpPr>
          <p:nvPr/>
        </p:nvSpPr>
        <p:spPr bwMode="auto">
          <a:xfrm>
            <a:off x="1870075" y="4052888"/>
            <a:ext cx="9207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>
                <a:solidFill>
                  <a:srgbClr val="000000"/>
                </a:solidFill>
              </a:rPr>
              <a:t>1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7433" name="Rectangle 27"/>
          <p:cNvSpPr>
            <a:spLocks noChangeArrowheads="1"/>
          </p:cNvSpPr>
          <p:nvPr/>
        </p:nvSpPr>
        <p:spPr bwMode="auto">
          <a:xfrm>
            <a:off x="1727200" y="3451225"/>
            <a:ext cx="230188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>
                <a:solidFill>
                  <a:srgbClr val="000000"/>
                </a:solidFill>
              </a:rPr>
              <a:t>1,5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7434" name="Rectangle 28"/>
          <p:cNvSpPr>
            <a:spLocks noChangeArrowheads="1"/>
          </p:cNvSpPr>
          <p:nvPr/>
        </p:nvSpPr>
        <p:spPr bwMode="auto">
          <a:xfrm>
            <a:off x="1870075" y="2851150"/>
            <a:ext cx="9207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>
                <a:solidFill>
                  <a:srgbClr val="000000"/>
                </a:solidFill>
              </a:rPr>
              <a:t>2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7435" name="Rectangle 29"/>
          <p:cNvSpPr>
            <a:spLocks noChangeArrowheads="1"/>
          </p:cNvSpPr>
          <p:nvPr/>
        </p:nvSpPr>
        <p:spPr bwMode="auto">
          <a:xfrm>
            <a:off x="1727200" y="2251075"/>
            <a:ext cx="230188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>
                <a:solidFill>
                  <a:srgbClr val="000000"/>
                </a:solidFill>
              </a:rPr>
              <a:t>2,5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7436" name="Rectangle 30"/>
          <p:cNvSpPr>
            <a:spLocks noChangeArrowheads="1"/>
          </p:cNvSpPr>
          <p:nvPr/>
        </p:nvSpPr>
        <p:spPr bwMode="auto">
          <a:xfrm>
            <a:off x="2339975" y="5500688"/>
            <a:ext cx="817563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>
                <a:solidFill>
                  <a:srgbClr val="000000"/>
                </a:solidFill>
              </a:rPr>
              <a:t>Dispensing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7437" name="Rectangle 31"/>
          <p:cNvSpPr>
            <a:spLocks noChangeArrowheads="1"/>
          </p:cNvSpPr>
          <p:nvPr/>
        </p:nvSpPr>
        <p:spPr bwMode="auto">
          <a:xfrm>
            <a:off x="3776663" y="5500688"/>
            <a:ext cx="6159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>
                <a:solidFill>
                  <a:srgbClr val="000000"/>
                </a:solidFill>
              </a:rPr>
              <a:t>Injection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7438" name="Rectangle 32"/>
          <p:cNvSpPr>
            <a:spLocks noChangeArrowheads="1"/>
          </p:cNvSpPr>
          <p:nvPr/>
        </p:nvSpPr>
        <p:spPr bwMode="auto">
          <a:xfrm>
            <a:off x="4938713" y="5500688"/>
            <a:ext cx="909637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>
                <a:solidFill>
                  <a:srgbClr val="000000"/>
                </a:solidFill>
              </a:rPr>
              <a:t>Examination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7439" name="Rectangle 33"/>
          <p:cNvSpPr>
            <a:spLocks noChangeArrowheads="1"/>
          </p:cNvSpPr>
          <p:nvPr/>
        </p:nvSpPr>
        <p:spPr bwMode="auto">
          <a:xfrm rot="-5400000">
            <a:off x="1103313" y="3763963"/>
            <a:ext cx="865187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 b="1">
                <a:solidFill>
                  <a:srgbClr val="000000"/>
                </a:solidFill>
              </a:rPr>
              <a:t>Dose (uSv)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22916" name="Rectangle 36"/>
          <p:cNvSpPr>
            <a:spLocks noGrp="1" noChangeArrowheads="1"/>
          </p:cNvSpPr>
          <p:nvPr>
            <p:ph type="title" idx="4294967295"/>
          </p:nvPr>
        </p:nvSpPr>
        <p:spPr/>
        <p:txBody>
          <a:bodyPr lIns="92075" tIns="46038" rIns="92075" bIns="46038"/>
          <a:lstStyle/>
          <a:p>
            <a:pPr eaLnBrk="1" hangingPunct="1">
              <a:defRPr/>
            </a:pPr>
            <a:r>
              <a:rPr lang="sv-SE" sz="4900" smtClean="0"/>
              <a:t>Dose to worker</a:t>
            </a:r>
            <a:endParaRPr lang="en-US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8465" name="Picture 3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9400" y="1600200"/>
            <a:ext cx="1266825" cy="40671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18466" name="Rectangle 38"/>
          <p:cNvSpPr>
            <a:spLocks noChangeArrowheads="1"/>
          </p:cNvSpPr>
          <p:nvPr/>
        </p:nvSpPr>
        <p:spPr bwMode="auto">
          <a:xfrm>
            <a:off x="285750" y="5929313"/>
            <a:ext cx="79295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v-SE"/>
              <a:t>Measurements of this kind can show different results in different hospitals</a:t>
            </a:r>
            <a:endParaRPr 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22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17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4" dur="500"/>
                                        <p:tgtEl>
                                          <p:spTgt spid="17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17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0" dur="500"/>
                                        <p:tgtEl>
                                          <p:spTgt spid="17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3" dur="500"/>
                                        <p:tgtEl>
                                          <p:spTgt spid="17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6" dur="500"/>
                                        <p:tgtEl>
                                          <p:spTgt spid="17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9" dur="500"/>
                                        <p:tgtEl>
                                          <p:spTgt spid="17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17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5" dur="500"/>
                                        <p:tgtEl>
                                          <p:spTgt spid="17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8" dur="500"/>
                                        <p:tgtEl>
                                          <p:spTgt spid="17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1" dur="500"/>
                                        <p:tgtEl>
                                          <p:spTgt spid="17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4" dur="500"/>
                                        <p:tgtEl>
                                          <p:spTgt spid="18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7" dur="500"/>
                                        <p:tgtEl>
                                          <p:spTgt spid="18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22915" grpId="0"/>
      <p:bldP spid="18437" grpId="0" animBg="1"/>
      <p:bldP spid="17414" grpId="0" animBg="1"/>
      <p:bldP spid="17415" grpId="0" animBg="1"/>
      <p:bldP spid="17416" grpId="0" animBg="1"/>
      <p:bldP spid="17417" grpId="0" animBg="1"/>
      <p:bldP spid="17418" grpId="0" animBg="1"/>
      <p:bldP spid="17419" grpId="0" animBg="1"/>
      <p:bldP spid="17420" grpId="0" animBg="1"/>
      <p:bldP spid="17421" grpId="0" animBg="1"/>
      <p:bldP spid="17422" grpId="0" animBg="1"/>
      <p:bldP spid="17423" grpId="0" animBg="1"/>
      <p:bldP spid="17424" grpId="0" animBg="1"/>
      <p:bldP spid="17425" grpId="0" animBg="1"/>
      <p:bldP spid="17426" grpId="0" animBg="1"/>
      <p:bldP spid="17427" grpId="0" animBg="1"/>
      <p:bldP spid="17428" grpId="0" animBg="1"/>
      <p:bldP spid="17429" grpId="0" animBg="1"/>
      <p:bldP spid="17430" grpId="0"/>
      <p:bldP spid="17431" grpId="0"/>
      <p:bldP spid="17432" grpId="0"/>
      <p:bldP spid="17433" grpId="0"/>
      <p:bldP spid="17434" grpId="0"/>
      <p:bldP spid="17435" grpId="0"/>
      <p:bldP spid="17436" grpId="0"/>
      <p:bldP spid="17437" grpId="0"/>
      <p:bldP spid="17438" grpId="0"/>
      <p:bldP spid="17439" grpId="0"/>
      <p:bldP spid="1846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 txBox="1">
            <a:spLocks noGrp="1"/>
          </p:cNvSpPr>
          <p:nvPr/>
        </p:nvSpPr>
        <p:spPr bwMode="auto">
          <a:xfrm>
            <a:off x="6203950" y="64770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r"/>
            <a:fld id="{C02D4376-B855-4937-9C49-7C7CEF6B97F0}" type="slidenum">
              <a:rPr lang="en-US" sz="800"/>
              <a:pPr algn="r"/>
              <a:t>15</a:t>
            </a:fld>
            <a:endParaRPr lang="en-US" sz="80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762000"/>
            <a:ext cx="7772400" cy="1143000"/>
          </a:xfrm>
        </p:spPr>
        <p:txBody>
          <a:bodyPr lIns="92075" tIns="46038" rIns="92075" bIns="46038"/>
          <a:lstStyle/>
          <a:p>
            <a:pPr eaLnBrk="1" hangingPunct="1"/>
            <a:r>
              <a:rPr lang="en-US" sz="3600" smtClean="0"/>
              <a:t>Radiation Protection Measures</a:t>
            </a:r>
          </a:p>
        </p:txBody>
      </p:sp>
      <p:sp>
        <p:nvSpPr>
          <p:cNvPr id="21508" name="Text Box 3"/>
          <p:cNvSpPr txBox="1">
            <a:spLocks noChangeArrowheads="1"/>
          </p:cNvSpPr>
          <p:nvPr/>
        </p:nvSpPr>
        <p:spPr bwMode="auto">
          <a:xfrm>
            <a:off x="1371600" y="2159000"/>
            <a:ext cx="6705600" cy="40941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defTabSz="762000" eaLnBrk="0" hangingPunct="0">
              <a:defRPr/>
            </a:pPr>
            <a:r>
              <a:rPr lang="en-US" sz="3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Depend on:</a:t>
            </a:r>
          </a:p>
          <a:p>
            <a:pPr marL="742950" indent="-742950" defTabSz="762000" eaLnBrk="0" hangingPunct="0">
              <a:buFont typeface="+mj-lt"/>
              <a:buAutoNum type="arabicPeriod"/>
              <a:defRPr/>
            </a:pPr>
            <a:r>
              <a:rPr lang="en-US" sz="3200" dirty="0">
                <a:latin typeface="Arial" pitchFamily="34" charset="0"/>
                <a:cs typeface="Arial" pitchFamily="34" charset="0"/>
              </a:rPr>
              <a:t>Activities used</a:t>
            </a:r>
          </a:p>
          <a:p>
            <a:pPr marL="742950" indent="-742950" defTabSz="762000" eaLnBrk="0" hangingPunct="0">
              <a:buFont typeface="+mj-lt"/>
              <a:buAutoNum type="arabicPeriod"/>
              <a:defRPr/>
            </a:pPr>
            <a:r>
              <a:rPr lang="en-US" sz="3200" dirty="0">
                <a:latin typeface="Arial" pitchFamily="34" charset="0"/>
                <a:cs typeface="Arial" pitchFamily="34" charset="0"/>
              </a:rPr>
              <a:t>Type of radionuclide and its chemical properties</a:t>
            </a:r>
          </a:p>
          <a:p>
            <a:pPr marL="742950" indent="-742950">
              <a:buFont typeface="+mj-lt"/>
              <a:buAutoNum type="arabicPeriod"/>
              <a:defRPr/>
            </a:pPr>
            <a:r>
              <a:rPr lang="sv-SE" sz="3200" dirty="0">
                <a:latin typeface="Arial" pitchFamily="34" charset="0"/>
                <a:cs typeface="Arial" pitchFamily="34" charset="0"/>
              </a:rPr>
              <a:t>Time</a:t>
            </a:r>
          </a:p>
          <a:p>
            <a:pPr marL="742950" indent="-742950">
              <a:buFont typeface="+mj-lt"/>
              <a:buAutoNum type="arabicPeriod"/>
              <a:defRPr/>
            </a:pPr>
            <a:r>
              <a:rPr lang="sv-SE" sz="3200" dirty="0">
                <a:latin typeface="Arial" pitchFamily="34" charset="0"/>
                <a:cs typeface="Arial" pitchFamily="34" charset="0"/>
              </a:rPr>
              <a:t>Distance</a:t>
            </a:r>
          </a:p>
          <a:p>
            <a:pPr marL="742950" indent="-742950">
              <a:buFont typeface="+mj-lt"/>
              <a:buAutoNum type="arabicPeriod"/>
              <a:defRPr/>
            </a:pPr>
            <a:r>
              <a:rPr lang="sv-SE" sz="3200" dirty="0">
                <a:latin typeface="Arial" pitchFamily="34" charset="0"/>
                <a:cs typeface="Arial" pitchFamily="34" charset="0"/>
              </a:rPr>
              <a:t>Shielding</a:t>
            </a:r>
            <a:endParaRPr lang="en-US" sz="3200" dirty="0">
              <a:latin typeface="Arial" pitchFamily="34" charset="0"/>
              <a:cs typeface="Arial" pitchFamily="34" charset="0"/>
            </a:endParaRPr>
          </a:p>
          <a:p>
            <a:pPr marL="742950" indent="-742950" defTabSz="762000" eaLnBrk="0" hangingPunct="0">
              <a:buFont typeface="+mj-lt"/>
              <a:buAutoNum type="arabicPeriod"/>
              <a:defRPr/>
            </a:pPr>
            <a:r>
              <a:rPr lang="en-US" sz="3200" dirty="0">
                <a:latin typeface="Arial" pitchFamily="34" charset="0"/>
                <a:cs typeface="Arial" pitchFamily="34" charset="0"/>
              </a:rPr>
              <a:t>Type of procedure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Slide Number Placeholder 2"/>
          <p:cNvSpPr txBox="1">
            <a:spLocks noGrp="1"/>
          </p:cNvSpPr>
          <p:nvPr/>
        </p:nvSpPr>
        <p:spPr bwMode="auto">
          <a:xfrm>
            <a:off x="6203950" y="64770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r"/>
            <a:fld id="{4D5BEB63-A892-4FF3-9AF2-3EDE850104D8}" type="slidenum">
              <a:rPr lang="en-US" sz="800"/>
              <a:pPr algn="r"/>
              <a:t>16</a:t>
            </a:fld>
            <a:endParaRPr lang="en-US" sz="800"/>
          </a:p>
        </p:txBody>
      </p:sp>
      <p:sp>
        <p:nvSpPr>
          <p:cNvPr id="3911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lIns="92075" tIns="46038" rIns="92075" bIns="46038"/>
          <a:lstStyle/>
          <a:p>
            <a:pPr eaLnBrk="1" hangingPunct="1">
              <a:defRPr/>
            </a:pPr>
            <a:r>
              <a:rPr lang="en-GB" sz="5400" b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Time</a:t>
            </a:r>
            <a:endParaRPr lang="en-GB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2133600" y="2667000"/>
          <a:ext cx="2514600" cy="1893888"/>
        </p:xfrm>
        <a:graphic>
          <a:graphicData uri="http://schemas.openxmlformats.org/presentationml/2006/ole">
            <p:oleObj spid="_x0000_s1026" name="Drawplus Drawing" r:id="rId4" imgW="1053360" imgH="792360" progId="Serif.DrawPlus">
              <p:embed/>
            </p:oleObj>
          </a:graphicData>
        </a:graphic>
      </p:graphicFrame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3124200" y="533400"/>
            <a:ext cx="5372100" cy="1522413"/>
          </a:xfrm>
          <a:prstGeom prst="rect">
            <a:avLst/>
          </a:prstGeom>
          <a:solidFill>
            <a:srgbClr val="CCECFF"/>
          </a:solidFill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3600" b="1"/>
              <a:t>Dose  </a:t>
            </a:r>
            <a:r>
              <a:rPr lang="en-GB" sz="3600" b="1">
                <a:sym typeface="Symbol" pitchFamily="18" charset="2"/>
              </a:rPr>
              <a:t>is proportional to</a:t>
            </a:r>
          </a:p>
          <a:p>
            <a:pPr algn="ctr">
              <a:spcBef>
                <a:spcPct val="50000"/>
              </a:spcBef>
            </a:pPr>
            <a:r>
              <a:rPr lang="en-GB" sz="3600" b="1">
                <a:sym typeface="Symbol" pitchFamily="18" charset="2"/>
              </a:rPr>
              <a:t>the time exposed</a:t>
            </a:r>
            <a:endParaRPr lang="en-GB" sz="3600" b="1"/>
          </a:p>
        </p:txBody>
      </p:sp>
      <p:sp>
        <p:nvSpPr>
          <p:cNvPr id="1030" name="Text Box 5"/>
          <p:cNvSpPr txBox="1">
            <a:spLocks noChangeArrowheads="1"/>
          </p:cNvSpPr>
          <p:nvPr/>
        </p:nvSpPr>
        <p:spPr bwMode="auto">
          <a:xfrm>
            <a:off x="714375" y="5143500"/>
            <a:ext cx="8007350" cy="1200150"/>
          </a:xfrm>
          <a:prstGeom prst="rect">
            <a:avLst/>
          </a:prstGeom>
          <a:solidFill>
            <a:srgbClr val="CCECFF"/>
          </a:solidFill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/>
              <a:t>it is wise to spend </a:t>
            </a:r>
            <a:r>
              <a:rPr lang="en-US" sz="3600">
                <a:solidFill>
                  <a:srgbClr val="FF0000"/>
                </a:solidFill>
              </a:rPr>
              <a:t>no more</a:t>
            </a:r>
            <a:r>
              <a:rPr lang="en-US" sz="3600"/>
              <a:t> time</a:t>
            </a:r>
          </a:p>
          <a:p>
            <a:r>
              <a:rPr lang="en-US" sz="3600"/>
              <a:t>than necessary near radiation sources</a:t>
            </a:r>
            <a:endParaRPr lang="en-GB" sz="3600" b="1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4"/>
          <p:cNvSpPr txBox="1">
            <a:spLocks noGrp="1"/>
          </p:cNvSpPr>
          <p:nvPr/>
        </p:nvSpPr>
        <p:spPr bwMode="auto">
          <a:xfrm>
            <a:off x="6203950" y="64770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r"/>
            <a:fld id="{DEBDE184-F893-41A5-931F-3848442FA0FE}" type="slidenum">
              <a:rPr lang="en-US" sz="800"/>
              <a:pPr algn="r"/>
              <a:t>17</a:t>
            </a:fld>
            <a:endParaRPr lang="en-US" sz="800"/>
          </a:p>
        </p:txBody>
      </p:sp>
      <p:sp>
        <p:nvSpPr>
          <p:cNvPr id="3921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lIns="92075" tIns="46038" rIns="92075" bIns="46038"/>
          <a:lstStyle/>
          <a:p>
            <a:pPr eaLnBrk="1" hangingPunct="1">
              <a:defRPr/>
            </a:pPr>
            <a:r>
              <a:rPr lang="en-US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Consequence</a:t>
            </a:r>
          </a:p>
        </p:txBody>
      </p:sp>
      <p:sp>
        <p:nvSpPr>
          <p:cNvPr id="39219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lIns="92075" tIns="46038" rIns="92075" bIns="46038"/>
          <a:lstStyle/>
          <a:p>
            <a:pPr eaLnBrk="1" hangingPunct="1">
              <a:defRPr/>
            </a:pPr>
            <a:r>
              <a:rPr lang="en-US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Reduce time in contact with radiation sources as much as compatible with the task</a:t>
            </a:r>
          </a:p>
          <a:p>
            <a:pPr eaLnBrk="1" hangingPunct="1">
              <a:defRPr/>
            </a:pPr>
            <a:r>
              <a:rPr lang="en-US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Training of a particular task using non-radioactive dummy sources helps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2"/>
          <p:cNvSpPr txBox="1">
            <a:spLocks noGrp="1"/>
          </p:cNvSpPr>
          <p:nvPr/>
        </p:nvSpPr>
        <p:spPr bwMode="auto">
          <a:xfrm>
            <a:off x="6203950" y="64770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r"/>
            <a:fld id="{9A2782B0-7A33-432F-BF64-C57E1A0670CD}" type="slidenum">
              <a:rPr lang="en-US" sz="800"/>
              <a:pPr algn="r"/>
              <a:t>18</a:t>
            </a:fld>
            <a:endParaRPr lang="en-US" sz="800"/>
          </a:p>
        </p:txBody>
      </p:sp>
      <p:sp>
        <p:nvSpPr>
          <p:cNvPr id="3932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lIns="92075" tIns="46038" rIns="92075" bIns="46038"/>
          <a:lstStyle/>
          <a:p>
            <a:pPr eaLnBrk="1" hangingPunct="1">
              <a:defRPr/>
            </a:pPr>
            <a:r>
              <a:rPr lang="en-GB" sz="5400" b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Distance</a:t>
            </a:r>
            <a:endParaRPr lang="en-GB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484" name="Rectangle 3"/>
          <p:cNvSpPr>
            <a:spLocks noChangeArrowheads="1"/>
          </p:cNvSpPr>
          <p:nvPr/>
        </p:nvSpPr>
        <p:spPr bwMode="auto">
          <a:xfrm>
            <a:off x="2438400" y="3505200"/>
            <a:ext cx="4876800" cy="3352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sz="2400"/>
          </a:p>
        </p:txBody>
      </p:sp>
      <p:sp>
        <p:nvSpPr>
          <p:cNvPr id="20485" name="Text Box 9"/>
          <p:cNvSpPr txBox="1">
            <a:spLocks noChangeArrowheads="1"/>
          </p:cNvSpPr>
          <p:nvPr/>
        </p:nvSpPr>
        <p:spPr bwMode="auto">
          <a:xfrm>
            <a:off x="285750" y="1714500"/>
            <a:ext cx="8501063" cy="4032250"/>
          </a:xfrm>
          <a:prstGeom prst="rect">
            <a:avLst/>
          </a:prstGeom>
          <a:solidFill>
            <a:srgbClr val="CCECFF"/>
          </a:solidFill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3200"/>
              <a:t>It is recommended that an individual remains as far away as possible from the radiation source. </a:t>
            </a:r>
          </a:p>
          <a:p>
            <a:pPr>
              <a:buFont typeface="Arial" charset="0"/>
              <a:buChar char="•"/>
            </a:pPr>
            <a:r>
              <a:rPr lang="en-US" sz="3200"/>
              <a:t>Procedures and radiation areas should be designed such that only minimum exposure takes place to individuals doing the procedures or staying in or near the radiation areas.</a:t>
            </a:r>
            <a:endParaRPr lang="en-GB" sz="3200" b="1">
              <a:solidFill>
                <a:srgbClr val="FFCCCC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4"/>
          <p:cNvSpPr txBox="1">
            <a:spLocks noGrp="1"/>
          </p:cNvSpPr>
          <p:nvPr/>
        </p:nvSpPr>
        <p:spPr bwMode="auto">
          <a:xfrm>
            <a:off x="6203950" y="64770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r"/>
            <a:fld id="{2EBE00BE-CCA5-48C6-B4B4-3EFE418FE491}" type="slidenum">
              <a:rPr lang="en-US" sz="800"/>
              <a:pPr algn="r"/>
              <a:t>19</a:t>
            </a:fld>
            <a:endParaRPr lang="en-US" sz="800"/>
          </a:p>
        </p:txBody>
      </p:sp>
      <p:pic>
        <p:nvPicPr>
          <p:cNvPr id="21507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0" y="2286000"/>
            <a:ext cx="1754188" cy="2682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21508" name="Arc 2"/>
          <p:cNvSpPr>
            <a:spLocks/>
          </p:cNvSpPr>
          <p:nvPr/>
        </p:nvSpPr>
        <p:spPr bwMode="auto">
          <a:xfrm rot="2580000">
            <a:off x="4946650" y="2363788"/>
            <a:ext cx="2606675" cy="2578100"/>
          </a:xfrm>
          <a:custGeom>
            <a:avLst/>
            <a:gdLst>
              <a:gd name="T0" fmla="*/ 0 w 21616"/>
              <a:gd name="T1" fmla="*/ 0 h 21600"/>
              <a:gd name="T2" fmla="*/ 2147483647 w 21616"/>
              <a:gd name="T3" fmla="*/ 2147483647 h 21600"/>
              <a:gd name="T4" fmla="*/ 2147483647 w 21616"/>
              <a:gd name="T5" fmla="*/ 2147483647 h 21600"/>
              <a:gd name="T6" fmla="*/ 0 60000 65536"/>
              <a:gd name="T7" fmla="*/ 0 60000 65536"/>
              <a:gd name="T8" fmla="*/ 0 60000 65536"/>
              <a:gd name="T9" fmla="*/ 0 w 21616"/>
              <a:gd name="T10" fmla="*/ 0 h 21600"/>
              <a:gd name="T11" fmla="*/ 21616 w 21616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16" h="21600" fill="none" extrusionOk="0">
                <a:moveTo>
                  <a:pt x="0" y="0"/>
                </a:moveTo>
                <a:cubicBezTo>
                  <a:pt x="5" y="0"/>
                  <a:pt x="10" y="-1"/>
                  <a:pt x="16" y="0"/>
                </a:cubicBezTo>
                <a:cubicBezTo>
                  <a:pt x="11939" y="0"/>
                  <a:pt x="21607" y="9660"/>
                  <a:pt x="21615" y="21584"/>
                </a:cubicBezTo>
              </a:path>
              <a:path w="21616" h="21600" stroke="0" extrusionOk="0">
                <a:moveTo>
                  <a:pt x="0" y="0"/>
                </a:moveTo>
                <a:cubicBezTo>
                  <a:pt x="5" y="0"/>
                  <a:pt x="10" y="-1"/>
                  <a:pt x="16" y="0"/>
                </a:cubicBezTo>
                <a:cubicBezTo>
                  <a:pt x="11939" y="0"/>
                  <a:pt x="21607" y="9660"/>
                  <a:pt x="21615" y="21584"/>
                </a:cubicBezTo>
                <a:lnTo>
                  <a:pt x="16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3699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 lIns="92075" tIns="46038" rIns="92075" bIns="46038"/>
          <a:lstStyle/>
          <a:p>
            <a:pPr eaLnBrk="1" hangingPunct="1">
              <a:defRPr/>
            </a:pPr>
            <a:r>
              <a:rPr lang="en-US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Patient</a:t>
            </a:r>
            <a:r>
              <a:rPr lang="sv-SE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with iodine-131</a:t>
            </a:r>
            <a:endParaRPr lang="en-US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510" name="Arc 5"/>
          <p:cNvSpPr>
            <a:spLocks/>
          </p:cNvSpPr>
          <p:nvPr/>
        </p:nvSpPr>
        <p:spPr bwMode="auto">
          <a:xfrm rot="2580000">
            <a:off x="2817813" y="2716213"/>
            <a:ext cx="1982787" cy="1828800"/>
          </a:xfrm>
          <a:custGeom>
            <a:avLst/>
            <a:gdLst>
              <a:gd name="T0" fmla="*/ 0 w 21621"/>
              <a:gd name="T1" fmla="*/ 0 h 21600"/>
              <a:gd name="T2" fmla="*/ 2147483647 w 21621"/>
              <a:gd name="T3" fmla="*/ 2147483647 h 21600"/>
              <a:gd name="T4" fmla="*/ 2147483647 w 21621"/>
              <a:gd name="T5" fmla="*/ 2147483647 h 21600"/>
              <a:gd name="T6" fmla="*/ 0 60000 65536"/>
              <a:gd name="T7" fmla="*/ 0 60000 65536"/>
              <a:gd name="T8" fmla="*/ 0 60000 65536"/>
              <a:gd name="T9" fmla="*/ 0 w 21621"/>
              <a:gd name="T10" fmla="*/ 0 h 21600"/>
              <a:gd name="T11" fmla="*/ 21621 w 21621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21" h="21600" fill="none" extrusionOk="0">
                <a:moveTo>
                  <a:pt x="0" y="0"/>
                </a:moveTo>
                <a:cubicBezTo>
                  <a:pt x="7" y="0"/>
                  <a:pt x="14" y="-1"/>
                  <a:pt x="21" y="0"/>
                </a:cubicBezTo>
                <a:cubicBezTo>
                  <a:pt x="11950" y="0"/>
                  <a:pt x="21621" y="9670"/>
                  <a:pt x="21621" y="21600"/>
                </a:cubicBezTo>
              </a:path>
              <a:path w="21621" h="21600" stroke="0" extrusionOk="0">
                <a:moveTo>
                  <a:pt x="0" y="0"/>
                </a:moveTo>
                <a:cubicBezTo>
                  <a:pt x="7" y="0"/>
                  <a:pt x="14" y="-1"/>
                  <a:pt x="21" y="0"/>
                </a:cubicBezTo>
                <a:cubicBezTo>
                  <a:pt x="11950" y="0"/>
                  <a:pt x="21621" y="9670"/>
                  <a:pt x="21621" y="21600"/>
                </a:cubicBezTo>
                <a:lnTo>
                  <a:pt x="21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1" name="Rectangle 6"/>
          <p:cNvSpPr>
            <a:spLocks noChangeArrowheads="1"/>
          </p:cNvSpPr>
          <p:nvPr/>
        </p:nvSpPr>
        <p:spPr bwMode="auto">
          <a:xfrm>
            <a:off x="1419225" y="4619625"/>
            <a:ext cx="1225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635000" eaLnBrk="0" hangingPunct="0"/>
            <a:r>
              <a:rPr lang="sv-SE"/>
              <a:t>1000 MBq</a:t>
            </a:r>
          </a:p>
          <a:p>
            <a:pPr algn="ctr" defTabSz="635000" eaLnBrk="0" hangingPunct="0"/>
            <a:r>
              <a:rPr lang="sv-SE"/>
              <a:t>I-131</a:t>
            </a:r>
          </a:p>
        </p:txBody>
      </p:sp>
      <p:sp>
        <p:nvSpPr>
          <p:cNvPr id="21512" name="Line 7"/>
          <p:cNvSpPr>
            <a:spLocks noChangeShapeType="1"/>
          </p:cNvSpPr>
          <p:nvPr/>
        </p:nvSpPr>
        <p:spPr bwMode="auto">
          <a:xfrm>
            <a:off x="3276600" y="5457825"/>
            <a:ext cx="411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3" name="Arc 8"/>
          <p:cNvSpPr>
            <a:spLocks/>
          </p:cNvSpPr>
          <p:nvPr/>
        </p:nvSpPr>
        <p:spPr bwMode="auto">
          <a:xfrm rot="2580000">
            <a:off x="3390900" y="2289175"/>
            <a:ext cx="2438400" cy="2422525"/>
          </a:xfrm>
          <a:custGeom>
            <a:avLst/>
            <a:gdLst>
              <a:gd name="T0" fmla="*/ 0 w 21617"/>
              <a:gd name="T1" fmla="*/ 0 h 21600"/>
              <a:gd name="T2" fmla="*/ 2147483647 w 21617"/>
              <a:gd name="T3" fmla="*/ 2147483647 h 21600"/>
              <a:gd name="T4" fmla="*/ 2147483647 w 21617"/>
              <a:gd name="T5" fmla="*/ 2147483647 h 21600"/>
              <a:gd name="T6" fmla="*/ 0 60000 65536"/>
              <a:gd name="T7" fmla="*/ 0 60000 65536"/>
              <a:gd name="T8" fmla="*/ 0 60000 65536"/>
              <a:gd name="T9" fmla="*/ 0 w 21617"/>
              <a:gd name="T10" fmla="*/ 0 h 21600"/>
              <a:gd name="T11" fmla="*/ 21617 w 21617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17" h="21600" fill="none" extrusionOk="0">
                <a:moveTo>
                  <a:pt x="0" y="0"/>
                </a:moveTo>
                <a:cubicBezTo>
                  <a:pt x="5" y="0"/>
                  <a:pt x="11" y="-1"/>
                  <a:pt x="17" y="0"/>
                </a:cubicBezTo>
                <a:cubicBezTo>
                  <a:pt x="11946" y="0"/>
                  <a:pt x="21617" y="9670"/>
                  <a:pt x="21617" y="21600"/>
                </a:cubicBezTo>
              </a:path>
              <a:path w="21617" h="21600" stroke="0" extrusionOk="0">
                <a:moveTo>
                  <a:pt x="0" y="0"/>
                </a:moveTo>
                <a:cubicBezTo>
                  <a:pt x="5" y="0"/>
                  <a:pt x="11" y="-1"/>
                  <a:pt x="17" y="0"/>
                </a:cubicBezTo>
                <a:cubicBezTo>
                  <a:pt x="11946" y="0"/>
                  <a:pt x="21617" y="9670"/>
                  <a:pt x="21617" y="21600"/>
                </a:cubicBezTo>
                <a:lnTo>
                  <a:pt x="17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4" name="Rectangle 9"/>
          <p:cNvSpPr>
            <a:spLocks noChangeArrowheads="1"/>
          </p:cNvSpPr>
          <p:nvPr/>
        </p:nvSpPr>
        <p:spPr bwMode="auto">
          <a:xfrm>
            <a:off x="3203575" y="5486400"/>
            <a:ext cx="3867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635000" eaLnBrk="0" hangingPunct="0"/>
            <a:r>
              <a:rPr lang="sv-SE"/>
              <a:t>0     0.5           1                           2 m</a:t>
            </a:r>
          </a:p>
        </p:txBody>
      </p:sp>
      <p:sp>
        <p:nvSpPr>
          <p:cNvPr id="21515" name="Rectangle 10"/>
          <p:cNvSpPr>
            <a:spLocks noChangeArrowheads="1"/>
          </p:cNvSpPr>
          <p:nvPr/>
        </p:nvSpPr>
        <p:spPr bwMode="auto">
          <a:xfrm>
            <a:off x="3581400" y="3962400"/>
            <a:ext cx="419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635000" eaLnBrk="0" hangingPunct="0"/>
            <a:r>
              <a:rPr lang="sv-SE">
                <a:solidFill>
                  <a:srgbClr val="FF0000"/>
                </a:solidFill>
              </a:rPr>
              <a:t>0.5    0.1      0.06             0.03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3"/>
          <p:cNvSpPr txBox="1">
            <a:spLocks noGrp="1"/>
          </p:cNvSpPr>
          <p:nvPr/>
        </p:nvSpPr>
        <p:spPr bwMode="auto">
          <a:xfrm>
            <a:off x="6203950" y="64770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r"/>
            <a:fld id="{4AD26A9A-EC1F-467B-8B65-E9C904D37BAC}" type="slidenum">
              <a:rPr lang="en-US" sz="800"/>
              <a:pPr algn="r"/>
              <a:t>2</a:t>
            </a:fld>
            <a:endParaRPr lang="en-US" sz="800"/>
          </a:p>
        </p:txBody>
      </p:sp>
      <p:sp>
        <p:nvSpPr>
          <p:cNvPr id="5123" name="WordArt 2"/>
          <p:cNvSpPr>
            <a:spLocks noChangeArrowheads="1" noChangeShapeType="1" noTextEdit="1"/>
          </p:cNvSpPr>
          <p:nvPr/>
        </p:nvSpPr>
        <p:spPr bwMode="auto">
          <a:xfrm>
            <a:off x="762000" y="2209800"/>
            <a:ext cx="4876800" cy="1828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99CCFF"/>
                  </a:solidFill>
                  <a:round/>
                  <a:headEnd type="none" w="sm" len="sm"/>
                  <a:tailEnd type="none" w="sm" len="sm"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Protection of </a:t>
            </a:r>
          </a:p>
          <a:p>
            <a:pPr algn="ctr"/>
            <a:r>
              <a:rPr lang="en-US" sz="3600" kern="10">
                <a:ln w="19050">
                  <a:solidFill>
                    <a:srgbClr val="99CCFF"/>
                  </a:solidFill>
                  <a:round/>
                  <a:headEnd type="none" w="sm" len="sm"/>
                  <a:tailEnd type="none" w="sm" len="sm"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the worker</a:t>
            </a:r>
          </a:p>
        </p:txBody>
      </p:sp>
      <p:pic>
        <p:nvPicPr>
          <p:cNvPr id="512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48400" y="1371600"/>
            <a:ext cx="1976438" cy="44465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4"/>
          <p:cNvSpPr txBox="1">
            <a:spLocks noGrp="1"/>
          </p:cNvSpPr>
          <p:nvPr/>
        </p:nvSpPr>
        <p:spPr bwMode="auto">
          <a:xfrm>
            <a:off x="6203950" y="64770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r"/>
            <a:fld id="{4BCFD06F-F9D7-48C5-8DBD-F6272410BA68}" type="slidenum">
              <a:rPr lang="en-US" sz="800"/>
              <a:pPr algn="r"/>
              <a:t>20</a:t>
            </a:fld>
            <a:endParaRPr lang="en-US" sz="800"/>
          </a:p>
        </p:txBody>
      </p:sp>
      <p:sp>
        <p:nvSpPr>
          <p:cNvPr id="39833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lIns="92075" tIns="46038" rIns="92075" bIns="46038"/>
          <a:lstStyle/>
          <a:p>
            <a:pPr eaLnBrk="1" hangingPunct="1">
              <a:defRPr/>
            </a:pPr>
            <a:r>
              <a:rPr lang="en-US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Consequence</a:t>
            </a:r>
          </a:p>
        </p:txBody>
      </p:sp>
      <p:sp>
        <p:nvSpPr>
          <p:cNvPr id="39833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lIns="92075" tIns="46038" rIns="92075" bIns="46038"/>
          <a:lstStyle/>
          <a:p>
            <a:pPr eaLnBrk="1" hangingPunct="1">
              <a:defRPr/>
            </a:pPr>
            <a:r>
              <a:rPr lang="en-US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Distance is very efficient for radiation protection as the dose falls off in square </a:t>
            </a:r>
            <a:endParaRPr lang="sv-SE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n-US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Examples:</a:t>
            </a:r>
          </a:p>
          <a:p>
            <a:pPr lvl="1" eaLnBrk="1" hangingPunct="1">
              <a:defRPr/>
            </a:pPr>
            <a:r>
              <a:rPr lang="en-US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long tweezers for handling of sources</a:t>
            </a:r>
          </a:p>
          <a:p>
            <a:pPr lvl="1" eaLnBrk="1" hangingPunct="1">
              <a:defRPr/>
            </a:pPr>
            <a:r>
              <a:rPr lang="en-US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big </a:t>
            </a:r>
            <a:r>
              <a:rPr lang="sv-SE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rooms</a:t>
            </a:r>
            <a:r>
              <a:rPr lang="en-US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for </a:t>
            </a:r>
            <a:r>
              <a:rPr lang="sv-SE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imaging</a:t>
            </a:r>
            <a:r>
              <a:rPr lang="en-US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equipment</a:t>
            </a:r>
          </a:p>
        </p:txBody>
      </p:sp>
      <p:pic>
        <p:nvPicPr>
          <p:cNvPr id="22533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4724400"/>
            <a:ext cx="1676400" cy="13811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22534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6800" y="4724400"/>
            <a:ext cx="2286000" cy="13716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2"/>
          <p:cNvSpPr txBox="1">
            <a:spLocks noGrp="1"/>
          </p:cNvSpPr>
          <p:nvPr/>
        </p:nvSpPr>
        <p:spPr bwMode="auto">
          <a:xfrm>
            <a:off x="6203950" y="64770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r"/>
            <a:fld id="{5F880A61-FE4B-4B39-A7D7-E82DECF958E2}" type="slidenum">
              <a:rPr lang="en-US" sz="800"/>
              <a:pPr algn="r"/>
              <a:t>21</a:t>
            </a:fld>
            <a:endParaRPr lang="en-US" sz="800"/>
          </a:p>
        </p:txBody>
      </p:sp>
      <p:sp>
        <p:nvSpPr>
          <p:cNvPr id="399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lIns="92075" tIns="46038" rIns="92075" bIns="46038"/>
          <a:lstStyle/>
          <a:p>
            <a:pPr eaLnBrk="1" hangingPunct="1">
              <a:defRPr/>
            </a:pPr>
            <a:r>
              <a:rPr lang="en-GB" sz="54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Shielding</a:t>
            </a:r>
            <a:endParaRPr lang="en-GB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285875"/>
            <a:ext cx="8229600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dirty="0" smtClean="0"/>
              <a:t>Various high atomic number (Z) materials that absorb radiations can be used to provide radiation protection</a:t>
            </a:r>
          </a:p>
          <a:p>
            <a:pPr eaLnBrk="1" hangingPunct="1">
              <a:defRPr/>
            </a:pPr>
            <a:endParaRPr lang="en-US" sz="2400" dirty="0" smtClean="0"/>
          </a:p>
          <a:p>
            <a:pPr eaLnBrk="1" hangingPunct="1">
              <a:defRPr/>
            </a:pPr>
            <a:r>
              <a:rPr lang="en-US" sz="2400" dirty="0" smtClean="0"/>
              <a:t>The ranges of alpha and b particles are short in matter the containers themselves act as shields for these radiations</a:t>
            </a:r>
          </a:p>
          <a:p>
            <a:pPr lvl="1" eaLnBrk="1" hangingPunct="1">
              <a:defRPr/>
            </a:pPr>
            <a:r>
              <a:rPr lang="en-US" sz="2000" dirty="0" smtClean="0">
                <a:ea typeface="+mn-ea"/>
              </a:rPr>
              <a:t>Alpha can be stopped by a piece of paper</a:t>
            </a:r>
          </a:p>
          <a:p>
            <a:pPr lvl="1" eaLnBrk="1" hangingPunct="1">
              <a:defRPr/>
            </a:pPr>
            <a:r>
              <a:rPr lang="en-US" sz="2000" dirty="0" smtClean="0"/>
              <a:t>Beta low molecular weight element Al or glass can stop its effect. (</a:t>
            </a:r>
            <a:r>
              <a:rPr lang="en-US" sz="2000" dirty="0" err="1" smtClean="0"/>
              <a:t>Whay</a:t>
            </a:r>
            <a:r>
              <a:rPr lang="en-US" sz="2000" dirty="0" smtClean="0"/>
              <a:t> don’t we use lead for shielding of beta radiation?) </a:t>
            </a:r>
            <a:endParaRPr lang="en-US" sz="2000" dirty="0" smtClean="0">
              <a:ea typeface="+mn-ea"/>
            </a:endParaRPr>
          </a:p>
          <a:p>
            <a:pPr eaLnBrk="1" hangingPunct="1">
              <a:defRPr/>
            </a:pPr>
            <a:endParaRPr lang="en-US" sz="2400" dirty="0" smtClean="0"/>
          </a:p>
          <a:p>
            <a:pPr eaLnBrk="1" hangingPunct="1">
              <a:defRPr/>
            </a:pPr>
            <a:r>
              <a:rPr lang="en-US" sz="2400" dirty="0" smtClean="0"/>
              <a:t>Gama radiations are highly penetrating absorbing material must be used for shielding of g-emitting sources</a:t>
            </a:r>
          </a:p>
          <a:p>
            <a:pPr lvl="1" eaLnBrk="1" hangingPunct="1">
              <a:defRPr/>
            </a:pPr>
            <a:r>
              <a:rPr lang="en-US" sz="2000" dirty="0" smtClean="0">
                <a:ea typeface="+mn-ea"/>
              </a:rPr>
              <a:t>Lead is most commonly used for this purpose.</a:t>
            </a:r>
            <a:endParaRPr lang="en-US" sz="2000" dirty="0" smtClean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Slide Number Placeholder 2"/>
          <p:cNvSpPr txBox="1">
            <a:spLocks noGrp="1"/>
          </p:cNvSpPr>
          <p:nvPr/>
        </p:nvSpPr>
        <p:spPr bwMode="auto">
          <a:xfrm>
            <a:off x="6203950" y="64770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r"/>
            <a:fld id="{855263CA-E168-4C49-B8FD-9E0E3A948402}" type="slidenum">
              <a:rPr lang="en-US" sz="800"/>
              <a:pPr algn="r"/>
              <a:t>22</a:t>
            </a:fld>
            <a:endParaRPr lang="en-US" sz="800"/>
          </a:p>
        </p:txBody>
      </p:sp>
      <p:sp>
        <p:nvSpPr>
          <p:cNvPr id="399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433388"/>
            <a:ext cx="8299450" cy="1141412"/>
          </a:xfrm>
        </p:spPr>
        <p:txBody>
          <a:bodyPr lIns="92075" tIns="46038" rIns="92075" bIns="46038"/>
          <a:lstStyle/>
          <a:p>
            <a:pPr eaLnBrk="1" hangingPunct="1">
              <a:defRPr/>
            </a:pPr>
            <a:r>
              <a:rPr lang="en-GB" sz="5400" b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Shielding</a:t>
            </a:r>
            <a:endParaRPr lang="en-GB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/>
        </p:nvGraphicFramePr>
        <p:xfrm>
          <a:off x="1600200" y="1905000"/>
          <a:ext cx="5486400" cy="3884613"/>
        </p:xfrm>
        <a:graphic>
          <a:graphicData uri="http://schemas.openxmlformats.org/presentationml/2006/ole">
            <p:oleObj spid="_x0000_s2050" name="Drawplus Drawing" r:id="rId4" imgW="1949400" imgH="1379160" progId="Serif.DrawPlus">
              <p:embed/>
            </p:oleObj>
          </a:graphicData>
        </a:graphic>
      </p:graphicFrame>
      <p:sp>
        <p:nvSpPr>
          <p:cNvPr id="2053" name="Text Box 4"/>
          <p:cNvSpPr txBox="1">
            <a:spLocks noChangeArrowheads="1"/>
          </p:cNvSpPr>
          <p:nvPr/>
        </p:nvSpPr>
        <p:spPr bwMode="auto">
          <a:xfrm>
            <a:off x="762000" y="2209800"/>
            <a:ext cx="1687513" cy="946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800" b="1">
                <a:solidFill>
                  <a:srgbClr val="FFCC00"/>
                </a:solidFill>
              </a:rPr>
              <a:t>incident </a:t>
            </a:r>
          </a:p>
          <a:p>
            <a:r>
              <a:rPr lang="en-GB" sz="2800" b="1">
                <a:solidFill>
                  <a:srgbClr val="FFCC00"/>
                </a:solidFill>
              </a:rPr>
              <a:t>radiation</a:t>
            </a:r>
            <a:endParaRPr lang="en-GB" sz="3200" b="1">
              <a:solidFill>
                <a:srgbClr val="FFCC00"/>
              </a:solidFill>
            </a:endParaRPr>
          </a:p>
        </p:txBody>
      </p:sp>
      <p:sp>
        <p:nvSpPr>
          <p:cNvPr id="2054" name="Text Box 5"/>
          <p:cNvSpPr txBox="1">
            <a:spLocks noChangeArrowheads="1"/>
          </p:cNvSpPr>
          <p:nvPr/>
        </p:nvSpPr>
        <p:spPr bwMode="auto">
          <a:xfrm>
            <a:off x="6096000" y="2590800"/>
            <a:ext cx="2222500" cy="946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800" b="1">
                <a:solidFill>
                  <a:srgbClr val="FFCC00"/>
                </a:solidFill>
              </a:rPr>
              <a:t>transmitted </a:t>
            </a:r>
          </a:p>
          <a:p>
            <a:r>
              <a:rPr lang="en-GB" sz="2800" b="1">
                <a:solidFill>
                  <a:srgbClr val="FFCC00"/>
                </a:solidFill>
              </a:rPr>
              <a:t>radiation</a:t>
            </a:r>
            <a:endParaRPr lang="en-GB" sz="2800" b="1">
              <a:solidFill>
                <a:schemeClr val="bg1"/>
              </a:solidFill>
            </a:endParaRPr>
          </a:p>
        </p:txBody>
      </p:sp>
      <p:sp>
        <p:nvSpPr>
          <p:cNvPr id="2055" name="Text Box 6"/>
          <p:cNvSpPr txBox="1">
            <a:spLocks noChangeArrowheads="1"/>
          </p:cNvSpPr>
          <p:nvPr/>
        </p:nvSpPr>
        <p:spPr bwMode="auto">
          <a:xfrm>
            <a:off x="3581400" y="1447800"/>
            <a:ext cx="3094038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 b="1">
                <a:solidFill>
                  <a:srgbClr val="FF0000"/>
                </a:solidFill>
              </a:rPr>
              <a:t>Barrier thickness</a:t>
            </a:r>
            <a:endParaRPr lang="en-GB" sz="32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3"/>
          <p:cNvSpPr txBox="1">
            <a:spLocks noGrp="1"/>
          </p:cNvSpPr>
          <p:nvPr/>
        </p:nvSpPr>
        <p:spPr bwMode="auto">
          <a:xfrm>
            <a:off x="6203950" y="64770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r"/>
            <a:fld id="{7C380ABC-A6FE-400A-9978-8CE25DFC155A}" type="slidenum">
              <a:rPr lang="en-US" sz="800"/>
              <a:pPr algn="r"/>
              <a:t>23</a:t>
            </a:fld>
            <a:endParaRPr lang="en-US" sz="80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lIns="92075" tIns="46038" rIns="92075" bIns="46038"/>
          <a:lstStyle/>
          <a:p>
            <a:pPr eaLnBrk="1" hangingPunct="1">
              <a:defRPr/>
            </a:pPr>
            <a:r>
              <a:rPr lang="sv-SE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Shielding</a:t>
            </a: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3505200" y="5029200"/>
            <a:ext cx="243998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v-SE" sz="2400"/>
              <a:t>Bench top shield</a:t>
            </a:r>
          </a:p>
          <a:p>
            <a:pPr eaLnBrk="0" hangingPunct="0"/>
            <a:r>
              <a:rPr lang="sv-SE" sz="2400"/>
              <a:t>Vial shields</a:t>
            </a:r>
          </a:p>
          <a:p>
            <a:pPr eaLnBrk="0" hangingPunct="0"/>
            <a:r>
              <a:rPr lang="sv-SE" sz="2400"/>
              <a:t>Syringe shields</a:t>
            </a:r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38" y="1785938"/>
            <a:ext cx="4038600" cy="2962275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3"/>
          <p:cNvSpPr txBox="1">
            <a:spLocks noGrp="1"/>
          </p:cNvSpPr>
          <p:nvPr/>
        </p:nvSpPr>
        <p:spPr bwMode="auto">
          <a:xfrm>
            <a:off x="6203950" y="64770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r"/>
            <a:fld id="{992D2B5A-8315-4263-AB5F-3E34FC9CE990}" type="slidenum">
              <a:rPr lang="en-US" sz="800"/>
              <a:pPr algn="r"/>
              <a:t>24</a:t>
            </a:fld>
            <a:endParaRPr lang="en-US" sz="800"/>
          </a:p>
        </p:txBody>
      </p:sp>
      <p:sp>
        <p:nvSpPr>
          <p:cNvPr id="42393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lIns="92075" tIns="46038" rIns="92075" bIns="46038"/>
          <a:lstStyle/>
          <a:p>
            <a:pPr eaLnBrk="1" hangingPunct="1">
              <a:defRPr/>
            </a:pPr>
            <a:r>
              <a:rPr lang="sv-SE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SHIELDING OF SOURCES</a:t>
            </a:r>
          </a:p>
        </p:txBody>
      </p:sp>
      <p:sp>
        <p:nvSpPr>
          <p:cNvPr id="25604" name="Text Box 3"/>
          <p:cNvSpPr txBox="1">
            <a:spLocks noChangeArrowheads="1"/>
          </p:cNvSpPr>
          <p:nvPr/>
        </p:nvSpPr>
        <p:spPr bwMode="auto">
          <a:xfrm>
            <a:off x="2590800" y="1524000"/>
            <a:ext cx="4013200" cy="19177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defTabSz="762000" eaLnBrk="0" hangingPunct="0"/>
            <a:r>
              <a:rPr lang="sv-SE" sz="2400"/>
              <a:t>Factors affecting the design:</a:t>
            </a:r>
          </a:p>
          <a:p>
            <a:pPr defTabSz="762000" eaLnBrk="0" hangingPunct="0"/>
            <a:endParaRPr lang="sv-SE" sz="2400"/>
          </a:p>
          <a:p>
            <a:pPr defTabSz="762000" eaLnBrk="0" hangingPunct="0">
              <a:buFontTx/>
              <a:buChar char="•"/>
            </a:pPr>
            <a:r>
              <a:rPr lang="sv-SE" sz="2400"/>
              <a:t>radionuclide</a:t>
            </a:r>
          </a:p>
          <a:p>
            <a:pPr defTabSz="762000" eaLnBrk="0" hangingPunct="0">
              <a:buFontTx/>
              <a:buChar char="•"/>
            </a:pPr>
            <a:r>
              <a:rPr lang="sv-SE" sz="2400"/>
              <a:t>activity</a:t>
            </a:r>
          </a:p>
          <a:p>
            <a:pPr defTabSz="762000" eaLnBrk="0" hangingPunct="0">
              <a:buFontTx/>
              <a:buChar char="•"/>
            </a:pPr>
            <a:r>
              <a:rPr lang="sv-SE" sz="2400"/>
              <a:t>shielding material</a:t>
            </a:r>
          </a:p>
        </p:txBody>
      </p:sp>
      <p:pic>
        <p:nvPicPr>
          <p:cNvPr id="25605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00150" y="3643313"/>
            <a:ext cx="3371850" cy="25527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25606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3657600"/>
            <a:ext cx="3238500" cy="25717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Content Placeholder 2"/>
          <p:cNvSpPr>
            <a:spLocks noGrp="1"/>
          </p:cNvSpPr>
          <p:nvPr>
            <p:ph idx="1"/>
          </p:nvPr>
        </p:nvSpPr>
        <p:spPr>
          <a:xfrm>
            <a:off x="557213" y="3643313"/>
            <a:ext cx="8229600" cy="2928937"/>
          </a:xfrm>
        </p:spPr>
        <p:txBody>
          <a:bodyPr/>
          <a:lstStyle/>
          <a:p>
            <a:pPr eaLnBrk="1" hangingPunct="1"/>
            <a:r>
              <a:rPr lang="en-US" sz="2400" smtClean="0"/>
              <a:t>Devices to measure personnel radiation exposure. </a:t>
            </a:r>
          </a:p>
          <a:p>
            <a:pPr eaLnBrk="1" hangingPunct="1"/>
            <a:r>
              <a:rPr lang="en-US" sz="2400" smtClean="0"/>
              <a:t>The film badge is most popular and cost-effective for personnel monitoring and gives reasonably accurate readings of exposures from b, g, and x radiations. </a:t>
            </a:r>
          </a:p>
          <a:p>
            <a:pPr eaLnBrk="1" hangingPunct="1"/>
            <a:r>
              <a:rPr lang="en-US" sz="2400" smtClean="0"/>
              <a:t>A: Pocket dosimeter. B: Film badge holder. </a:t>
            </a:r>
          </a:p>
          <a:p>
            <a:pPr eaLnBrk="1" hangingPunct="1"/>
            <a:r>
              <a:rPr lang="en-US" sz="2400" smtClean="0"/>
              <a:t>C: Film badge. D: Thermoluminescent chip in finger badge</a:t>
            </a:r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3"/>
          <a:srcRect l="10547" t="21484" r="30273" b="23828"/>
          <a:stretch>
            <a:fillRect/>
          </a:stretch>
        </p:blipFill>
        <p:spPr bwMode="auto">
          <a:xfrm>
            <a:off x="571500" y="285750"/>
            <a:ext cx="8001000" cy="314325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Dos and Don’ts in Radiation Protection Practice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457200" y="1500188"/>
            <a:ext cx="8229600" cy="4525962"/>
          </a:xfrm>
        </p:spPr>
        <p:txBody>
          <a:bodyPr/>
          <a:lstStyle/>
          <a:p>
            <a:pPr eaLnBrk="1" hangingPunct="1"/>
            <a:r>
              <a:rPr lang="en-US" sz="2300" smtClean="0"/>
              <a:t>Do post radiation signs in radiation areas.</a:t>
            </a:r>
          </a:p>
          <a:p>
            <a:pPr eaLnBrk="1" hangingPunct="1"/>
            <a:r>
              <a:rPr lang="en-US" sz="2300" smtClean="0"/>
              <a:t>Do wear laboratory coats and gloves when working with radioactive</a:t>
            </a:r>
          </a:p>
          <a:p>
            <a:pPr eaLnBrk="1" hangingPunct="1"/>
            <a:r>
              <a:rPr lang="en-US" sz="2300" smtClean="0"/>
              <a:t>materials.</a:t>
            </a:r>
          </a:p>
          <a:p>
            <a:pPr eaLnBrk="1" hangingPunct="1"/>
            <a:r>
              <a:rPr lang="en-US" sz="2300" smtClean="0"/>
              <a:t>Do work in a ventilated fumehood when working with radioactive gases.</a:t>
            </a:r>
          </a:p>
          <a:p>
            <a:pPr eaLnBrk="1" hangingPunct="1"/>
            <a:r>
              <a:rPr lang="en-US" sz="2300" smtClean="0"/>
              <a:t>Do cover the trays and workbench with absorbent paper.</a:t>
            </a:r>
          </a:p>
          <a:p>
            <a:pPr eaLnBrk="1" hangingPunct="1"/>
            <a:r>
              <a:rPr lang="en-US" sz="2300" smtClean="0"/>
              <a:t>Do store and transport radioactive material in lead containers.</a:t>
            </a:r>
          </a:p>
          <a:p>
            <a:pPr eaLnBrk="1" hangingPunct="1"/>
            <a:r>
              <a:rPr lang="en-US" sz="2300" smtClean="0"/>
              <a:t>Do wear a film badge while working in the radiation laboratory.</a:t>
            </a:r>
          </a:p>
          <a:p>
            <a:pPr eaLnBrk="1" hangingPunct="1"/>
            <a:r>
              <a:rPr lang="en-US" sz="2300" smtClean="0"/>
              <a:t>Do identify all radionuclides and dates of assay on the containers.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Content Placeholder 2"/>
          <p:cNvSpPr>
            <a:spLocks noGrp="1"/>
          </p:cNvSpPr>
          <p:nvPr>
            <p:ph idx="1"/>
          </p:nvPr>
        </p:nvSpPr>
        <p:spPr>
          <a:xfrm>
            <a:off x="457200" y="2000250"/>
            <a:ext cx="8229600" cy="4525963"/>
          </a:xfrm>
        </p:spPr>
        <p:txBody>
          <a:bodyPr/>
          <a:lstStyle/>
          <a:p>
            <a:pPr eaLnBrk="1" hangingPunct="1"/>
            <a:r>
              <a:rPr lang="en-US" sz="2400" smtClean="0"/>
              <a:t>Do survey work areas for any contamination as frequently as possible.</a:t>
            </a:r>
          </a:p>
          <a:p>
            <a:pPr eaLnBrk="1" hangingPunct="1"/>
            <a:r>
              <a:rPr lang="en-US" sz="2400" smtClean="0"/>
              <a:t>Do clean up spills promptly, and survey the area after cleaning.</a:t>
            </a:r>
          </a:p>
          <a:p>
            <a:pPr eaLnBrk="1" hangingPunct="1"/>
            <a:r>
              <a:rPr lang="en-US" sz="2400" smtClean="0"/>
              <a:t>Do not eat, drink, or smoke in the radiation laboratory.</a:t>
            </a:r>
          </a:p>
          <a:p>
            <a:pPr eaLnBrk="1" hangingPunct="1"/>
            <a:r>
              <a:rPr lang="en-US" sz="2400" smtClean="0"/>
              <a:t>Do not pipette any radioactive material by mouth.</a:t>
            </a:r>
          </a:p>
          <a:p>
            <a:pPr eaLnBrk="1" hangingPunct="1"/>
            <a:r>
              <a:rPr lang="en-US" sz="2400" smtClean="0"/>
              <a:t>Do monitor hands and feet after the day’s work.</a:t>
            </a:r>
          </a:p>
          <a:p>
            <a:pPr eaLnBrk="1" hangingPunct="1"/>
            <a:r>
              <a:rPr lang="en-US" sz="2400" smtClean="0"/>
              <a:t>Do notify the RSO in case of any major spill or other emergencies related to radiation.</a:t>
            </a:r>
          </a:p>
          <a:p>
            <a:pPr eaLnBrk="1" hangingPunct="1"/>
            <a:endParaRPr lang="en-US" sz="2400" smtClean="0"/>
          </a:p>
        </p:txBody>
      </p:sp>
      <p:sp>
        <p:nvSpPr>
          <p:cNvPr id="2867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Dos and Don’ts in Radiation Protection Practice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457200" y="71438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Radiopharmaceuticals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457200" y="1000125"/>
            <a:ext cx="8229600" cy="5643563"/>
          </a:xfrm>
        </p:spPr>
        <p:txBody>
          <a:bodyPr/>
          <a:lstStyle/>
          <a:p>
            <a:r>
              <a:rPr lang="en-US" sz="2800" smtClean="0"/>
              <a:t>A radiopharmaceutical is a radioactive compound used for the diagnosis and therapeutic treatment of human diseases. </a:t>
            </a:r>
          </a:p>
          <a:p>
            <a:r>
              <a:rPr lang="en-US" sz="2800" smtClean="0"/>
              <a:t>In nuclear medicine nearly 95% of the radiopharmaceuticals are used for diagnostic purposes while the rest are used for therapeutic treatment. </a:t>
            </a:r>
          </a:p>
          <a:p>
            <a:r>
              <a:rPr lang="en-US" sz="2800" smtClean="0"/>
              <a:t>Radiopharmaceuticals usually have minimal pharmacologic effect </a:t>
            </a:r>
          </a:p>
          <a:p>
            <a:pPr lvl="1"/>
            <a:r>
              <a:rPr lang="en-US" smtClean="0"/>
              <a:t>In most cases they are used in tracer quantities. </a:t>
            </a:r>
            <a:endParaRPr lang="en-GB" smtClean="0"/>
          </a:p>
          <a:p>
            <a:pPr eaLnBrk="1" hangingPunct="1"/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457200" y="71438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Ideal Radiopharmaceutical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142875" y="1071563"/>
            <a:ext cx="7286625" cy="5054600"/>
          </a:xfrm>
        </p:spPr>
        <p:txBody>
          <a:bodyPr/>
          <a:lstStyle/>
          <a:p>
            <a:r>
              <a:rPr lang="en-US" sz="2800" smtClean="0"/>
              <a:t>Radiopharmaceuticals should possess some important characteristics</a:t>
            </a:r>
          </a:p>
          <a:p>
            <a:endParaRPr lang="en-US" sz="2800" smtClean="0"/>
          </a:p>
          <a:p>
            <a:pPr marL="971550" lvl="1" indent="-514350" eaLnBrk="1" hangingPunct="1">
              <a:buFontTx/>
              <a:buAutoNum type="arabicPeriod"/>
            </a:pPr>
            <a:r>
              <a:rPr lang="en-US" smtClean="0"/>
              <a:t>Easy availability </a:t>
            </a:r>
          </a:p>
          <a:p>
            <a:pPr marL="971550" lvl="1" indent="-514350" eaLnBrk="1" hangingPunct="1">
              <a:buFontTx/>
              <a:buAutoNum type="arabicPeriod"/>
            </a:pPr>
            <a:r>
              <a:rPr lang="en-US" smtClean="0"/>
              <a:t>Short effective half life</a:t>
            </a:r>
          </a:p>
          <a:p>
            <a:pPr marL="971550" lvl="1" indent="-514350" eaLnBrk="1" hangingPunct="1">
              <a:buFontTx/>
              <a:buAutoNum type="arabicPeriod"/>
            </a:pPr>
            <a:r>
              <a:rPr lang="en-US" smtClean="0"/>
              <a:t>Particle Emission</a:t>
            </a:r>
          </a:p>
          <a:p>
            <a:pPr marL="971550" lvl="1" indent="-514350" eaLnBrk="1" hangingPunct="1">
              <a:buFontTx/>
              <a:buAutoNum type="arabicPeriod"/>
            </a:pPr>
            <a:r>
              <a:rPr lang="en-US" smtClean="0"/>
              <a:t>Decay by Electron Capture or Isomeric Transition</a:t>
            </a:r>
          </a:p>
          <a:p>
            <a:pPr marL="971550" lvl="1" indent="-514350" eaLnBrk="1" hangingPunct="1">
              <a:buFontTx/>
              <a:buAutoNum type="arabicPeriod"/>
            </a:pPr>
            <a:r>
              <a:rPr lang="en-US" smtClean="0"/>
              <a:t>High Target-to-Nontarget Activity Ratio</a:t>
            </a:r>
          </a:p>
          <a:p>
            <a:pPr marL="971550" lvl="1" indent="-514350" eaLnBrk="1" hangingPunct="1"/>
            <a:endParaRPr lang="en-US" smtClean="0"/>
          </a:p>
        </p:txBody>
      </p:sp>
      <p:pic>
        <p:nvPicPr>
          <p:cNvPr id="30724" name="Picture 2" descr="http://www.radiology-schools.com/img/nuclear-medicine-career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63" y="1643063"/>
            <a:ext cx="1700212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2"/>
          <p:cNvSpPr>
            <a:spLocks noGrp="1"/>
          </p:cNvSpPr>
          <p:nvPr>
            <p:ph idx="1"/>
          </p:nvPr>
        </p:nvSpPr>
        <p:spPr>
          <a:xfrm>
            <a:off x="285750" y="728663"/>
            <a:ext cx="6257925" cy="5486400"/>
          </a:xfrm>
        </p:spPr>
        <p:txBody>
          <a:bodyPr/>
          <a:lstStyle/>
          <a:p>
            <a:pPr eaLnBrk="1" hangingPunct="1"/>
            <a:r>
              <a:rPr lang="en-US" sz="2400" smtClean="0"/>
              <a:t>The use of radiations and radiolabeled products for any purpose is governed by regulatory agencies in different countries all over the world. </a:t>
            </a:r>
          </a:p>
          <a:p>
            <a:pPr eaLnBrk="1" hangingPunct="1"/>
            <a:r>
              <a:rPr lang="en-US" sz="2400" smtClean="0"/>
              <a:t>The use of radiopharmaceuticals in humans was almost unregulated until the late 1950s. </a:t>
            </a:r>
          </a:p>
          <a:p>
            <a:pPr eaLnBrk="1" hangingPunct="1"/>
            <a:r>
              <a:rPr lang="en-US" sz="2400" smtClean="0"/>
              <a:t>Until 1963, all reactor-derived radiopharmaceuticals were under the control of the Atomic Energy Commission</a:t>
            </a:r>
          </a:p>
          <a:p>
            <a:pPr lvl="1" eaLnBrk="1" hangingPunct="1"/>
            <a:r>
              <a:rPr lang="en-US" sz="2400" smtClean="0"/>
              <a:t>(AEC, now the Nuclear Regulatory Commission, (NRC))  only for their radiation hazards.</a:t>
            </a:r>
          </a:p>
        </p:txBody>
      </p:sp>
      <p:pic>
        <p:nvPicPr>
          <p:cNvPr id="6147" name="Picture 4" descr="http://upload.wikimedia.org/wikipedia/commons/thumb/3/39/US-NuclearRegulatoryCommission-Seal.png/600px-US-NuclearRegulatoryCommission-Sea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2075" y="3286125"/>
            <a:ext cx="255905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6" descr="http://www.electronics-lab.com/blog/wp-content/uploads/2011/03/radiation_warning_symbol_rusty_45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688" y="214313"/>
            <a:ext cx="2333625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 algn="l" eaLnBrk="1" hangingPunct="1">
              <a:buFontTx/>
              <a:buAutoNum type="arabicPeriod"/>
            </a:pPr>
            <a:r>
              <a:rPr lang="en-US" smtClean="0"/>
              <a:t>Easy Availability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smtClean="0"/>
              <a:t>Should be easily produced</a:t>
            </a:r>
          </a:p>
          <a:p>
            <a:r>
              <a:rPr lang="en-US" sz="2800" smtClean="0"/>
              <a:t>Inexpensive</a:t>
            </a:r>
          </a:p>
          <a:p>
            <a:r>
              <a:rPr lang="en-US" sz="2800" smtClean="0"/>
              <a:t>Readily available in any nuclear medicine facility. </a:t>
            </a:r>
          </a:p>
          <a:p>
            <a:r>
              <a:rPr lang="en-US" sz="2800" smtClean="0"/>
              <a:t>Complicated methods of production of radionuclides or labeled compounds increase the cost of the radiopharmaceutical.</a:t>
            </a:r>
          </a:p>
          <a:p>
            <a:r>
              <a:rPr lang="en-US" sz="2800" smtClean="0"/>
              <a:t>The geographic distance between the user and the supplier also limits the availability of short-lived radiopharmaceuticals.</a:t>
            </a:r>
          </a:p>
          <a:p>
            <a:pPr eaLnBrk="1" hangingPunct="1"/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 algn="l">
              <a:buFontTx/>
              <a:buAutoNum type="arabicPeriod" startAt="2"/>
            </a:pPr>
            <a:r>
              <a:rPr lang="en-US" smtClean="0"/>
              <a:t>Short Effective Half-Life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 radionuclide decays with a definite half-life which is called the physical half-life Tp (or t</a:t>
            </a:r>
            <a:r>
              <a:rPr lang="en-US" sz="2400" smtClean="0"/>
              <a:t>1/2</a:t>
            </a:r>
            <a:r>
              <a:rPr lang="en-US" smtClean="0"/>
              <a:t>)</a:t>
            </a:r>
          </a:p>
          <a:p>
            <a:r>
              <a:rPr lang="en-US" smtClean="0"/>
              <a:t>The physical half-life is independent of any physicochemical condition</a:t>
            </a:r>
          </a:p>
          <a:p>
            <a:r>
              <a:rPr lang="en-US" smtClean="0"/>
              <a:t>Radiopharmaceuticals administered to humans disappear from the biological system through fecal or urinary excretion, perspiration, or other mechanisms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 algn="l">
              <a:buFontTx/>
              <a:buAutoNum type="arabicPeriod" startAt="2"/>
            </a:pPr>
            <a:r>
              <a:rPr lang="en-US" smtClean="0"/>
              <a:t>Short Effective Half-Life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400" dirty="0" smtClean="0"/>
              <a:t>This biologic disappearance of a radiopharmaceutical follows an exponential law similar to that of radionuclide decay</a:t>
            </a:r>
          </a:p>
          <a:p>
            <a:pPr>
              <a:defRPr/>
            </a:pPr>
            <a:r>
              <a:rPr lang="en-US" sz="2400" dirty="0" smtClean="0"/>
              <a:t>Every radiopharmaceutical has a biologic half-life (Tb)</a:t>
            </a:r>
          </a:p>
          <a:p>
            <a:pPr>
              <a:defRPr/>
            </a:pPr>
            <a:r>
              <a:rPr lang="en-US" sz="2400" dirty="0" smtClean="0"/>
              <a:t>The net or effective rate (</a:t>
            </a:r>
            <a:r>
              <a:rPr lang="el-GR" sz="2400" dirty="0" smtClean="0"/>
              <a:t>λ</a:t>
            </a:r>
            <a:r>
              <a:rPr lang="en-US" sz="2400" dirty="0" smtClean="0"/>
              <a:t>e) of the loss of radioactivity is then related to the physical decay constant </a:t>
            </a:r>
            <a:r>
              <a:rPr lang="el-GR" sz="2400" dirty="0" smtClean="0"/>
              <a:t>λ</a:t>
            </a:r>
            <a:r>
              <a:rPr lang="en-US" sz="2400" dirty="0" smtClean="0"/>
              <a:t>p and the biologic decay constant </a:t>
            </a:r>
            <a:r>
              <a:rPr lang="el-GR" sz="2400" dirty="0" smtClean="0"/>
              <a:t>λ</a:t>
            </a:r>
            <a:r>
              <a:rPr lang="en-US" sz="2400" dirty="0" smtClean="0"/>
              <a:t>b. </a:t>
            </a:r>
          </a:p>
          <a:p>
            <a:pPr lvl="1">
              <a:defRPr/>
            </a:pPr>
            <a:r>
              <a:rPr lang="el-GR" sz="2400" dirty="0" smtClean="0"/>
              <a:t>λ </a:t>
            </a:r>
            <a:r>
              <a:rPr lang="en-US" sz="2400" dirty="0" smtClean="0">
                <a:ea typeface="+mn-ea"/>
              </a:rPr>
              <a:t>e = </a:t>
            </a:r>
            <a:r>
              <a:rPr lang="el-GR" sz="2400" dirty="0" smtClean="0"/>
              <a:t>λ</a:t>
            </a:r>
            <a:r>
              <a:rPr lang="en-US" sz="2400" dirty="0" smtClean="0">
                <a:ea typeface="+mn-ea"/>
              </a:rPr>
              <a:t>p +‏ </a:t>
            </a:r>
            <a:r>
              <a:rPr lang="el-GR" sz="2400" dirty="0" smtClean="0"/>
              <a:t>λ</a:t>
            </a:r>
            <a:r>
              <a:rPr lang="en-US" sz="2400" dirty="0" smtClean="0">
                <a:ea typeface="+mn-ea"/>
              </a:rPr>
              <a:t>b</a:t>
            </a:r>
          </a:p>
          <a:p>
            <a:pPr>
              <a:defRPr/>
            </a:pPr>
            <a:r>
              <a:rPr lang="en-US" sz="2400" dirty="0" smtClean="0"/>
              <a:t>Te =</a:t>
            </a:r>
            <a:r>
              <a:rPr lang="en-US" sz="2400" dirty="0" err="1" smtClean="0"/>
              <a:t>Tp</a:t>
            </a:r>
            <a:r>
              <a:rPr lang="en-US" sz="2400" dirty="0" smtClean="0"/>
              <a:t> X Tb</a:t>
            </a:r>
          </a:p>
          <a:p>
            <a:pPr>
              <a:buFontTx/>
              <a:buNone/>
              <a:defRPr/>
            </a:pPr>
            <a:r>
              <a:rPr lang="en-US" sz="2400" dirty="0" smtClean="0"/>
              <a:t>            </a:t>
            </a:r>
            <a:r>
              <a:rPr lang="en-US" sz="2400" dirty="0" err="1" smtClean="0">
                <a:solidFill>
                  <a:schemeClr val="tx1"/>
                </a:solidFill>
              </a:rPr>
              <a:t>Tp+Tb</a:t>
            </a:r>
            <a:r>
              <a:rPr lang="en-US" sz="2400" dirty="0" smtClean="0">
                <a:solidFill>
                  <a:schemeClr val="tx1"/>
                </a:solidFill>
              </a:rPr>
              <a:t> ‏</a:t>
            </a:r>
            <a:endParaRPr lang="en-US" sz="2400" dirty="0">
              <a:solidFill>
                <a:schemeClr val="tx1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219200" y="5257800"/>
            <a:ext cx="1447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smtClean="0"/>
              <a:t>The physical half-life of 111In is 67 hr and the biologic half-life of 111In-DTPA used for measurement of the glomerular filtration rate is 1.5 hr. What is the effective half-life of 111In-DTPA?</a:t>
            </a:r>
          </a:p>
          <a:p>
            <a:r>
              <a:rPr lang="en-US" sz="2800" smtClean="0"/>
              <a:t>1.47 hr</a:t>
            </a:r>
          </a:p>
          <a:p>
            <a:r>
              <a:rPr lang="en-US" sz="2800" smtClean="0"/>
              <a:t>Radiopharmaceuticals should have a relatively short effective half-life which should not be longer than the time necessary to complete the study in question</a:t>
            </a:r>
          </a:p>
        </p:txBody>
      </p:sp>
      <p:sp>
        <p:nvSpPr>
          <p:cNvPr id="3481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 algn="l">
              <a:buFontTx/>
              <a:buAutoNum type="arabicPeriod" startAt="2"/>
            </a:pPr>
            <a:r>
              <a:rPr lang="en-US" smtClean="0"/>
              <a:t>Short Effective Half-Life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 algn="l">
              <a:buFontTx/>
              <a:buAutoNum type="arabicPeriod" startAt="3"/>
            </a:pPr>
            <a:r>
              <a:rPr lang="en-US" smtClean="0"/>
              <a:t>Particle Emission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Radionuclides decaying by a- or b-particle emission should not be used as the label in diagnostic radiopharmaceuticals</a:t>
            </a:r>
          </a:p>
          <a:p>
            <a:r>
              <a:rPr lang="en-US" smtClean="0"/>
              <a:t>Many b-emitting radionuclides such as 131I-iodinated compounds are often used for clinical studies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 algn="l">
              <a:buFontTx/>
              <a:buAutoNum type="arabicPeriod" startAt="4"/>
            </a:pPr>
            <a:r>
              <a:rPr lang="en-US" smtClean="0"/>
              <a:t>Decay by Electron Capture or Isomeric Transition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smtClean="0"/>
              <a:t>Radionuclides emitting particles are less desirable</a:t>
            </a:r>
          </a:p>
          <a:p>
            <a:r>
              <a:rPr lang="en-US" sz="2800" smtClean="0"/>
              <a:t>The diagnostic radionuclides used should decay by electron capture or isomeric transition without any internal conversion.</a:t>
            </a:r>
          </a:p>
          <a:p>
            <a:r>
              <a:rPr lang="en-US" sz="2800" smtClean="0"/>
              <a:t>For diagnostic studies the radionuclide must emit a g radiation with an energy preferably between 30 and 300 keV.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 algn="l">
              <a:buFontTx/>
              <a:buAutoNum type="arabicPeriod" startAt="5"/>
            </a:pPr>
            <a:r>
              <a:rPr lang="en-US" smtClean="0"/>
              <a:t>High Target-to-Nontarget Activity Ratio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For any diagnostic study it is desirable that the radiopharmaceutical be localized preferentially in the organ under study </a:t>
            </a:r>
          </a:p>
          <a:p>
            <a:pPr lvl="1">
              <a:defRPr/>
            </a:pPr>
            <a:r>
              <a:rPr lang="en-US" dirty="0" smtClean="0">
                <a:ea typeface="+mn-ea"/>
              </a:rPr>
              <a:t>Activity from </a:t>
            </a:r>
            <a:r>
              <a:rPr lang="en-US" dirty="0" err="1" smtClean="0">
                <a:ea typeface="+mn-ea"/>
              </a:rPr>
              <a:t>nontarget</a:t>
            </a:r>
            <a:r>
              <a:rPr lang="en-US" dirty="0" smtClean="0">
                <a:ea typeface="+mn-ea"/>
              </a:rPr>
              <a:t> areas can obscure the structural details of the picture of the target organ. </a:t>
            </a:r>
          </a:p>
          <a:p>
            <a:pPr lvl="1">
              <a:defRPr/>
            </a:pPr>
            <a:r>
              <a:rPr lang="en-US" dirty="0" smtClean="0">
                <a:ea typeface="+mn-ea"/>
              </a:rPr>
              <a:t>Target-to-</a:t>
            </a:r>
            <a:r>
              <a:rPr lang="en-US" dirty="0" err="1" smtClean="0">
                <a:ea typeface="+mn-ea"/>
              </a:rPr>
              <a:t>nontarget</a:t>
            </a:r>
            <a:r>
              <a:rPr lang="en-US" dirty="0" smtClean="0">
                <a:ea typeface="+mn-ea"/>
              </a:rPr>
              <a:t> activity ratio should be large.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457200" y="2362200"/>
            <a:ext cx="8229600" cy="1143000"/>
          </a:xfrm>
        </p:spPr>
        <p:txBody>
          <a:bodyPr/>
          <a:lstStyle/>
          <a:p>
            <a:r>
              <a:rPr lang="en-US" sz="9600" smtClean="0"/>
              <a:t>Thank You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ontent Placeholder 2"/>
          <p:cNvSpPr>
            <a:spLocks noGrp="1"/>
          </p:cNvSpPr>
          <p:nvPr>
            <p:ph idx="1"/>
          </p:nvPr>
        </p:nvSpPr>
        <p:spPr>
          <a:xfrm>
            <a:off x="500063" y="246063"/>
            <a:ext cx="8229600" cy="2682875"/>
          </a:xfrm>
        </p:spPr>
        <p:txBody>
          <a:bodyPr/>
          <a:lstStyle/>
          <a:p>
            <a:pPr eaLnBrk="1" hangingPunct="1"/>
            <a:r>
              <a:rPr lang="en-US" sz="2400" smtClean="0"/>
              <a:t>The therapeutic or diagnostic efficacy and the pharmaceutical quality of radiopharmaceuticals were </a:t>
            </a:r>
            <a:r>
              <a:rPr lang="en-US" sz="2400" smtClean="0">
                <a:solidFill>
                  <a:srgbClr val="FF0000"/>
                </a:solidFill>
              </a:rPr>
              <a:t>not</a:t>
            </a:r>
            <a:r>
              <a:rPr lang="en-US" sz="2400" smtClean="0"/>
              <a:t> regulated by the AEC or by the U.S. Food and Drug Administration (FDA) until the early 1960s.</a:t>
            </a:r>
          </a:p>
          <a:p>
            <a:pPr eaLnBrk="1" hangingPunct="1"/>
            <a:r>
              <a:rPr lang="en-US" sz="2400" smtClean="0"/>
              <a:t>In 1963 the FDA introduced rules stating that the clinical efficacy of all radiopharmaceuticals. </a:t>
            </a:r>
          </a:p>
          <a:p>
            <a:pPr eaLnBrk="1" hangingPunct="1"/>
            <a:endParaRPr lang="en-US" sz="2400" smtClean="0"/>
          </a:p>
        </p:txBody>
      </p:sp>
      <p:pic>
        <p:nvPicPr>
          <p:cNvPr id="7171" name="Picture 4" descr="http://carl1anderson.files.wordpress.com/2011/05/fda_35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38" y="2928938"/>
            <a:ext cx="4572000" cy="343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/>
          <p:cNvSpPr>
            <a:spLocks noGrp="1" noChangeArrowheads="1"/>
          </p:cNvSpPr>
          <p:nvPr>
            <p:ph type="title" idx="4294967295"/>
          </p:nvPr>
        </p:nvSpPr>
        <p:spPr/>
        <p:txBody>
          <a:bodyPr lIns="92075" tIns="46038" rIns="92075" bIns="46038"/>
          <a:lstStyle/>
          <a:p>
            <a:pPr eaLnBrk="1" hangingPunct="1"/>
            <a:r>
              <a:rPr lang="en-US" sz="4400" smtClean="0"/>
              <a:t>Radiation Protection</a:t>
            </a:r>
          </a:p>
        </p:txBody>
      </p:sp>
      <p:sp>
        <p:nvSpPr>
          <p:cNvPr id="8195" name="Text Box 1027"/>
          <p:cNvSpPr txBox="1">
            <a:spLocks noChangeArrowheads="1"/>
          </p:cNvSpPr>
          <p:nvPr/>
        </p:nvSpPr>
        <p:spPr bwMode="auto">
          <a:xfrm>
            <a:off x="357188" y="1214438"/>
            <a:ext cx="6143625" cy="50784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n-US" sz="2400"/>
              <a:t>Because radiation can cause damage in living systems, international and national organizations have been established to set guidelines for the safe handling of radioactive materials.</a:t>
            </a:r>
          </a:p>
          <a:p>
            <a:pPr lvl="1">
              <a:buFont typeface="Arial" charset="0"/>
              <a:buChar char="•"/>
            </a:pPr>
            <a:r>
              <a:rPr lang="en-US" sz="2400"/>
              <a:t>The International Committee on Radio logical Protection (ICRP) </a:t>
            </a:r>
          </a:p>
          <a:p>
            <a:pPr lvl="1">
              <a:buFont typeface="Arial" charset="0"/>
              <a:buChar char="•"/>
            </a:pPr>
            <a:r>
              <a:rPr lang="en-US" sz="2400"/>
              <a:t>The National Council on Radiation Protection and Measurement (NCRP)</a:t>
            </a:r>
          </a:p>
          <a:p>
            <a:pPr>
              <a:buFont typeface="Arial" charset="0"/>
              <a:buChar char="•"/>
            </a:pPr>
            <a:r>
              <a:rPr lang="en-US" sz="2400"/>
              <a:t>They set guidelines for all radiation workers to follow in handling radiations</a:t>
            </a:r>
            <a:endParaRPr lang="en-US" sz="2400">
              <a:solidFill>
                <a:schemeClr val="tx2"/>
              </a:solidFill>
            </a:endParaRPr>
          </a:p>
        </p:txBody>
      </p:sp>
      <p:pic>
        <p:nvPicPr>
          <p:cNvPr id="8196" name="Picture 5" descr="http://www.ionactive.co.uk/glossaryimages/028VolumeSource1_600by600.jpg"/>
          <p:cNvPicPr>
            <a:picLocks noChangeAspect="1" noChangeArrowheads="1"/>
          </p:cNvPicPr>
          <p:nvPr/>
        </p:nvPicPr>
        <p:blipFill>
          <a:blip r:embed="rId3"/>
          <a:srcRect l="12903" t="4614" r="9677" b="3076"/>
          <a:stretch>
            <a:fillRect/>
          </a:stretch>
        </p:blipFill>
        <p:spPr bwMode="auto">
          <a:xfrm>
            <a:off x="6643688" y="1500188"/>
            <a:ext cx="2071687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50825" y="2708275"/>
            <a:ext cx="8686800" cy="1143000"/>
          </a:xfrm>
        </p:spPr>
        <p:txBody>
          <a:bodyPr lIns="92075" tIns="46038" rIns="92075" bIns="46038"/>
          <a:lstStyle/>
          <a:p>
            <a:pPr eaLnBrk="1" hangingPunct="1">
              <a:defRPr/>
            </a:pPr>
            <a:r>
              <a:rPr lang="sv-SE" sz="44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Occupational Exposure Protection of the Worker</a:t>
            </a:r>
            <a:endParaRPr lang="en-US" sz="44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2"/>
          <p:cNvSpPr txBox="1">
            <a:spLocks noGrp="1"/>
          </p:cNvSpPr>
          <p:nvPr/>
        </p:nvSpPr>
        <p:spPr bwMode="auto">
          <a:xfrm>
            <a:off x="6203950" y="64770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r"/>
            <a:fld id="{180FFC8A-58FF-467E-9A75-5994623C0EA4}" type="slidenum">
              <a:rPr lang="en-US" sz="800"/>
              <a:pPr algn="r"/>
              <a:t>7</a:t>
            </a:fld>
            <a:endParaRPr lang="en-US" sz="800"/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990600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0" hangingPunct="0">
              <a:defRPr/>
            </a:pPr>
            <a:endParaRPr lang="en-US" sz="40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323850" y="1773238"/>
            <a:ext cx="8153400" cy="427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28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Licensees shall ensure for all workers that:</a:t>
            </a:r>
          </a:p>
          <a:p>
            <a:pPr marL="514350" indent="-514350" eaLnBrk="0" hangingPunct="0">
              <a:buFont typeface="+mj-lt"/>
              <a:buAutoNum type="arabicPeriod"/>
              <a:defRPr/>
            </a:pPr>
            <a:endParaRPr lang="en-US" sz="2800" b="1" i="1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eaLnBrk="0" hangingPunct="0">
              <a:buFont typeface="+mj-lt"/>
              <a:buAutoNum type="arabicPeriod"/>
              <a:defRPr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Occupational exposure be limited</a:t>
            </a:r>
          </a:p>
          <a:p>
            <a:pPr marL="457200" indent="-457200" eaLnBrk="0" hangingPunct="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Suitable and adequate facilities, equipment and services for protection be provided</a:t>
            </a:r>
          </a:p>
          <a:p>
            <a:pPr marL="457200" indent="-457200" eaLnBrk="0" hangingPunct="0">
              <a:buFont typeface="+mj-lt"/>
              <a:buAutoNum type="arabicPeriod"/>
              <a:defRPr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Appropriate protective devices and monitoring equipment be provided and properly used</a:t>
            </a:r>
          </a:p>
          <a:p>
            <a:pPr marL="457200" indent="-457200" eaLnBrk="0" hangingPunct="0">
              <a:buFont typeface="+mj-lt"/>
              <a:buAutoNum type="arabicPeriod"/>
              <a:defRPr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Appropriate training be provided as well as periodic retraining and updating</a:t>
            </a:r>
          </a:p>
          <a:p>
            <a:pPr eaLnBrk="0" hangingPunct="0">
              <a:defRPr/>
            </a:pP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title" idx="4294967295"/>
          </p:nvPr>
        </p:nvSpPr>
        <p:spPr/>
        <p:txBody>
          <a:bodyPr lIns="92075" tIns="46038" rIns="92075" bIns="46038"/>
          <a:lstStyle/>
          <a:p>
            <a:pPr eaLnBrk="1" hangingPunct="1"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RESPONSIBILITIES</a:t>
            </a:r>
            <a:endParaRPr lang="en-US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3"/>
          <p:cNvSpPr txBox="1">
            <a:spLocks noGrp="1"/>
          </p:cNvSpPr>
          <p:nvPr/>
        </p:nvSpPr>
        <p:spPr bwMode="auto">
          <a:xfrm>
            <a:off x="6203950" y="64770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r"/>
            <a:fld id="{8CA867F5-5B68-46A6-B75C-C89434DCAB7F}" type="slidenum">
              <a:rPr lang="en-US" sz="800"/>
              <a:pPr algn="r"/>
              <a:t>8</a:t>
            </a:fld>
            <a:endParaRPr lang="en-US" sz="800"/>
          </a:p>
        </p:txBody>
      </p:sp>
      <p:sp>
        <p:nvSpPr>
          <p:cNvPr id="262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-285750"/>
            <a:ext cx="8229600" cy="1143000"/>
          </a:xfrm>
        </p:spPr>
        <p:txBody>
          <a:bodyPr lIns="92075" tIns="46038" rIns="92075" bIns="46038"/>
          <a:lstStyle/>
          <a:p>
            <a:pPr eaLnBrk="1" hangingPunct="1">
              <a:defRPr/>
            </a:pPr>
            <a:r>
              <a:rPr lang="sv-SE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Caution Signs and Labels </a:t>
            </a:r>
          </a:p>
        </p:txBody>
      </p:sp>
      <p:pic>
        <p:nvPicPr>
          <p:cNvPr id="11268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3148013"/>
            <a:ext cx="2486025" cy="3352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11269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0" y="3148013"/>
            <a:ext cx="2162175" cy="3352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11270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0" y="3148013"/>
            <a:ext cx="2066925" cy="3352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11271" name="TextBox 9"/>
          <p:cNvSpPr txBox="1">
            <a:spLocks noChangeArrowheads="1"/>
          </p:cNvSpPr>
          <p:nvPr/>
        </p:nvSpPr>
        <p:spPr bwMode="auto">
          <a:xfrm>
            <a:off x="500063" y="714375"/>
            <a:ext cx="8215312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400"/>
              <a:t>The NRC requires that specific signs, symbols, and labels be used to warn people of possible danger from the presence of radiations</a:t>
            </a:r>
          </a:p>
          <a:p>
            <a:pPr>
              <a:buFont typeface="Arial" charset="0"/>
              <a:buChar char="•"/>
            </a:pPr>
            <a:r>
              <a:rPr lang="en-US" sz="2400"/>
              <a:t>These signs use purple, and black colors on a yellow background</a:t>
            </a:r>
          </a:p>
          <a:p>
            <a:pPr>
              <a:buFont typeface="Arial" charset="0"/>
              <a:buChar char="•"/>
            </a:pPr>
            <a:r>
              <a:rPr lang="en-US" sz="2400"/>
              <a:t>Some typical signs are shown in the figures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2"/>
          <p:cNvSpPr>
            <a:spLocks noGrp="1"/>
          </p:cNvSpPr>
          <p:nvPr>
            <p:ph idx="1"/>
          </p:nvPr>
        </p:nvSpPr>
        <p:spPr>
          <a:xfrm>
            <a:off x="0" y="285750"/>
            <a:ext cx="6500813" cy="6500813"/>
          </a:xfrm>
        </p:spPr>
        <p:txBody>
          <a:bodyPr/>
          <a:lstStyle/>
          <a:p>
            <a:pPr eaLnBrk="1" hangingPunct="1"/>
            <a:r>
              <a:rPr lang="en-US" sz="2400" i="1" smtClean="0">
                <a:solidFill>
                  <a:srgbClr val="FF0000"/>
                </a:solidFill>
              </a:rPr>
              <a:t>Caution: Radiation Area: </a:t>
            </a:r>
            <a:r>
              <a:rPr lang="en-US" sz="2400" smtClean="0"/>
              <a:t>This sign must be posted in radiation areas.</a:t>
            </a:r>
          </a:p>
          <a:p>
            <a:pPr eaLnBrk="1" hangingPunct="1"/>
            <a:r>
              <a:rPr lang="en-US" sz="2400" i="1" smtClean="0">
                <a:solidFill>
                  <a:srgbClr val="FF0000"/>
                </a:solidFill>
              </a:rPr>
              <a:t>Caution: High Radiation Area or Danger: High Radiation Area: </a:t>
            </a:r>
            <a:r>
              <a:rPr lang="en-US" sz="2400" smtClean="0"/>
              <a:t>This sign must be posted in high radiation areas.</a:t>
            </a:r>
          </a:p>
          <a:p>
            <a:pPr eaLnBrk="1" hangingPunct="1"/>
            <a:r>
              <a:rPr lang="en-US" sz="2400" i="1" smtClean="0">
                <a:solidFill>
                  <a:srgbClr val="FF0000"/>
                </a:solidFill>
              </a:rPr>
              <a:t>Caution: Radioactive Material or Danger: Radioactive Material:</a:t>
            </a:r>
            <a:r>
              <a:rPr lang="en-US" sz="2400" i="1" smtClean="0"/>
              <a:t> </a:t>
            </a:r>
            <a:r>
              <a:rPr lang="en-US" sz="2400" smtClean="0"/>
              <a:t>This sign is posted in areas or rooms in which 10 times the quantity or more of any licensed material specified in Appendix C of 10CFR20 are used or stored.</a:t>
            </a:r>
          </a:p>
          <a:p>
            <a:pPr eaLnBrk="1" hangingPunct="1"/>
            <a:r>
              <a:rPr lang="en-US" sz="2400" smtClean="0"/>
              <a:t>All containers with quantities of licensed materials exceeding those specified in Appendix C of 10CFR20 should be labeled with this sign.</a:t>
            </a:r>
          </a:p>
        </p:txBody>
      </p:sp>
      <p:pic>
        <p:nvPicPr>
          <p:cNvPr id="12291" name="Picture 3" descr="Untitled1"/>
          <p:cNvPicPr>
            <a:picLocks noChangeAspect="1" noChangeArrowheads="1"/>
          </p:cNvPicPr>
          <p:nvPr/>
        </p:nvPicPr>
        <p:blipFill>
          <a:blip r:embed="rId3"/>
          <a:srcRect t="27280" r="58531" b="27844"/>
          <a:stretch>
            <a:fillRect/>
          </a:stretch>
        </p:blipFill>
        <p:spPr bwMode="auto">
          <a:xfrm>
            <a:off x="6286500" y="3357563"/>
            <a:ext cx="1382713" cy="103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9"/>
          <p:cNvPicPr>
            <a:picLocks noChangeAspect="1" noChangeArrowheads="1"/>
          </p:cNvPicPr>
          <p:nvPr/>
        </p:nvPicPr>
        <p:blipFill>
          <a:blip r:embed="rId4"/>
          <a:srcRect l="33333" t="25911" r="38005" b="40486"/>
          <a:stretch>
            <a:fillRect/>
          </a:stretch>
        </p:blipFill>
        <p:spPr bwMode="auto">
          <a:xfrm>
            <a:off x="7950200" y="3286125"/>
            <a:ext cx="1193800" cy="13096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12293" name="Picture 3"/>
          <p:cNvPicPr>
            <a:picLocks noChangeAspect="1" noChangeArrowheads="1"/>
          </p:cNvPicPr>
          <p:nvPr/>
        </p:nvPicPr>
        <p:blipFill>
          <a:blip r:embed="rId5"/>
          <a:srcRect l="59375" t="41017" r="30078" b="35545"/>
          <a:stretch>
            <a:fillRect/>
          </a:stretch>
        </p:blipFill>
        <p:spPr bwMode="auto">
          <a:xfrm>
            <a:off x="7358063" y="4643438"/>
            <a:ext cx="12858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3"/>
          <p:cNvPicPr>
            <a:picLocks noChangeAspect="1" noChangeArrowheads="1"/>
          </p:cNvPicPr>
          <p:nvPr/>
        </p:nvPicPr>
        <p:blipFill>
          <a:blip r:embed="rId5"/>
          <a:srcRect l="41211" t="21484" r="41797" b="35545"/>
          <a:stretch>
            <a:fillRect/>
          </a:stretch>
        </p:blipFill>
        <p:spPr bwMode="auto">
          <a:xfrm>
            <a:off x="6643688" y="142875"/>
            <a:ext cx="2071687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تصميم افتراضي">
  <a:themeElements>
    <a:clrScheme name="تصميم افتراضي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تصميم افتراضي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تصميم افتراضي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</TotalTime>
  <Words>1634</Words>
  <Application>Microsoft Office PowerPoint</Application>
  <PresentationFormat>On-screen Show (4:3)</PresentationFormat>
  <Paragraphs>264</Paragraphs>
  <Slides>37</Slides>
  <Notes>30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3" baseType="lpstr">
      <vt:lpstr>Arial</vt:lpstr>
      <vt:lpstr>Times New Roman</vt:lpstr>
      <vt:lpstr>Tahoma</vt:lpstr>
      <vt:lpstr>Symbol</vt:lpstr>
      <vt:lpstr>تصميم افتراضي</vt:lpstr>
      <vt:lpstr>Serif DrawPlus Drawing</vt:lpstr>
      <vt:lpstr>Lab # 4</vt:lpstr>
      <vt:lpstr>Slide 2</vt:lpstr>
      <vt:lpstr>Slide 3</vt:lpstr>
      <vt:lpstr>Slide 4</vt:lpstr>
      <vt:lpstr>Radiation Protection</vt:lpstr>
      <vt:lpstr>Occupational Exposure Protection of the Worker</vt:lpstr>
      <vt:lpstr>RESPONSIBILITIES</vt:lpstr>
      <vt:lpstr>Caution Signs and Labels </vt:lpstr>
      <vt:lpstr>Slide 9</vt:lpstr>
      <vt:lpstr>Occupational Exposure Protection of the Worker</vt:lpstr>
      <vt:lpstr>EXPOSURES IN NUCLEAR MEDICINE</vt:lpstr>
      <vt:lpstr>Exposure of the worker External Exposure </vt:lpstr>
      <vt:lpstr>Contamination of the worker</vt:lpstr>
      <vt:lpstr>Dose to worker</vt:lpstr>
      <vt:lpstr>Radiation Protection Measures</vt:lpstr>
      <vt:lpstr>Time</vt:lpstr>
      <vt:lpstr>Consequence</vt:lpstr>
      <vt:lpstr>Distance</vt:lpstr>
      <vt:lpstr>Patient with iodine-131</vt:lpstr>
      <vt:lpstr>Consequence</vt:lpstr>
      <vt:lpstr>Shielding</vt:lpstr>
      <vt:lpstr>Shielding</vt:lpstr>
      <vt:lpstr>Shielding</vt:lpstr>
      <vt:lpstr>SHIELDING OF SOURCES</vt:lpstr>
      <vt:lpstr>Slide 25</vt:lpstr>
      <vt:lpstr>Dos and Don’ts in Radiation Protection Practice</vt:lpstr>
      <vt:lpstr>Dos and Don’ts in Radiation Protection Practice</vt:lpstr>
      <vt:lpstr>Radiopharmaceuticals</vt:lpstr>
      <vt:lpstr>Ideal Radiopharmaceutical</vt:lpstr>
      <vt:lpstr>Easy Availability</vt:lpstr>
      <vt:lpstr>Short Effective Half-Life</vt:lpstr>
      <vt:lpstr>Short Effective Half-Life</vt:lpstr>
      <vt:lpstr>Short Effective Half-Life</vt:lpstr>
      <vt:lpstr>Particle Emission</vt:lpstr>
      <vt:lpstr>Decay by Electron Capture or Isomeric Transition</vt:lpstr>
      <vt:lpstr>High Target-to-Nontarget Activity Ratio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# 6</dc:title>
  <dc:creator>Nodi.Sam</dc:creator>
  <cp:lastModifiedBy>bquadeib</cp:lastModifiedBy>
  <cp:revision>42</cp:revision>
  <dcterms:created xsi:type="dcterms:W3CDTF">2010-04-04T01:55:13Z</dcterms:created>
  <dcterms:modified xsi:type="dcterms:W3CDTF">2014-09-09T06:38:45Z</dcterms:modified>
</cp:coreProperties>
</file>