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sldIdLst>
    <p:sldId id="257" r:id="rId2"/>
    <p:sldId id="265" r:id="rId3"/>
    <p:sldId id="258" r:id="rId4"/>
    <p:sldId id="269" r:id="rId5"/>
    <p:sldId id="270" r:id="rId6"/>
    <p:sldId id="272" r:id="rId7"/>
    <p:sldId id="273" r:id="rId8"/>
    <p:sldId id="266" r:id="rId9"/>
    <p:sldId id="267" r:id="rId10"/>
    <p:sldId id="268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8256" autoAdjust="0"/>
  </p:normalViewPr>
  <p:slideViewPr>
    <p:cSldViewPr>
      <p:cViewPr>
        <p:scale>
          <a:sx n="67" d="100"/>
          <a:sy n="67" d="100"/>
        </p:scale>
        <p:origin x="-1662" y="-3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E4C80AC0-750F-4384-B709-177C23735505}" type="datetimeFigureOut">
              <a:rPr lang="ar-SA" smtClean="0"/>
              <a:pPr/>
              <a:t>14/05/37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978F9B37-C834-4874-A8AA-01F7D25CF9FA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9916414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2/22/2016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pPr/>
              <a:t>2/22/2016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2/22/2016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pPr/>
              <a:t>2/22/2016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pPr/>
              <a:t>2/22/2016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pPr/>
              <a:t>2/22/2016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2/22/2016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1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r" rtl="1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rtl="1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38200" y="1371600"/>
            <a:ext cx="80772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ar-SA" sz="4400" dirty="0"/>
          </a:p>
          <a:p>
            <a:pPr algn="ctr" rtl="1"/>
            <a:r>
              <a:rPr lang="ar-SA" sz="4400" dirty="0">
                <a:latin typeface="Arabic Typesetting" pitchFamily="66" charset="-78"/>
              </a:rPr>
              <a:t>البروتينات </a:t>
            </a:r>
            <a:r>
              <a:rPr lang="ar-SA" sz="4400" dirty="0" smtClean="0">
                <a:latin typeface="Arabic Typesetting" pitchFamily="66" charset="-78"/>
              </a:rPr>
              <a:t>(2)</a:t>
            </a:r>
            <a:endParaRPr lang="ar-SA" sz="4400" dirty="0">
              <a:latin typeface="Arabic Typesetting" pitchFamily="66" charset="-78"/>
            </a:endParaRPr>
          </a:p>
          <a:p>
            <a:pPr algn="ctr" rtl="1"/>
            <a:r>
              <a:rPr lang="en-US" sz="4400" dirty="0">
                <a:latin typeface="Arabic Typesetting" pitchFamily="66" charset="-78"/>
              </a:rPr>
              <a:t>Proteins </a:t>
            </a:r>
            <a:r>
              <a:rPr lang="en-US" sz="4400" dirty="0" smtClean="0">
                <a:latin typeface="Arabic Typesetting" pitchFamily="66" charset="-78"/>
              </a:rPr>
              <a:t>[II]</a:t>
            </a:r>
            <a:endParaRPr lang="ar-SA" sz="4400" dirty="0">
              <a:latin typeface="Arabic Typesetting" pitchFamily="66" charset="-7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196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676400"/>
            <a:ext cx="7467600" cy="4873752"/>
          </a:xfrm>
        </p:spPr>
        <p:txBody>
          <a:bodyPr/>
          <a:lstStyle/>
          <a:p>
            <a:pPr marL="0" lvl="0" indent="0" rtl="0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ar-SA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2- دعي الانابيب على الحامل لمدة عشر دقائق</a:t>
            </a:r>
          </a:p>
          <a:p>
            <a:pPr marL="0" lvl="0" indent="0" rtl="0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n-US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nm  </a:t>
            </a:r>
            <a:r>
              <a:rPr lang="ar-SA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3- اقرئ الامتصاص عند 540</a:t>
            </a:r>
          </a:p>
          <a:p>
            <a:pPr marL="0" indent="0" rtl="0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n-US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BSA[5g/l] </a:t>
            </a:r>
            <a:r>
              <a:rPr lang="ar-SA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3- ارسمي المنحنى باستخدام</a:t>
            </a:r>
            <a:endParaRPr lang="en-US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lvl="0" indent="0" rtl="0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n-US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 7</a:t>
            </a:r>
            <a:r>
              <a:rPr lang="ar-SA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احسبي تركيز عينة البروتين للعينة رقم </a:t>
            </a:r>
            <a:r>
              <a:rPr lang="en-US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-</a:t>
            </a:r>
            <a:r>
              <a:rPr lang="ar-SA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4</a:t>
            </a:r>
            <a:endParaRPr lang="en-US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990600" y="646628"/>
            <a:ext cx="7769685" cy="32624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1"/>
            <a:r>
              <a:rPr lang="ar-SA" sz="4800" b="1" dirty="0" smtClean="0">
                <a:solidFill>
                  <a:schemeClr val="accent1">
                    <a:lumMod val="75000"/>
                  </a:schemeClr>
                </a:solidFill>
              </a:rPr>
              <a:t>الأهداف</a:t>
            </a:r>
          </a:p>
          <a:p>
            <a:pPr algn="r" rtl="1"/>
            <a:endParaRPr lang="ar-SA" sz="2800" dirty="0" smtClean="0"/>
          </a:p>
          <a:p>
            <a:pPr algn="r" rtl="1">
              <a:buFont typeface="Wingdings" pitchFamily="2" charset="2"/>
              <a:buChar char="ü"/>
            </a:pPr>
            <a:r>
              <a:rPr lang="ar-SA" sz="2800" dirty="0"/>
              <a:t>التقدير الكمي </a:t>
            </a:r>
            <a:r>
              <a:rPr lang="ar-SA" sz="2800" dirty="0" smtClean="0"/>
              <a:t>للبروتينات باستخدام اختبار بيوريت</a:t>
            </a:r>
          </a:p>
          <a:p>
            <a:pPr algn="r" rtl="1"/>
            <a:endParaRPr lang="ar-SA" sz="2800" dirty="0" smtClean="0"/>
          </a:p>
          <a:p>
            <a:pPr algn="r" rtl="1">
              <a:buFont typeface="Wingdings" pitchFamily="2" charset="2"/>
              <a:buChar char="ü"/>
            </a:pPr>
            <a:r>
              <a:rPr lang="ar-SA" sz="2800" dirty="0" smtClean="0"/>
              <a:t>ايجاد تركيز مجهول لعينة باستخدام المنحنى القياسي.(بدلالة قيمة الامتصاص).</a:t>
            </a:r>
          </a:p>
          <a:p>
            <a:pPr algn="r" rtl="1"/>
            <a:endParaRPr lang="ar-SA" dirty="0"/>
          </a:p>
        </p:txBody>
      </p:sp>
    </p:spTree>
    <p:extLst>
      <p:ext uri="{BB962C8B-B14F-4D97-AF65-F5344CB8AC3E}">
        <p14:creationId xmlns="" xmlns:p14="http://schemas.microsoft.com/office/powerpoint/2010/main" val="26219984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86184"/>
            <a:ext cx="8968993" cy="57246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(Quantitative </a:t>
            </a: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  <a:t>Proteins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Estimation</a:t>
            </a:r>
            <a:r>
              <a:rPr lang="ar-SA" sz="2400" b="1" dirty="0" smtClean="0">
                <a:solidFill>
                  <a:schemeClr val="accent1">
                    <a:lumMod val="75000"/>
                  </a:schemeClr>
                </a:solidFill>
              </a:rPr>
              <a:t>التقدير الكمي للبروتينات  (</a:t>
            </a:r>
            <a:endParaRPr lang="en-US" sz="24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r"/>
            <a:endParaRPr lang="en-US" b="1" dirty="0"/>
          </a:p>
          <a:p>
            <a:pPr marL="285750" indent="-285750" algn="r" rtl="1">
              <a:lnSpc>
                <a:spcPct val="150000"/>
              </a:lnSpc>
              <a:buFont typeface="Arial" pitchFamily="34" charset="0"/>
              <a:buChar char="•"/>
            </a:pPr>
            <a:r>
              <a:rPr lang="ar-SA" dirty="0" smtClean="0"/>
              <a:t>تقدير </a:t>
            </a:r>
            <a:r>
              <a:rPr lang="ar-SA" dirty="0"/>
              <a:t>البروتينات كمياً يساعد على معرفة التراكيز القياسية لبروتينات معينة كما أن له دلالات </a:t>
            </a:r>
            <a:endParaRPr lang="ar-SA" dirty="0" smtClean="0"/>
          </a:p>
          <a:p>
            <a:pPr marL="285750" indent="-285750" algn="r" rtl="1">
              <a:lnSpc>
                <a:spcPct val="150000"/>
              </a:lnSpc>
            </a:pPr>
            <a:r>
              <a:rPr lang="ar-SA" dirty="0" smtClean="0"/>
              <a:t>     تشخيصية </a:t>
            </a:r>
            <a:r>
              <a:rPr lang="ar-SA" dirty="0"/>
              <a:t>عند إرتفاع أو </a:t>
            </a:r>
            <a:r>
              <a:rPr lang="ar-SA" dirty="0" smtClean="0"/>
              <a:t>انخفاض تركيز </a:t>
            </a:r>
            <a:r>
              <a:rPr lang="ar-SA" dirty="0"/>
              <a:t>البروتينات عن المستوى الطبيعي</a:t>
            </a:r>
            <a:r>
              <a:rPr lang="ar-SA" dirty="0" smtClean="0"/>
              <a:t>,</a:t>
            </a:r>
          </a:p>
          <a:p>
            <a:pPr marL="285750" indent="-285750" algn="r" rtl="1">
              <a:lnSpc>
                <a:spcPct val="150000"/>
              </a:lnSpc>
            </a:pPr>
            <a:r>
              <a:rPr lang="ar-SA" dirty="0" smtClean="0"/>
              <a:t>      </a:t>
            </a:r>
            <a:r>
              <a:rPr lang="ar-SA" dirty="0"/>
              <a:t>وله أهمية في معرفة المحتوى البروتيني للعينات </a:t>
            </a:r>
            <a:r>
              <a:rPr lang="ar-SA" dirty="0" smtClean="0"/>
              <a:t>الحيوية و الغذائية.</a:t>
            </a:r>
          </a:p>
          <a:p>
            <a:pPr algn="r" rtl="1">
              <a:lnSpc>
                <a:spcPct val="150000"/>
              </a:lnSpc>
            </a:pPr>
            <a:endParaRPr lang="ar-SA" dirty="0"/>
          </a:p>
          <a:p>
            <a:pPr marL="285750" indent="-285750" algn="r" rtl="1">
              <a:lnSpc>
                <a:spcPct val="150000"/>
              </a:lnSpc>
              <a:buFont typeface="Arial" pitchFamily="34" charset="0"/>
              <a:buChar char="•"/>
            </a:pPr>
            <a:r>
              <a:rPr lang="ar-SA" dirty="0"/>
              <a:t>تعتبر مقدرة الجزيئات على</a:t>
            </a:r>
            <a:r>
              <a:rPr lang="ar-SA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ar-SA" b="1" dirty="0">
                <a:solidFill>
                  <a:schemeClr val="accent3">
                    <a:lumMod val="50000"/>
                  </a:schemeClr>
                </a:solidFill>
              </a:rPr>
              <a:t>امتصاص أطياف الضوء </a:t>
            </a:r>
            <a:r>
              <a:rPr lang="ar-SA" dirty="0"/>
              <a:t>من أكثر الطرق الكيموحيوية المستخدمة </a:t>
            </a:r>
            <a:r>
              <a:rPr lang="ar-SA" dirty="0" smtClean="0"/>
              <a:t>في</a:t>
            </a:r>
          </a:p>
          <a:p>
            <a:pPr marL="285750" indent="-285750" algn="r" rtl="1">
              <a:lnSpc>
                <a:spcPct val="150000"/>
              </a:lnSpc>
            </a:pPr>
            <a:r>
              <a:rPr lang="ar-SA" dirty="0" smtClean="0"/>
              <a:t>    </a:t>
            </a:r>
            <a:r>
              <a:rPr lang="ar-SA" dirty="0"/>
              <a:t>تقدير كميات الجزيئات </a:t>
            </a:r>
            <a:r>
              <a:rPr lang="ar-SA" dirty="0" smtClean="0"/>
              <a:t>في محاليلها</a:t>
            </a:r>
            <a:r>
              <a:rPr lang="ar-SA" dirty="0"/>
              <a:t>، ومن هذه الجزيئات المهمة على مستوى الخلية الحية </a:t>
            </a:r>
            <a:endParaRPr lang="ar-SA" dirty="0" smtClean="0"/>
          </a:p>
          <a:p>
            <a:pPr marL="285750" indent="-285750" algn="r" rtl="1">
              <a:lnSpc>
                <a:spcPct val="150000"/>
              </a:lnSpc>
            </a:pPr>
            <a:r>
              <a:rPr lang="ar-SA" dirty="0" smtClean="0"/>
              <a:t>    هي </a:t>
            </a:r>
            <a:r>
              <a:rPr lang="ar-SA" dirty="0"/>
              <a:t>البروتينات التي لها القدرة على الإمتصاص الضوئي </a:t>
            </a:r>
            <a:r>
              <a:rPr lang="ar-SA" dirty="0" smtClean="0"/>
              <a:t>لوجود بعض </a:t>
            </a:r>
            <a:r>
              <a:rPr lang="ar-SA" dirty="0"/>
              <a:t>الأحماض الأمينية </a:t>
            </a:r>
            <a:endParaRPr lang="ar-SA" dirty="0" smtClean="0"/>
          </a:p>
          <a:p>
            <a:pPr marL="285750" indent="-285750" algn="r" rtl="1">
              <a:lnSpc>
                <a:spcPct val="150000"/>
              </a:lnSpc>
            </a:pPr>
            <a:r>
              <a:rPr lang="ar-SA" dirty="0" smtClean="0"/>
              <a:t>    الحلقية </a:t>
            </a:r>
            <a:r>
              <a:rPr lang="ar-SA" dirty="0"/>
              <a:t>العطرية </a:t>
            </a:r>
            <a:r>
              <a:rPr lang="ar-SA" dirty="0" smtClean="0"/>
              <a:t>(تربتوفان </a:t>
            </a:r>
            <a:r>
              <a:rPr lang="ar-SA" dirty="0"/>
              <a:t>– فينيل ألانين </a:t>
            </a:r>
            <a:r>
              <a:rPr lang="ar-SA" dirty="0" smtClean="0"/>
              <a:t>– تيروسين).</a:t>
            </a:r>
          </a:p>
          <a:p>
            <a:pPr marL="285750" indent="-285750" algn="r" rtl="1">
              <a:lnSpc>
                <a:spcPct val="150000"/>
              </a:lnSpc>
              <a:buFont typeface="Arial" pitchFamily="34" charset="0"/>
              <a:buChar char="•"/>
            </a:pPr>
            <a:endParaRPr lang="ar-SA" dirty="0"/>
          </a:p>
          <a:p>
            <a:pPr marL="285750" indent="-285750" algn="r" rtl="1">
              <a:lnSpc>
                <a:spcPct val="150000"/>
              </a:lnSpc>
              <a:buFont typeface="Arial" pitchFamily="34" charset="0"/>
              <a:buChar char="•"/>
            </a:pPr>
            <a:r>
              <a:rPr lang="ar-SA" dirty="0" smtClean="0"/>
              <a:t>هناك </a:t>
            </a:r>
            <a:r>
              <a:rPr lang="ar-SA" dirty="0"/>
              <a:t>أجهزة خاصة لقياس امتصاص الطيف الضوئي </a:t>
            </a:r>
            <a:r>
              <a:rPr lang="ar-SA" dirty="0" smtClean="0"/>
              <a:t>تسمى</a:t>
            </a:r>
          </a:p>
          <a:p>
            <a:pPr marL="285750" indent="-285750" algn="r" rtl="1">
              <a:lnSpc>
                <a:spcPct val="150000"/>
              </a:lnSpc>
            </a:pPr>
            <a:r>
              <a:rPr lang="ar-SA" dirty="0" smtClean="0"/>
              <a:t>     (</a:t>
            </a:r>
            <a:r>
              <a:rPr lang="ar-SA" b="1" dirty="0" smtClean="0">
                <a:solidFill>
                  <a:schemeClr val="accent3">
                    <a:lumMod val="50000"/>
                  </a:schemeClr>
                </a:solidFill>
              </a:rPr>
              <a:t>اسبكتروفوتوميتر</a:t>
            </a:r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 (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spectrophotometer</a:t>
            </a:r>
            <a:r>
              <a:rPr lang="ar-SA" dirty="0" smtClean="0"/>
              <a:t> يمكن </a:t>
            </a:r>
            <a:r>
              <a:rPr lang="ar-SA" dirty="0"/>
              <a:t>من خلالها </a:t>
            </a:r>
            <a:r>
              <a:rPr lang="ar-SA" dirty="0" smtClean="0"/>
              <a:t>تقديرالبروتينات عند طول </a:t>
            </a:r>
          </a:p>
          <a:p>
            <a:pPr marL="285750" indent="-285750" algn="r" rtl="1">
              <a:lnSpc>
                <a:spcPct val="150000"/>
              </a:lnSpc>
            </a:pPr>
            <a:r>
              <a:rPr lang="ar-SA" dirty="0" smtClean="0"/>
              <a:t>      موجي معين.</a:t>
            </a:r>
            <a:endParaRPr lang="ar-SA" dirty="0"/>
          </a:p>
        </p:txBody>
      </p:sp>
    </p:spTree>
    <p:extLst>
      <p:ext uri="{BB962C8B-B14F-4D97-AF65-F5344CB8AC3E}">
        <p14:creationId xmlns="" xmlns:p14="http://schemas.microsoft.com/office/powerpoint/2010/main" val="2524511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 2" descr="http://www.biotek.com/assets/tech_resources/130/peptides_synht_fig1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5800" y="1600200"/>
            <a:ext cx="6858000" cy="3886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4158" t="35938" r="44436" b="36523"/>
          <a:stretch/>
        </p:blipFill>
        <p:spPr bwMode="auto">
          <a:xfrm>
            <a:off x="838200" y="2057400"/>
            <a:ext cx="6636492" cy="327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-76200" y="944701"/>
            <a:ext cx="9075643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r" rtl="1">
              <a:buFont typeface="Wingdings" pitchFamily="2" charset="2"/>
              <a:buChar char="§"/>
            </a:pPr>
            <a:r>
              <a:rPr lang="ar-SA" sz="2000" dirty="0"/>
              <a:t>يجب إعداد </a:t>
            </a:r>
            <a:r>
              <a:rPr lang="ar-SA" sz="2000" b="1" dirty="0">
                <a:solidFill>
                  <a:schemeClr val="tx2"/>
                </a:solidFill>
              </a:rPr>
              <a:t>منحنى قياسي </a:t>
            </a:r>
            <a:r>
              <a:rPr lang="ar-SA" sz="2000" dirty="0"/>
              <a:t>لبروتينات </a:t>
            </a:r>
            <a:r>
              <a:rPr lang="ar-SA" sz="2000" b="1" dirty="0"/>
              <a:t>معلومة التراكيز </a:t>
            </a:r>
            <a:r>
              <a:rPr lang="ar-SA" sz="2000" dirty="0"/>
              <a:t>وذلك لإستخدامه في تقدير </a:t>
            </a:r>
            <a:endParaRPr lang="ar-SA" sz="2000" dirty="0" smtClean="0"/>
          </a:p>
          <a:p>
            <a:pPr marL="285750" indent="-285750" algn="r" rtl="1"/>
            <a:r>
              <a:rPr lang="ar-SA" sz="2000" dirty="0" smtClean="0"/>
              <a:t> </a:t>
            </a:r>
            <a:r>
              <a:rPr lang="ar-SA" sz="2000" dirty="0" smtClean="0"/>
              <a:t>   </a:t>
            </a:r>
            <a:r>
              <a:rPr lang="ar-SA" sz="2000" dirty="0" smtClean="0"/>
              <a:t>البروتينات </a:t>
            </a:r>
            <a:r>
              <a:rPr lang="ar-SA" sz="2000" dirty="0" smtClean="0"/>
              <a:t>مجهولة التراكيز. (بدلالة الامتصاص). </a:t>
            </a:r>
          </a:p>
          <a:p>
            <a:pPr algn="r" rtl="1"/>
            <a:endParaRPr lang="ar-SA" sz="2000" dirty="0" smtClean="0"/>
          </a:p>
          <a:p>
            <a:pPr marL="285750" indent="-285750" algn="r" rtl="1">
              <a:buFont typeface="Wingdings" pitchFamily="2" charset="2"/>
              <a:buChar char="§"/>
            </a:pPr>
            <a:r>
              <a:rPr lang="ar-SA" sz="2000" dirty="0" smtClean="0"/>
              <a:t>يمكن </a:t>
            </a:r>
            <a:r>
              <a:rPr lang="ar-SA" sz="2000" dirty="0"/>
              <a:t>من المنحنى القياسي حساب تركيز البروتينات </a:t>
            </a:r>
            <a:r>
              <a:rPr lang="ar-SA" sz="2000" dirty="0" smtClean="0"/>
              <a:t>المجهولة التركيز </a:t>
            </a:r>
            <a:r>
              <a:rPr lang="ar-SA" sz="2000" dirty="0"/>
              <a:t>بمعرفة </a:t>
            </a:r>
            <a:r>
              <a:rPr lang="ar-SA" sz="2000" dirty="0" smtClean="0"/>
              <a:t>مقدار</a:t>
            </a:r>
          </a:p>
          <a:p>
            <a:pPr marL="285750" indent="-285750" algn="r" rtl="1"/>
            <a:r>
              <a:rPr lang="ar-SA" sz="2000" dirty="0" smtClean="0"/>
              <a:t> </a:t>
            </a:r>
            <a:r>
              <a:rPr lang="ar-SA" sz="2000" dirty="0" smtClean="0"/>
              <a:t>   </a:t>
            </a:r>
            <a:r>
              <a:rPr lang="ar-SA" sz="2000" dirty="0" smtClean="0"/>
              <a:t> </a:t>
            </a:r>
            <a:r>
              <a:rPr lang="ar-SA" sz="2000" dirty="0"/>
              <a:t>الإمتصاص الضوئي لها</a:t>
            </a:r>
            <a:r>
              <a:rPr lang="ar-SA" sz="2000" dirty="0" smtClean="0"/>
              <a:t>.</a:t>
            </a:r>
          </a:p>
          <a:p>
            <a:pPr marL="285750" indent="-285750" algn="r" rtl="1">
              <a:buFont typeface="Wingdings" pitchFamily="2" charset="2"/>
              <a:buChar char="§"/>
            </a:pPr>
            <a:endParaRPr lang="ar-SA" sz="2000" dirty="0"/>
          </a:p>
          <a:p>
            <a:pPr marL="285750" indent="-285750" algn="r" rtl="1">
              <a:buFont typeface="Wingdings" pitchFamily="2" charset="2"/>
              <a:buChar char="§"/>
            </a:pPr>
            <a:r>
              <a:rPr lang="ar-SA" sz="2000" b="1" dirty="0" smtClean="0">
                <a:solidFill>
                  <a:schemeClr val="tx2"/>
                </a:solidFill>
              </a:rPr>
              <a:t>المنحنى القياسي للتراكيز </a:t>
            </a:r>
            <a:r>
              <a:rPr lang="ar-SA" sz="2000" dirty="0" smtClean="0">
                <a:solidFill>
                  <a:schemeClr val="tx2"/>
                </a:solidFill>
              </a:rPr>
              <a:t>: </a:t>
            </a:r>
            <a:r>
              <a:rPr lang="ar-SA" sz="2000" dirty="0" smtClean="0"/>
              <a:t>هو منحنى يعكس العلاقة بين </a:t>
            </a:r>
            <a:r>
              <a:rPr lang="ar-SA" sz="2000" b="1" u="sng" dirty="0" smtClean="0"/>
              <a:t>تراكيز معلومة </a:t>
            </a:r>
            <a:r>
              <a:rPr lang="ar-SA" sz="2000" dirty="0" smtClean="0"/>
              <a:t>لمادة (بروتين) </a:t>
            </a:r>
            <a:endParaRPr lang="ar-SA" sz="2000" dirty="0" smtClean="0"/>
          </a:p>
          <a:p>
            <a:pPr marL="285750" indent="-285750" algn="r" rtl="1"/>
            <a:r>
              <a:rPr lang="ar-SA" sz="2000" dirty="0" smtClean="0"/>
              <a:t>و</a:t>
            </a:r>
            <a:r>
              <a:rPr lang="ar-SA" sz="2000" b="1" u="sng" dirty="0" smtClean="0"/>
              <a:t> </a:t>
            </a:r>
            <a:r>
              <a:rPr lang="ar-SA" sz="2000" b="1" u="sng" dirty="0" smtClean="0"/>
              <a:t>الامتصاص </a:t>
            </a:r>
            <a:r>
              <a:rPr lang="ar-SA" sz="2000" dirty="0" smtClean="0"/>
              <a:t>الضوئي، لهذه التراكيز عند طول موجي معين. وهي </a:t>
            </a:r>
            <a:r>
              <a:rPr lang="ar-SA" sz="2000" b="1" u="sng" dirty="0" smtClean="0"/>
              <a:t>علاقة طردية (خطية</a:t>
            </a:r>
            <a:r>
              <a:rPr lang="ar-SA" sz="2000" b="1" u="sng" dirty="0" smtClean="0"/>
              <a:t>)</a:t>
            </a:r>
          </a:p>
          <a:p>
            <a:pPr marL="285750" indent="-285750" algn="r" rtl="1"/>
            <a:r>
              <a:rPr lang="ar-SA" sz="2000" b="1" u="sng" dirty="0" smtClean="0"/>
              <a:t> </a:t>
            </a:r>
            <a:r>
              <a:rPr lang="ar-SA" sz="2000" dirty="0" smtClean="0"/>
              <a:t>بين التركيز و قيمة الامتصاص.</a:t>
            </a:r>
          </a:p>
          <a:p>
            <a:pPr marL="285750" indent="-285750" algn="r" rtl="1">
              <a:buFont typeface="Wingdings" pitchFamily="2" charset="2"/>
              <a:buChar char="§"/>
            </a:pPr>
            <a:endParaRPr lang="ar-SA" sz="2000" dirty="0"/>
          </a:p>
          <a:p>
            <a:pPr marL="285750" indent="-285750" algn="r" rtl="1">
              <a:buFont typeface="Wingdings" pitchFamily="2" charset="2"/>
              <a:buChar char="§"/>
            </a:pPr>
            <a:r>
              <a:rPr lang="ar-SA" sz="2000" dirty="0" smtClean="0"/>
              <a:t>كلما زاد تركيز البروتين ، كلما زادت قيمة الامتصاص.</a:t>
            </a:r>
            <a:endParaRPr lang="ar-SA" sz="2000" dirty="0"/>
          </a:p>
        </p:txBody>
      </p:sp>
    </p:spTree>
    <p:extLst>
      <p:ext uri="{BB962C8B-B14F-4D97-AF65-F5344CB8AC3E}">
        <p14:creationId xmlns:p14="http://schemas.microsoft.com/office/powerpoint/2010/main" xmlns="" val="2508231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62000" y="1676400"/>
            <a:ext cx="7103407" cy="4419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57200"/>
            <a:ext cx="7467600" cy="1143000"/>
          </a:xfrm>
        </p:spPr>
        <p:txBody>
          <a:bodyPr/>
          <a:lstStyle/>
          <a:p>
            <a:pPr algn="r"/>
            <a:r>
              <a:rPr lang="ar-SA" u="sng" dirty="0" smtClean="0">
                <a:solidFill>
                  <a:schemeClr val="accent1">
                    <a:lumMod val="75000"/>
                  </a:schemeClr>
                </a:solidFill>
              </a:rPr>
              <a:t>فكرة الاختبار:</a:t>
            </a:r>
            <a:r>
              <a:rPr lang="ar-SA" u="sng" dirty="0" smtClean="0"/>
              <a:t/>
            </a:r>
            <a:br>
              <a:rPr lang="ar-SA" u="sng" dirty="0" smtClean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sz="3200" dirty="0" smtClean="0"/>
              <a:t>تتفاعل كبريتات النحاس في المحلول القلوي مع المركبات التي تحتوي على رابطتين أو أكثر من الروابط الببتيدية ويتكون اللون البنفسجي أو الأزرق وتعتمد شدة اللون على تركيز البروتين في العينه.  </a:t>
            </a:r>
          </a:p>
          <a:p>
            <a:pPr>
              <a:buNone/>
            </a:pPr>
            <a:endParaRPr lang="ar-SA" dirty="0"/>
          </a:p>
        </p:txBody>
      </p:sp>
      <p:sp>
        <p:nvSpPr>
          <p:cNvPr id="4" name="Rectangle 3"/>
          <p:cNvSpPr/>
          <p:nvPr/>
        </p:nvSpPr>
        <p:spPr>
          <a:xfrm>
            <a:off x="-381000" y="5029200"/>
            <a:ext cx="8610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SA" b="1" dirty="0" smtClean="0">
                <a:solidFill>
                  <a:srgbClr val="FF0000"/>
                </a:solidFill>
              </a:rPr>
              <a:t>ملاحظة:</a:t>
            </a:r>
          </a:p>
          <a:p>
            <a:pPr algn="r"/>
            <a:r>
              <a:rPr lang="ar-SA" b="1" dirty="0" smtClean="0">
                <a:solidFill>
                  <a:srgbClr val="FF0000"/>
                </a:solidFill>
              </a:rPr>
              <a:t>العينات ذات التركيز العالية  </a:t>
            </a:r>
            <a:r>
              <a:rPr lang="ar-SA" b="1" dirty="0" smtClean="0">
                <a:solidFill>
                  <a:srgbClr val="FF0000"/>
                </a:solidFill>
              </a:rPr>
              <a:t>تمتلك </a:t>
            </a:r>
            <a:r>
              <a:rPr lang="ar-SA" b="1" dirty="0" smtClean="0">
                <a:solidFill>
                  <a:srgbClr val="FF0000"/>
                </a:solidFill>
              </a:rPr>
              <a:t>قيمة امتصاص  </a:t>
            </a:r>
            <a:r>
              <a:rPr lang="ar-SA" b="1" dirty="0" smtClean="0">
                <a:solidFill>
                  <a:srgbClr val="FF0000"/>
                </a:solidFill>
              </a:rPr>
              <a:t>ع</a:t>
            </a:r>
            <a:r>
              <a:rPr lang="ar-SA" b="1" dirty="0" smtClean="0">
                <a:solidFill>
                  <a:srgbClr val="FF0000"/>
                </a:solidFill>
              </a:rPr>
              <a:t>ا</a:t>
            </a:r>
            <a:r>
              <a:rPr lang="ar-SA" b="1" dirty="0" smtClean="0">
                <a:solidFill>
                  <a:srgbClr val="FF0000"/>
                </a:solidFill>
              </a:rPr>
              <a:t>لية  </a:t>
            </a:r>
            <a:r>
              <a:rPr lang="ar-SA" b="1" dirty="0" smtClean="0">
                <a:solidFill>
                  <a:srgbClr val="FF0000"/>
                </a:solidFill>
              </a:rPr>
              <a:t>اللون الأغمق</a:t>
            </a:r>
            <a:r>
              <a:rPr lang="ar-SA" dirty="0" smtClean="0"/>
              <a:t>  </a:t>
            </a:r>
            <a:endParaRPr lang="ar-SA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طريقة العمل</a:t>
            </a:r>
            <a:r>
              <a:rPr lang="ar-SA" dirty="0" smtClean="0"/>
              <a:t>:</a:t>
            </a:r>
            <a:br>
              <a:rPr lang="ar-SA" dirty="0" smtClean="0"/>
            </a:br>
            <a:r>
              <a:rPr lang="ar-SA" sz="2000" dirty="0" smtClean="0"/>
              <a:t>1- جهزي 8 انابيب واضيفي حسب الجدول التالي:</a:t>
            </a:r>
            <a:endParaRPr lang="ar-SA" sz="20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1"/>
          </p:nvPr>
        </p:nvGraphicFramePr>
        <p:xfrm>
          <a:off x="457200" y="1600200"/>
          <a:ext cx="7467600" cy="366776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244600"/>
                <a:gridCol w="1244600"/>
                <a:gridCol w="1244600"/>
                <a:gridCol w="1244600"/>
                <a:gridCol w="1244600"/>
                <a:gridCol w="1244600"/>
              </a:tblGrid>
              <a:tr h="37084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b="1" dirty="0" smtClean="0">
                          <a:latin typeface="Calibri"/>
                          <a:ea typeface="Calibri"/>
                          <a:cs typeface="Times New Roman"/>
                        </a:rPr>
                        <a:t>رقم الانبوبة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b="1" dirty="0" smtClean="0">
                          <a:latin typeface="Calibri"/>
                          <a:ea typeface="Calibri"/>
                          <a:cs typeface="Times New Roman"/>
                        </a:rPr>
                        <a:t>ماء مقطر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 err="1">
                          <a:latin typeface="Calibri"/>
                          <a:ea typeface="Calibri"/>
                          <a:cs typeface="Times New Roman"/>
                        </a:rPr>
                        <a:t>Std.of</a:t>
                      </a:r>
                      <a:r>
                        <a:rPr lang="en-US" sz="2000" b="1" dirty="0">
                          <a:latin typeface="Calibri"/>
                          <a:ea typeface="Calibri"/>
                          <a:cs typeface="Times New Roman"/>
                        </a:rPr>
                        <a:t> BSA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Calibri"/>
                          <a:ea typeface="Calibri"/>
                          <a:cs typeface="Times New Roman"/>
                        </a:rPr>
                        <a:t>[5g/l]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b="1" dirty="0" smtClean="0">
                          <a:latin typeface="Calibri"/>
                          <a:ea typeface="Calibri"/>
                          <a:cs typeface="Times New Roman"/>
                        </a:rPr>
                        <a:t>كاشف بيوريت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rowSpan="9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000" dirty="0" smtClean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000" dirty="0" smtClean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000" dirty="0" smtClean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000" dirty="0" smtClean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Incubate for 10 </a:t>
                      </a:r>
                      <a:r>
                        <a:rPr lang="en-US" sz="2000" dirty="0" err="1">
                          <a:latin typeface="Calibri"/>
                          <a:ea typeface="Calibri"/>
                          <a:cs typeface="Times New Roman"/>
                        </a:rPr>
                        <a:t>mins</a:t>
                      </a: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.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b="1" dirty="0" smtClean="0">
                          <a:latin typeface="Calibri"/>
                          <a:ea typeface="Calibri"/>
                          <a:cs typeface="Times New Roman"/>
                        </a:rPr>
                        <a:t>التركيز</a:t>
                      </a:r>
                      <a:r>
                        <a:rPr lang="en-US" sz="2000" b="1" dirty="0" smtClean="0">
                          <a:latin typeface="Calibri"/>
                          <a:ea typeface="Calibri"/>
                          <a:cs typeface="Times New Roman"/>
                        </a:rPr>
                        <a:t>[g/l</a:t>
                      </a:r>
                      <a:r>
                        <a:rPr lang="en-US" sz="2000" b="1" dirty="0">
                          <a:latin typeface="Calibri"/>
                          <a:ea typeface="Calibri"/>
                          <a:cs typeface="Times New Roman"/>
                        </a:rPr>
                        <a:t>]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Blank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rowSpan="7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000" b="1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000" b="1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000" b="1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000" b="1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r>
                        <a:rPr lang="en-US" sz="2000" b="1" baseline="0" dirty="0" smtClean="0">
                          <a:latin typeface="Calibri"/>
                          <a:ea typeface="Calibri"/>
                          <a:cs typeface="Times New Roman"/>
                        </a:rPr>
                        <a:t> ml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Calibri"/>
                          <a:cs typeface="Times New Roman"/>
                        </a:rPr>
                        <a:t>1.6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Calibri"/>
                          <a:cs typeface="Times New Roman"/>
                        </a:rPr>
                        <a:t>0.4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Calibri"/>
                          <a:cs typeface="Times New Roman"/>
                        </a:rPr>
                        <a:t>1.2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Calibri"/>
                          <a:cs typeface="Times New Roman"/>
                        </a:rPr>
                        <a:t>0.8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2.5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Calibri"/>
                          <a:cs typeface="Times New Roman"/>
                        </a:rPr>
                        <a:t>0.8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Calibri"/>
                          <a:cs typeface="Times New Roman"/>
                        </a:rPr>
                        <a:t>1.2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Calibri"/>
                          <a:cs typeface="Times New Roman"/>
                        </a:rPr>
                        <a:t>0.6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Calibri"/>
                          <a:cs typeface="Times New Roman"/>
                        </a:rPr>
                        <a:t>1.4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3.5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n-US" sz="2000" b="1" kern="1200" dirty="0" smtClean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  <a:endParaRPr kumimoji="0" lang="ar-SA" sz="2000" b="1" kern="1200" dirty="0">
                        <a:solidFill>
                          <a:schemeClr val="dk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Calibri"/>
                          <a:cs typeface="Times New Roman"/>
                        </a:rPr>
                        <a:t>0.4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Calibri"/>
                          <a:cs typeface="Times New Roman"/>
                        </a:rPr>
                        <a:t>1.6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ar-SA" sz="2000" b="1" kern="1200" dirty="0" smtClean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Times New Roman"/>
                        </a:rPr>
                        <a:t>العينه </a:t>
                      </a:r>
                      <a:r>
                        <a:rPr kumimoji="0" lang="en-US" sz="2000" b="1" kern="1200" dirty="0" smtClean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  <a:endParaRPr kumimoji="0" lang="ar-SA" sz="2000" b="1" kern="1200" dirty="0">
                        <a:solidFill>
                          <a:schemeClr val="dk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Calibri"/>
                          <a:cs typeface="Times New Roman"/>
                        </a:rPr>
                        <a:t>2 ml</a:t>
                      </a:r>
                      <a:endParaRPr lang="en-US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dirty="0" smtClean="0">
                          <a:latin typeface="Calibri"/>
                          <a:ea typeface="Calibri"/>
                          <a:cs typeface="Arial"/>
                        </a:rPr>
                        <a:t>؟؟</a:t>
                      </a:r>
                      <a:endParaRPr lang="en-US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933</TotalTime>
  <Words>367</Words>
  <Application>Microsoft Office PowerPoint</Application>
  <PresentationFormat>On-screen Show (4:3)</PresentationFormat>
  <Paragraphs>91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Oriel</vt:lpstr>
      <vt:lpstr>Slide 1</vt:lpstr>
      <vt:lpstr>Slide 2</vt:lpstr>
      <vt:lpstr>Slide 3</vt:lpstr>
      <vt:lpstr>Slide 4</vt:lpstr>
      <vt:lpstr>Slide 5</vt:lpstr>
      <vt:lpstr>Slide 6</vt:lpstr>
      <vt:lpstr>Slide 7</vt:lpstr>
      <vt:lpstr>فكرة الاختبار: </vt:lpstr>
      <vt:lpstr>طريقة العمل: 1- جهزي 8 انابيب واضيفي حسب الجدول التالي:</vt:lpstr>
      <vt:lpstr>Slide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nourah~</dc:creator>
  <cp:lastModifiedBy>aalbity</cp:lastModifiedBy>
  <cp:revision>48</cp:revision>
  <dcterms:created xsi:type="dcterms:W3CDTF">2006-08-16T00:00:00Z</dcterms:created>
  <dcterms:modified xsi:type="dcterms:W3CDTF">2016-02-22T08:38:56Z</dcterms:modified>
</cp:coreProperties>
</file>