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39A9A-B4B0-4B32-B8CD-2E25E95134C4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18A9-B687-4302-9395-2322403C6656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A684-0CB7-41E9-A4DF-5D1C2CA5BF6F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D7C35-9E19-4518-A4B2-3B09CD8CC756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96DA8-8897-4DDF-BFB6-5D83863C837A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BA708-C5F0-412D-90E2-1919F0D196AE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F8FA-EF43-4642-9368-3F4E33039BD9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721-B01C-4D5D-A3CA-2E5518383F10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513FEF9-69D0-4F8C-A336-59491FBEDC47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E21DC-8981-44E6-BC8C-2BA8F673FFBB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C5D3-0140-4E75-8D7F-C0623D06DFD7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66F9-5B40-48E0-8DFD-99EF944CDD22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8D6B-2C72-4E21-9893-A649C6E2A47D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1C9-A66C-49F0-970E-F7B68D9109A0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AE78-96A2-4A23-B183-3B6DB4374FE7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0757-B101-4811-9189-10EB2F458E2D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078-589F-40E3-816C-EE21D62B5BBA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04436-CA73-4D53-89B4-2A5C7347BF2F}" type="datetimeFigureOut">
              <a:rPr lang="en-US" dirty="0"/>
              <a:t>2/24/2016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Lab 5</a:t>
            </a:r>
            <a:br>
              <a:rPr lang="en-US" dirty="0" smtClean="0"/>
            </a:br>
            <a:r>
              <a:rPr lang="en-US" dirty="0" smtClean="0"/>
              <a:t>Acid Phosphatase(ACP)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7927" y="4394039"/>
            <a:ext cx="8436529" cy="1117687"/>
          </a:xfrm>
        </p:spPr>
        <p:txBody>
          <a:bodyPr>
            <a:noAutofit/>
          </a:bodyPr>
          <a:lstStyle/>
          <a:p>
            <a:pPr algn="l"/>
            <a:r>
              <a:rPr lang="en-US" sz="2800" dirty="0" err="1" smtClean="0">
                <a:solidFill>
                  <a:schemeClr val="bg1"/>
                </a:solidFill>
              </a:rPr>
              <a:t>Quantitaive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determination of acid phosphatase (Total, Prostatic and Non-prostatic) in serum by a-</a:t>
            </a:r>
            <a:r>
              <a:rPr lang="en-US" sz="2800" dirty="0" err="1">
                <a:solidFill>
                  <a:schemeClr val="bg1"/>
                </a:solidFill>
              </a:rPr>
              <a:t>naphthylphosphate</a:t>
            </a:r>
            <a:r>
              <a:rPr lang="en-US" sz="2800" dirty="0">
                <a:solidFill>
                  <a:schemeClr val="bg1"/>
                </a:solidFill>
              </a:rPr>
              <a:t> colorimetric kinetic method.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679709" y="3235578"/>
            <a:ext cx="1995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Daheeya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AlEnazi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9441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612" y="947192"/>
            <a:ext cx="9613861" cy="1080938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Diagnostic  Significance:</a:t>
            </a:r>
            <a:br>
              <a:rPr lang="en-US" sz="4400" b="1" dirty="0" smtClean="0"/>
            </a:b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28130"/>
            <a:ext cx="11554691" cy="435025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>
                <a:solidFill>
                  <a:schemeClr val="bg1"/>
                </a:solidFill>
                <a:effectLst/>
              </a:rPr>
              <a:t>Non-specific acid phosphatase activity is widely distributed throughout the living world. This enzyme secreted by the human prostate gland has attracted most attention, because of its clinical </a:t>
            </a:r>
            <a:r>
              <a:rPr lang="en-US" sz="2800" dirty="0" smtClean="0">
                <a:solidFill>
                  <a:schemeClr val="bg1"/>
                </a:solidFill>
                <a:effectLst/>
              </a:rPr>
              <a:t>importance.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  <a:effectLst/>
              </a:rPr>
              <a:t>Large </a:t>
            </a:r>
            <a:r>
              <a:rPr lang="en-US" sz="2800" dirty="0">
                <a:solidFill>
                  <a:schemeClr val="bg1"/>
                </a:solidFill>
                <a:effectLst/>
              </a:rPr>
              <a:t>elevations of </a:t>
            </a:r>
            <a:r>
              <a:rPr lang="en-US" sz="2800" b="1" dirty="0">
                <a:solidFill>
                  <a:srgbClr val="C00000"/>
                </a:solidFill>
                <a:effectLst/>
              </a:rPr>
              <a:t>prostatic acid phosphatase </a:t>
            </a:r>
            <a:r>
              <a:rPr lang="en-US" sz="2800" dirty="0">
                <a:solidFill>
                  <a:schemeClr val="bg1"/>
                </a:solidFill>
                <a:effectLst/>
              </a:rPr>
              <a:t>are found in cases of metastasized prostatic </a:t>
            </a:r>
            <a:r>
              <a:rPr lang="en-US" sz="2800" dirty="0" smtClean="0">
                <a:solidFill>
                  <a:schemeClr val="bg1"/>
                </a:solidFill>
                <a:effectLst/>
              </a:rPr>
              <a:t>cancer acid </a:t>
            </a:r>
            <a:r>
              <a:rPr lang="en-US" sz="2800" dirty="0">
                <a:solidFill>
                  <a:schemeClr val="bg1"/>
                </a:solidFill>
                <a:effectLst/>
              </a:rPr>
              <a:t>phosphatase is also produced in other tissues, the prostatic </a:t>
            </a:r>
            <a:r>
              <a:rPr lang="en-US" sz="2800" dirty="0" smtClean="0">
                <a:solidFill>
                  <a:schemeClr val="bg1"/>
                </a:solidFill>
                <a:effectLst/>
              </a:rPr>
              <a:t>isoenzyme </a:t>
            </a:r>
            <a:r>
              <a:rPr lang="en-US" sz="2800" dirty="0">
                <a:solidFill>
                  <a:schemeClr val="bg1"/>
                </a:solidFill>
                <a:effectLst/>
              </a:rPr>
              <a:t>must be distinguished from the non-prostatic for accurate </a:t>
            </a:r>
            <a:r>
              <a:rPr lang="en-US" sz="2800" dirty="0" smtClean="0">
                <a:solidFill>
                  <a:schemeClr val="bg1"/>
                </a:solidFill>
                <a:effectLst/>
              </a:rPr>
              <a:t>diagnosis.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>
                <a:solidFill>
                  <a:schemeClr val="bg1"/>
                </a:solidFill>
                <a:effectLst/>
              </a:rPr>
              <a:t>Elevated </a:t>
            </a:r>
            <a:r>
              <a:rPr lang="en-US" sz="2800" dirty="0">
                <a:solidFill>
                  <a:schemeClr val="bg1"/>
                </a:solidFill>
                <a:effectLst/>
              </a:rPr>
              <a:t>levels </a:t>
            </a:r>
            <a:r>
              <a:rPr lang="en-US" sz="2800" dirty="0" smtClean="0">
                <a:solidFill>
                  <a:schemeClr val="bg1"/>
                </a:solidFill>
                <a:effectLst/>
              </a:rPr>
              <a:t>of </a:t>
            </a:r>
            <a:r>
              <a:rPr lang="en-US" sz="2800" b="1" dirty="0">
                <a:solidFill>
                  <a:srgbClr val="C00000"/>
                </a:solidFill>
                <a:effectLst/>
              </a:rPr>
              <a:t>non-prostatic acid phosphatase</a:t>
            </a:r>
            <a:r>
              <a:rPr lang="en-US" sz="2800" dirty="0">
                <a:solidFill>
                  <a:srgbClr val="C00000"/>
                </a:solidFill>
                <a:effectLst/>
              </a:rPr>
              <a:t>  </a:t>
            </a:r>
            <a:r>
              <a:rPr lang="en-US" sz="2800" dirty="0">
                <a:solidFill>
                  <a:schemeClr val="bg1"/>
                </a:solidFill>
                <a:effectLst/>
              </a:rPr>
              <a:t>have been observed in patients with Paget's disease, hyperparathyroidism with  skeletal  involvement,  and  in </a:t>
            </a:r>
            <a:r>
              <a:rPr lang="en-US" sz="2800" dirty="0" smtClean="0">
                <a:solidFill>
                  <a:schemeClr val="bg1"/>
                </a:solidFill>
                <a:effectLst/>
              </a:rPr>
              <a:t>bones cancer.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758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b="1" dirty="0" smtClean="0"/>
              <a:t>Principle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10532624" cy="35993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chemeClr val="bg1"/>
                </a:solidFill>
              </a:rPr>
              <a:t>a- </a:t>
            </a:r>
            <a:r>
              <a:rPr lang="en-US" sz="2800" dirty="0" err="1" smtClean="0">
                <a:solidFill>
                  <a:schemeClr val="bg1"/>
                </a:solidFill>
              </a:rPr>
              <a:t>Naphthy-lphosphate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</a:rPr>
              <a:t>+ </a:t>
            </a:r>
            <a:r>
              <a:rPr lang="en-US" sz="2800" dirty="0" smtClean="0">
                <a:solidFill>
                  <a:schemeClr val="bg1"/>
                </a:solidFill>
              </a:rPr>
              <a:t>H2O     ACP    a-</a:t>
            </a:r>
            <a:r>
              <a:rPr lang="en-US" sz="2800" dirty="0" err="1" smtClean="0">
                <a:solidFill>
                  <a:schemeClr val="bg1"/>
                </a:solidFill>
              </a:rPr>
              <a:t>Naphthol</a:t>
            </a:r>
            <a:r>
              <a:rPr lang="en-US" sz="2800" dirty="0">
                <a:solidFill>
                  <a:schemeClr val="bg1"/>
                </a:solidFill>
              </a:rPr>
              <a:t>+ </a:t>
            </a:r>
            <a:r>
              <a:rPr lang="en-US" sz="2800" dirty="0" err="1">
                <a:solidFill>
                  <a:schemeClr val="bg1"/>
                </a:solidFill>
              </a:rPr>
              <a:t>lnorg</a:t>
            </a:r>
            <a:r>
              <a:rPr lang="en-US" sz="2800" dirty="0">
                <a:solidFill>
                  <a:schemeClr val="bg1"/>
                </a:solidFill>
              </a:rPr>
              <a:t>. </a:t>
            </a:r>
            <a:r>
              <a:rPr lang="en-US" sz="2800" dirty="0" err="1">
                <a:solidFill>
                  <a:schemeClr val="bg1"/>
                </a:solidFill>
              </a:rPr>
              <a:t>Phos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en-US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a-</a:t>
            </a:r>
            <a:r>
              <a:rPr 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Naphthol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 Fast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 TR              Diazo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Dye (</a:t>
            </a:r>
            <a:r>
              <a:rPr lang="en-US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Chromopbore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0" indent="0">
              <a:buNone/>
            </a:pP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colored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complex which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produced is absorbs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 at 405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nm.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2800" dirty="0">
              <a:solidFill>
                <a:schemeClr val="bg1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5745016" y="2595419"/>
            <a:ext cx="1024385" cy="286326"/>
          </a:xfrm>
          <a:prstGeom prst="rightArrow">
            <a:avLst/>
          </a:prstGeom>
          <a:solidFill>
            <a:srgbClr val="C0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5232823" y="3448431"/>
            <a:ext cx="1024385" cy="286326"/>
          </a:xfrm>
          <a:prstGeom prst="rightArrow">
            <a:avLst/>
          </a:prstGeom>
          <a:solidFill>
            <a:srgbClr val="C00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404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Procedure</a:t>
            </a:r>
            <a:endParaRPr lang="en-US" sz="44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8981" y="2075642"/>
            <a:ext cx="9929091" cy="45098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61264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1921" y="2041235"/>
            <a:ext cx="9810865" cy="47474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06400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Calculation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236" y="2336873"/>
            <a:ext cx="10898909" cy="41285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en-US" sz="2800" b="1" dirty="0">
                <a:solidFill>
                  <a:schemeClr val="bg1"/>
                </a:solidFill>
                <a:effectLst/>
                <a:ea typeface="ヒラギノ角ゴ Pro W3" charset="-128"/>
              </a:rPr>
              <a:t>A-</a:t>
            </a:r>
            <a:r>
              <a:rPr lang="en-GB" altLang="en-US" sz="2800" b="1" dirty="0">
                <a:solidFill>
                  <a:srgbClr val="C00000"/>
                </a:solidFill>
                <a:effectLst/>
                <a:ea typeface="ヒラギノ角ゴ Pro W3" charset="-128"/>
              </a:rPr>
              <a:t>Total Acid Phosphatase activity </a:t>
            </a:r>
            <a:r>
              <a:rPr lang="en-GB" altLang="en-US" sz="2800" b="1" dirty="0">
                <a:solidFill>
                  <a:schemeClr val="bg1"/>
                </a:solidFill>
                <a:effectLst/>
                <a:ea typeface="ヒラギノ角ゴ Pro W3" charset="-128"/>
              </a:rPr>
              <a:t>(U/L) = ΔA/min x 853</a:t>
            </a:r>
            <a:endParaRPr lang="en-US" altLang="en-US" sz="2800" b="1" dirty="0">
              <a:solidFill>
                <a:schemeClr val="bg1"/>
              </a:solidFill>
              <a:effectLst/>
              <a:ea typeface="ヒラギノ角ゴ Pro W3" charset="-128"/>
            </a:endParaRPr>
          </a:p>
          <a:p>
            <a:pPr marL="0" indent="0">
              <a:buNone/>
            </a:pPr>
            <a:endParaRPr lang="en-GB" altLang="en-US" sz="2800" b="1" dirty="0" smtClean="0">
              <a:solidFill>
                <a:schemeClr val="bg1"/>
              </a:solidFill>
              <a:effectLst/>
              <a:ea typeface="ヒラギノ角ゴ Pro W3" charset="-128"/>
            </a:endParaRPr>
          </a:p>
          <a:p>
            <a:pPr marL="0" indent="0">
              <a:buNone/>
            </a:pPr>
            <a:r>
              <a:rPr lang="en-GB" altLang="en-US" sz="2800" b="1" dirty="0" smtClean="0">
                <a:solidFill>
                  <a:schemeClr val="bg1"/>
                </a:solidFill>
                <a:effectLst/>
                <a:ea typeface="ヒラギノ角ゴ Pro W3" charset="-128"/>
              </a:rPr>
              <a:t>B-</a:t>
            </a:r>
            <a:r>
              <a:rPr lang="en-GB" altLang="en-US" sz="2800" b="1" dirty="0" smtClean="0">
                <a:solidFill>
                  <a:srgbClr val="C00000"/>
                </a:solidFill>
                <a:effectLst/>
                <a:ea typeface="ヒラギノ角ゴ Pro W3" charset="-128"/>
              </a:rPr>
              <a:t>Non-Prostatic </a:t>
            </a:r>
            <a:r>
              <a:rPr lang="en-GB" altLang="en-US" sz="2800" b="1" dirty="0">
                <a:solidFill>
                  <a:srgbClr val="C00000"/>
                </a:solidFill>
                <a:effectLst/>
                <a:ea typeface="ヒラギノ角ゴ Pro W3" charset="-128"/>
              </a:rPr>
              <a:t>Acid Phosphatase activity </a:t>
            </a:r>
            <a:r>
              <a:rPr lang="en-GB" altLang="en-US" sz="2800" b="1" dirty="0">
                <a:solidFill>
                  <a:schemeClr val="bg1"/>
                </a:solidFill>
                <a:effectLst/>
                <a:ea typeface="ヒラギノ角ゴ Pro W3" charset="-128"/>
              </a:rPr>
              <a:t>(U/L) = ΔA/min x 860</a:t>
            </a:r>
          </a:p>
          <a:p>
            <a:pPr marL="0" indent="0">
              <a:buNone/>
            </a:pPr>
            <a:endParaRPr lang="en-GB" altLang="en-US" sz="2800" b="1" dirty="0" smtClean="0">
              <a:solidFill>
                <a:schemeClr val="bg1"/>
              </a:solidFill>
              <a:effectLst/>
              <a:ea typeface="ヒラギノ角ゴ Pro W3" charset="-128"/>
            </a:endParaRPr>
          </a:p>
          <a:p>
            <a:pPr marL="0" indent="0">
              <a:buNone/>
            </a:pPr>
            <a:r>
              <a:rPr lang="en-GB" altLang="en-US" sz="2800" b="1" dirty="0" smtClean="0">
                <a:solidFill>
                  <a:schemeClr val="bg1"/>
                </a:solidFill>
                <a:effectLst/>
                <a:ea typeface="ヒラギノ角ゴ Pro W3" charset="-128"/>
              </a:rPr>
              <a:t>C-</a:t>
            </a:r>
            <a:r>
              <a:rPr lang="en-GB" altLang="en-US" sz="2800" b="1" dirty="0" smtClean="0">
                <a:solidFill>
                  <a:srgbClr val="C00000"/>
                </a:solidFill>
                <a:effectLst/>
                <a:ea typeface="ヒラギノ角ゴ Pro W3" charset="-128"/>
              </a:rPr>
              <a:t>Prostatic </a:t>
            </a:r>
            <a:r>
              <a:rPr lang="en-GB" altLang="en-US" sz="2800" b="1" dirty="0">
                <a:solidFill>
                  <a:srgbClr val="C00000"/>
                </a:solidFill>
                <a:effectLst/>
                <a:ea typeface="ヒラギノ角ゴ Pro W3" charset="-128"/>
              </a:rPr>
              <a:t>Acid Phosphatase</a:t>
            </a:r>
            <a:r>
              <a:rPr lang="en-GB" altLang="en-US" sz="2800" b="1" dirty="0">
                <a:solidFill>
                  <a:schemeClr val="bg1"/>
                </a:solidFill>
                <a:effectLst/>
                <a:ea typeface="ヒラギノ角ゴ Pro W3" charset="-128"/>
              </a:rPr>
              <a:t>:</a:t>
            </a:r>
            <a:endParaRPr lang="en-US" altLang="en-US" sz="2800" b="1" dirty="0">
              <a:solidFill>
                <a:schemeClr val="bg1"/>
              </a:solidFill>
              <a:effectLst/>
              <a:ea typeface="ヒラギノ角ゴ Pro W3" charset="-128"/>
            </a:endParaRPr>
          </a:p>
          <a:p>
            <a:r>
              <a:rPr lang="en-GB" altLang="en-US" sz="2800" b="1" dirty="0">
                <a:solidFill>
                  <a:schemeClr val="bg1"/>
                </a:solidFill>
                <a:effectLst/>
                <a:ea typeface="ヒラギノ角ゴ Pro W3" charset="-128"/>
              </a:rPr>
              <a:t>The value is obtained by subtracting the result of non-prostatic acid phosphatase assay (B) from the total acid phosphatase assay (A).</a:t>
            </a:r>
            <a:endParaRPr lang="en-US" altLang="en-US" sz="2800" b="1" dirty="0">
              <a:solidFill>
                <a:schemeClr val="bg1"/>
              </a:solidFill>
              <a:effectLst/>
              <a:ea typeface="ヒラギノ角ゴ Pro W3" charset="-128"/>
            </a:endParaRPr>
          </a:p>
          <a:p>
            <a:pPr marL="0" indent="0">
              <a:buNone/>
            </a:pPr>
            <a:endParaRPr lang="en-US" sz="2800" b="1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61634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Normal Value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B13F9A"/>
              </a:buClr>
              <a:buSzPct val="73000"/>
              <a:buNone/>
            </a:pPr>
            <a:r>
              <a:rPr lang="en-GB" altLang="en-US" sz="3200" b="1" dirty="0">
                <a:solidFill>
                  <a:prstClr val="black"/>
                </a:solidFill>
                <a:effectLst/>
                <a:ea typeface="ヒラギノ角ゴ Pro W3" charset="-128"/>
              </a:rPr>
              <a:t>Total acid phosphatase: 0.0 - 12 U/L </a:t>
            </a:r>
            <a:endParaRPr lang="en-GB" altLang="en-US" sz="3200" b="1" dirty="0" smtClean="0">
              <a:solidFill>
                <a:prstClr val="black"/>
              </a:solidFill>
              <a:effectLst/>
              <a:ea typeface="ヒラギノ角ゴ Pro W3" charset="-128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B13F9A"/>
              </a:buClr>
              <a:buSzPct val="73000"/>
              <a:buNone/>
            </a:pPr>
            <a:endParaRPr lang="en-US" altLang="en-US" sz="3200" b="1" dirty="0">
              <a:solidFill>
                <a:prstClr val="black"/>
              </a:solidFill>
              <a:effectLst/>
              <a:ea typeface="ヒラギノ角ゴ Pro W3" charset="-128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B13F9A"/>
              </a:buClr>
              <a:buSzPct val="73000"/>
              <a:buNone/>
            </a:pPr>
            <a:r>
              <a:rPr lang="en-GB" altLang="en-US" sz="3200" b="1" dirty="0">
                <a:solidFill>
                  <a:prstClr val="black"/>
                </a:solidFill>
                <a:effectLst/>
                <a:ea typeface="ヒラギノ角ゴ Pro W3" charset="-128"/>
              </a:rPr>
              <a:t>Prostatic acid phosphatase 0.0 – 4.0 U/L </a:t>
            </a:r>
            <a:endParaRPr lang="en-US" altLang="en-US" sz="3200" b="1" dirty="0">
              <a:solidFill>
                <a:prstClr val="black"/>
              </a:solidFill>
              <a:effectLst/>
              <a:ea typeface="ヒラギノ角ゴ Pro W3" charset="-128"/>
            </a:endParaRPr>
          </a:p>
          <a:p>
            <a:pPr marL="0" indent="0">
              <a:buNone/>
            </a:pP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219375822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31</TotalTime>
  <Words>223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ヒラギノ角ゴ Pro W3</vt:lpstr>
      <vt:lpstr>Arial</vt:lpstr>
      <vt:lpstr>Trebuchet MS</vt:lpstr>
      <vt:lpstr>Wingdings</vt:lpstr>
      <vt:lpstr>Berlin</vt:lpstr>
      <vt:lpstr>Lab 5 Acid Phosphatase(ACP)</vt:lpstr>
      <vt:lpstr>Diagnostic  Significance: </vt:lpstr>
      <vt:lpstr>Principle </vt:lpstr>
      <vt:lpstr>Procedure</vt:lpstr>
      <vt:lpstr>PowerPoint Presentation</vt:lpstr>
      <vt:lpstr>Calculation</vt:lpstr>
      <vt:lpstr>Normal Value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5 Acid Phosphatase(ACP)</dc:title>
  <dc:creator>TooT</dc:creator>
  <cp:lastModifiedBy>TooT</cp:lastModifiedBy>
  <cp:revision>4</cp:revision>
  <dcterms:created xsi:type="dcterms:W3CDTF">2016-02-24T00:41:01Z</dcterms:created>
  <dcterms:modified xsi:type="dcterms:W3CDTF">2016-02-24T01:12:44Z</dcterms:modified>
</cp:coreProperties>
</file>