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4DC10-B15B-4E03-B96C-C290D5DAE9A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4905619-6DB2-4435-A4F0-A87F9544FF96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</a:rPr>
            <a:t>طرق </a:t>
          </a:r>
          <a:r>
            <a:rPr lang="ar-SA" sz="4400" b="1" dirty="0" err="1" smtClean="0">
              <a:solidFill>
                <a:schemeClr val="tx1"/>
              </a:solidFill>
            </a:rPr>
            <a:t>الالكثار</a:t>
          </a:r>
          <a:r>
            <a:rPr lang="ar-SA" sz="4400" b="1" dirty="0" smtClean="0">
              <a:solidFill>
                <a:schemeClr val="tx1"/>
              </a:solidFill>
            </a:rPr>
            <a:t> الدقيق</a:t>
          </a:r>
          <a:endParaRPr lang="ar-SA" sz="4400" dirty="0">
            <a:solidFill>
              <a:schemeClr val="tx1"/>
            </a:solidFill>
          </a:endParaRPr>
        </a:p>
      </dgm:t>
    </dgm:pt>
    <dgm:pt modelId="{8A651BC7-EF0F-4AEB-9FB5-BBE6CEC47DD8}" type="parTrans" cxnId="{B792C074-FE15-40FE-8D2E-50B6F6617D69}">
      <dgm:prSet/>
      <dgm:spPr/>
      <dgm:t>
        <a:bodyPr/>
        <a:lstStyle/>
        <a:p>
          <a:pPr rtl="1"/>
          <a:endParaRPr lang="ar-SA"/>
        </a:p>
      </dgm:t>
    </dgm:pt>
    <dgm:pt modelId="{DBD5342B-E759-476A-8C45-6306D3E755A5}" type="sibTrans" cxnId="{B792C074-FE15-40FE-8D2E-50B6F6617D69}">
      <dgm:prSet/>
      <dgm:spPr>
        <a:solidFill>
          <a:srgbClr val="FFFF00"/>
        </a:solidFill>
      </dgm:spPr>
      <dgm:t>
        <a:bodyPr/>
        <a:lstStyle/>
        <a:p>
          <a:pPr rtl="1"/>
          <a:endParaRPr lang="ar-SA"/>
        </a:p>
      </dgm:t>
    </dgm:pt>
    <dgm:pt modelId="{D79CCE24-4348-4AD8-9BD7-D0A9FC5CAC3C}">
      <dgm:prSet phldrT="[نص]"/>
      <dgm:spPr>
        <a:solidFill>
          <a:srgbClr val="FFFF00"/>
        </a:solidFill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تكوين </a:t>
          </a:r>
          <a:r>
            <a:rPr lang="ar-SA" b="1" dirty="0" err="1" smtClean="0">
              <a:solidFill>
                <a:schemeClr val="tx1"/>
              </a:solidFill>
            </a:rPr>
            <a:t>نموات</a:t>
          </a:r>
          <a:r>
            <a:rPr lang="ar-SA" b="1" dirty="0" smtClean="0">
              <a:solidFill>
                <a:schemeClr val="tx1"/>
              </a:solidFill>
            </a:rPr>
            <a:t> عرضيه </a:t>
          </a:r>
          <a:endParaRPr lang="ar-SA" b="1" dirty="0">
            <a:solidFill>
              <a:schemeClr val="tx1"/>
            </a:solidFill>
          </a:endParaRPr>
        </a:p>
      </dgm:t>
    </dgm:pt>
    <dgm:pt modelId="{08F769EE-709E-4B2D-92B5-64B8654D2B2F}" type="parTrans" cxnId="{7E15FB81-514C-48B8-A6D4-13BD3E1C66B0}">
      <dgm:prSet/>
      <dgm:spPr/>
      <dgm:t>
        <a:bodyPr/>
        <a:lstStyle/>
        <a:p>
          <a:pPr rtl="1"/>
          <a:endParaRPr lang="ar-SA"/>
        </a:p>
      </dgm:t>
    </dgm:pt>
    <dgm:pt modelId="{06B18EDE-1671-4CCE-B0A5-97A27C1A7763}" type="sibTrans" cxnId="{7E15FB81-514C-48B8-A6D4-13BD3E1C66B0}">
      <dgm:prSet/>
      <dgm:spPr>
        <a:solidFill>
          <a:srgbClr val="FFFF00"/>
        </a:solidFill>
      </dgm:spPr>
      <dgm:t>
        <a:bodyPr/>
        <a:lstStyle/>
        <a:p>
          <a:pPr rtl="1"/>
          <a:endParaRPr lang="ar-SA"/>
        </a:p>
      </dgm:t>
    </dgm:pt>
    <dgm:pt modelId="{2E6A2ADB-7C73-4BBA-8B02-9231EF56399C}">
      <dgm:prSet/>
      <dgm:spPr>
        <a:solidFill>
          <a:srgbClr val="FFFF00"/>
        </a:solidFill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تكوين </a:t>
          </a:r>
          <a:r>
            <a:rPr lang="ar-SA" b="1" dirty="0" err="1" smtClean="0">
              <a:solidFill>
                <a:schemeClr val="tx1"/>
              </a:solidFill>
            </a:rPr>
            <a:t>نموات</a:t>
          </a:r>
          <a:r>
            <a:rPr lang="ar-SA" b="1" dirty="0" smtClean="0">
              <a:solidFill>
                <a:schemeClr val="tx1"/>
              </a:solidFill>
            </a:rPr>
            <a:t>  جانبيه </a:t>
          </a:r>
        </a:p>
      </dgm:t>
    </dgm:pt>
    <dgm:pt modelId="{0AEDCE14-A0A0-4A4E-9705-2469B4BA37B0}" type="parTrans" cxnId="{5907A1E8-B087-4AD0-8BD3-CFE7753B3F7B}">
      <dgm:prSet/>
      <dgm:spPr/>
      <dgm:t>
        <a:bodyPr/>
        <a:lstStyle/>
        <a:p>
          <a:pPr rtl="1"/>
          <a:endParaRPr lang="ar-SA"/>
        </a:p>
      </dgm:t>
    </dgm:pt>
    <dgm:pt modelId="{C6D6D09C-67B2-4835-893A-E098C70E2E27}" type="sibTrans" cxnId="{5907A1E8-B087-4AD0-8BD3-CFE7753B3F7B}">
      <dgm:prSet/>
      <dgm:spPr>
        <a:noFill/>
      </dgm:spPr>
      <dgm:t>
        <a:bodyPr/>
        <a:lstStyle/>
        <a:p>
          <a:pPr rtl="1"/>
          <a:endParaRPr lang="ar-SA"/>
        </a:p>
      </dgm:t>
    </dgm:pt>
    <dgm:pt modelId="{BAB689D4-A49D-4BDE-9F3F-976A8D5EAF63}" type="pres">
      <dgm:prSet presAssocID="{8314DC10-B15B-4E03-B96C-C290D5DAE9A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31294F-51E8-412F-A6D3-8893C45EA211}" type="pres">
      <dgm:prSet presAssocID="{74905619-6DB2-4435-A4F0-A87F9544FF96}" presName="node" presStyleLbl="node1" presStyleIdx="0" presStyleCnt="3" custScaleX="2893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FE4F61-2C4F-4755-B8A2-9C76B0AFB434}" type="pres">
      <dgm:prSet presAssocID="{DBD5342B-E759-476A-8C45-6306D3E755A5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801B286-6CFD-4162-A2B4-14F6FFEAD26A}" type="pres">
      <dgm:prSet presAssocID="{DBD5342B-E759-476A-8C45-6306D3E755A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8727C99F-F392-4303-9A83-E30348D00EC6}" type="pres">
      <dgm:prSet presAssocID="{2E6A2ADB-7C73-4BBA-8B02-9231EF56399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1C1901-2C9E-4A59-935A-20BD78715821}" type="pres">
      <dgm:prSet presAssocID="{C6D6D09C-67B2-4835-893A-E098C70E2E27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479D004-0983-4A22-9A83-D3C885EBB9D8}" type="pres">
      <dgm:prSet presAssocID="{C6D6D09C-67B2-4835-893A-E098C70E2E27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7D6CCF0A-1BB6-4324-8A53-A4B490F6BBED}" type="pres">
      <dgm:prSet presAssocID="{D79CCE24-4348-4AD8-9BD7-D0A9FC5CAC3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819555-7CCA-48B9-84F6-14CDA92ECF81}" type="pres">
      <dgm:prSet presAssocID="{06B18EDE-1671-4CCE-B0A5-97A27C1A7763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2CEC7326-EE44-4008-B6C0-2417646027ED}" type="pres">
      <dgm:prSet presAssocID="{06B18EDE-1671-4CCE-B0A5-97A27C1A7763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B792C074-FE15-40FE-8D2E-50B6F6617D69}" srcId="{8314DC10-B15B-4E03-B96C-C290D5DAE9A7}" destId="{74905619-6DB2-4435-A4F0-A87F9544FF96}" srcOrd="0" destOrd="0" parTransId="{8A651BC7-EF0F-4AEB-9FB5-BBE6CEC47DD8}" sibTransId="{DBD5342B-E759-476A-8C45-6306D3E755A5}"/>
    <dgm:cxn modelId="{6DA6C0FF-C7DE-4451-B3A4-DE3A68811016}" type="presOf" srcId="{8314DC10-B15B-4E03-B96C-C290D5DAE9A7}" destId="{BAB689D4-A49D-4BDE-9F3F-976A8D5EAF63}" srcOrd="0" destOrd="0" presId="urn:microsoft.com/office/officeart/2005/8/layout/cycle7"/>
    <dgm:cxn modelId="{123E8E1D-6EB0-434B-AFAA-1CD1DD6F052A}" type="presOf" srcId="{C6D6D09C-67B2-4835-893A-E098C70E2E27}" destId="{1F1C1901-2C9E-4A59-935A-20BD78715821}" srcOrd="0" destOrd="0" presId="urn:microsoft.com/office/officeart/2005/8/layout/cycle7"/>
    <dgm:cxn modelId="{0BD5D0FB-C302-4C19-9B58-B5A2818C6FF0}" type="presOf" srcId="{74905619-6DB2-4435-A4F0-A87F9544FF96}" destId="{9C31294F-51E8-412F-A6D3-8893C45EA211}" srcOrd="0" destOrd="0" presId="urn:microsoft.com/office/officeart/2005/8/layout/cycle7"/>
    <dgm:cxn modelId="{5907A1E8-B087-4AD0-8BD3-CFE7753B3F7B}" srcId="{8314DC10-B15B-4E03-B96C-C290D5DAE9A7}" destId="{2E6A2ADB-7C73-4BBA-8B02-9231EF56399C}" srcOrd="1" destOrd="0" parTransId="{0AEDCE14-A0A0-4A4E-9705-2469B4BA37B0}" sibTransId="{C6D6D09C-67B2-4835-893A-E098C70E2E27}"/>
    <dgm:cxn modelId="{76A053C2-7AC6-41A7-9FEB-8165068C769D}" type="presOf" srcId="{06B18EDE-1671-4CCE-B0A5-97A27C1A7763}" destId="{2CEC7326-EE44-4008-B6C0-2417646027ED}" srcOrd="1" destOrd="0" presId="urn:microsoft.com/office/officeart/2005/8/layout/cycle7"/>
    <dgm:cxn modelId="{7E15FB81-514C-48B8-A6D4-13BD3E1C66B0}" srcId="{8314DC10-B15B-4E03-B96C-C290D5DAE9A7}" destId="{D79CCE24-4348-4AD8-9BD7-D0A9FC5CAC3C}" srcOrd="2" destOrd="0" parTransId="{08F769EE-709E-4B2D-92B5-64B8654D2B2F}" sibTransId="{06B18EDE-1671-4CCE-B0A5-97A27C1A7763}"/>
    <dgm:cxn modelId="{47672F3F-D1F1-4E07-BC66-FCB09379B72C}" type="presOf" srcId="{DBD5342B-E759-476A-8C45-6306D3E755A5}" destId="{1801B286-6CFD-4162-A2B4-14F6FFEAD26A}" srcOrd="1" destOrd="0" presId="urn:microsoft.com/office/officeart/2005/8/layout/cycle7"/>
    <dgm:cxn modelId="{16223F64-EE71-4F23-9A83-EB2A9EF2DFC1}" type="presOf" srcId="{2E6A2ADB-7C73-4BBA-8B02-9231EF56399C}" destId="{8727C99F-F392-4303-9A83-E30348D00EC6}" srcOrd="0" destOrd="0" presId="urn:microsoft.com/office/officeart/2005/8/layout/cycle7"/>
    <dgm:cxn modelId="{0E702FD7-1120-4F1C-AF45-D08A6F51CCAE}" type="presOf" srcId="{DBD5342B-E759-476A-8C45-6306D3E755A5}" destId="{51FE4F61-2C4F-4755-B8A2-9C76B0AFB434}" srcOrd="0" destOrd="0" presId="urn:microsoft.com/office/officeart/2005/8/layout/cycle7"/>
    <dgm:cxn modelId="{8C04CBC0-C1EF-477F-A509-8F5229C220C8}" type="presOf" srcId="{C6D6D09C-67B2-4835-893A-E098C70E2E27}" destId="{5479D004-0983-4A22-9A83-D3C885EBB9D8}" srcOrd="1" destOrd="0" presId="urn:microsoft.com/office/officeart/2005/8/layout/cycle7"/>
    <dgm:cxn modelId="{D3D78CB2-B6F2-46D2-8742-ECA0CE845671}" type="presOf" srcId="{D79CCE24-4348-4AD8-9BD7-D0A9FC5CAC3C}" destId="{7D6CCF0A-1BB6-4324-8A53-A4B490F6BBED}" srcOrd="0" destOrd="0" presId="urn:microsoft.com/office/officeart/2005/8/layout/cycle7"/>
    <dgm:cxn modelId="{A6489F5E-B648-40B0-9655-22B03A202171}" type="presOf" srcId="{06B18EDE-1671-4CCE-B0A5-97A27C1A7763}" destId="{8F819555-7CCA-48B9-84F6-14CDA92ECF81}" srcOrd="0" destOrd="0" presId="urn:microsoft.com/office/officeart/2005/8/layout/cycle7"/>
    <dgm:cxn modelId="{3A2AFC79-63F0-48C7-BCE0-4D4C579A140D}" type="presParOf" srcId="{BAB689D4-A49D-4BDE-9F3F-976A8D5EAF63}" destId="{9C31294F-51E8-412F-A6D3-8893C45EA211}" srcOrd="0" destOrd="0" presId="urn:microsoft.com/office/officeart/2005/8/layout/cycle7"/>
    <dgm:cxn modelId="{4F625D31-4AA3-40B9-8E5A-449F129E1AAB}" type="presParOf" srcId="{BAB689D4-A49D-4BDE-9F3F-976A8D5EAF63}" destId="{51FE4F61-2C4F-4755-B8A2-9C76B0AFB434}" srcOrd="1" destOrd="0" presId="urn:microsoft.com/office/officeart/2005/8/layout/cycle7"/>
    <dgm:cxn modelId="{70604F41-1E01-43A3-9522-BA9E27F86D8B}" type="presParOf" srcId="{51FE4F61-2C4F-4755-B8A2-9C76B0AFB434}" destId="{1801B286-6CFD-4162-A2B4-14F6FFEAD26A}" srcOrd="0" destOrd="0" presId="urn:microsoft.com/office/officeart/2005/8/layout/cycle7"/>
    <dgm:cxn modelId="{10B2DD9F-EAAF-4D4F-B6C8-1EBDA6F3190B}" type="presParOf" srcId="{BAB689D4-A49D-4BDE-9F3F-976A8D5EAF63}" destId="{8727C99F-F392-4303-9A83-E30348D00EC6}" srcOrd="2" destOrd="0" presId="urn:microsoft.com/office/officeart/2005/8/layout/cycle7"/>
    <dgm:cxn modelId="{E6260A10-E374-4236-9167-661C3929CEA2}" type="presParOf" srcId="{BAB689D4-A49D-4BDE-9F3F-976A8D5EAF63}" destId="{1F1C1901-2C9E-4A59-935A-20BD78715821}" srcOrd="3" destOrd="0" presId="urn:microsoft.com/office/officeart/2005/8/layout/cycle7"/>
    <dgm:cxn modelId="{4E2E2B54-1358-42C7-B5EC-347D92616C05}" type="presParOf" srcId="{1F1C1901-2C9E-4A59-935A-20BD78715821}" destId="{5479D004-0983-4A22-9A83-D3C885EBB9D8}" srcOrd="0" destOrd="0" presId="urn:microsoft.com/office/officeart/2005/8/layout/cycle7"/>
    <dgm:cxn modelId="{2B87842B-C582-4978-81B9-8EE861C0E079}" type="presParOf" srcId="{BAB689D4-A49D-4BDE-9F3F-976A8D5EAF63}" destId="{7D6CCF0A-1BB6-4324-8A53-A4B490F6BBED}" srcOrd="4" destOrd="0" presId="urn:microsoft.com/office/officeart/2005/8/layout/cycle7"/>
    <dgm:cxn modelId="{A000DE8D-71B4-4E2C-90C5-92351FE658BB}" type="presParOf" srcId="{BAB689D4-A49D-4BDE-9F3F-976A8D5EAF63}" destId="{8F819555-7CCA-48B9-84F6-14CDA92ECF81}" srcOrd="5" destOrd="0" presId="urn:microsoft.com/office/officeart/2005/8/layout/cycle7"/>
    <dgm:cxn modelId="{ACE9AD84-277F-4E91-B416-24B703902B97}" type="presParOf" srcId="{8F819555-7CCA-48B9-84F6-14CDA92ECF81}" destId="{2CEC7326-EE44-4008-B6C0-2417646027E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6BE7CB-9F53-43D6-AE64-7D453453ED4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3867A6-A4AA-4AD3-A8DC-7626799B6332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8000" b="1" dirty="0" err="1" smtClean="0">
              <a:solidFill>
                <a:schemeClr val="tx1"/>
              </a:solidFill>
            </a:rPr>
            <a:t>الكالوس</a:t>
          </a:r>
          <a:endParaRPr lang="ar-SA" sz="8000" b="1" dirty="0">
            <a:solidFill>
              <a:schemeClr val="tx1"/>
            </a:solidFill>
          </a:endParaRPr>
        </a:p>
      </dgm:t>
    </dgm:pt>
    <dgm:pt modelId="{E200EE6E-315C-49C8-853E-C14A941B62A0}" type="parTrans" cxnId="{AFA14E1D-0075-496B-A85E-62C2AEC29901}">
      <dgm:prSet/>
      <dgm:spPr/>
      <dgm:t>
        <a:bodyPr/>
        <a:lstStyle/>
        <a:p>
          <a:pPr rtl="1"/>
          <a:endParaRPr lang="ar-SA"/>
        </a:p>
      </dgm:t>
    </dgm:pt>
    <dgm:pt modelId="{526E6298-652F-4022-9009-03D77B8F4671}" type="sibTrans" cxnId="{AFA14E1D-0075-496B-A85E-62C2AEC29901}">
      <dgm:prSet/>
      <dgm:spPr/>
      <dgm:t>
        <a:bodyPr/>
        <a:lstStyle/>
        <a:p>
          <a:pPr rtl="1"/>
          <a:endParaRPr lang="ar-SA"/>
        </a:p>
      </dgm:t>
    </dgm:pt>
    <dgm:pt modelId="{6C87B792-060E-42A5-B8E2-69315B916963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هو </a:t>
          </a:r>
          <a:r>
            <a:rPr lang="ar-SA" sz="2800" b="1" dirty="0" err="1" smtClean="0">
              <a:solidFill>
                <a:schemeClr val="tx1"/>
              </a:solidFill>
            </a:rPr>
            <a:t>عباره</a:t>
          </a:r>
          <a:r>
            <a:rPr lang="ar-SA" sz="2800" b="1" dirty="0" smtClean="0">
              <a:solidFill>
                <a:schemeClr val="tx1"/>
              </a:solidFill>
            </a:rPr>
            <a:t> عن مجموعه من الخلايا </a:t>
          </a:r>
          <a:r>
            <a:rPr lang="ar-SA" sz="2800" b="1" dirty="0" err="1" smtClean="0">
              <a:solidFill>
                <a:schemeClr val="tx1"/>
              </a:solidFill>
            </a:rPr>
            <a:t>البرنشيميه</a:t>
          </a:r>
          <a:r>
            <a:rPr lang="ar-SA" sz="2800" b="1" dirty="0" smtClean="0">
              <a:solidFill>
                <a:schemeClr val="tx1"/>
              </a:solidFill>
            </a:rPr>
            <a:t> التي تتكشف الى خلايا اجنه</a:t>
          </a:r>
          <a:r>
            <a:rPr lang="en-US" sz="2800" b="1" dirty="0" err="1" smtClean="0">
              <a:solidFill>
                <a:schemeClr val="tx1"/>
              </a:solidFill>
            </a:rPr>
            <a:t>embryogenic</a:t>
          </a:r>
          <a:r>
            <a:rPr lang="en-US" sz="2800" b="1" dirty="0" smtClean="0">
              <a:solidFill>
                <a:schemeClr val="tx1"/>
              </a:solidFill>
            </a:rPr>
            <a:t> cell </a:t>
          </a:r>
          <a:r>
            <a:rPr lang="ar-SA" sz="2800" b="1" dirty="0" smtClean="0">
              <a:solidFill>
                <a:schemeClr val="tx1"/>
              </a:solidFill>
            </a:rPr>
            <a:t> عندما تجد الظروف </a:t>
          </a:r>
          <a:r>
            <a:rPr lang="ar-SA" sz="2800" b="1" dirty="0" err="1" smtClean="0">
              <a:solidFill>
                <a:schemeClr val="tx1"/>
              </a:solidFill>
            </a:rPr>
            <a:t>المناسبه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والبيئه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المناسبه</a:t>
          </a:r>
          <a:r>
            <a:rPr lang="ar-SA" sz="2800" b="1" dirty="0" smtClean="0">
              <a:solidFill>
                <a:schemeClr val="tx1"/>
              </a:solidFill>
            </a:rPr>
            <a:t>  ويستخدم لزراعة النخيل وبعض الموالح </a:t>
          </a:r>
          <a:r>
            <a:rPr lang="ar-SA" sz="2800" b="1" dirty="0" err="1" smtClean="0">
              <a:solidFill>
                <a:schemeClr val="tx1"/>
              </a:solidFill>
            </a:rPr>
            <a:t>والقهوه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.</a:t>
          </a:r>
          <a:endParaRPr lang="ar-SA" sz="2800" b="1" dirty="0">
            <a:solidFill>
              <a:schemeClr val="tx1"/>
            </a:solidFill>
          </a:endParaRPr>
        </a:p>
      </dgm:t>
    </dgm:pt>
    <dgm:pt modelId="{43B0E61B-BAC7-4670-B975-9ADCED0D268C}" type="parTrans" cxnId="{7BDA041B-703D-4E9C-9C5A-0E8A5C1BF319}">
      <dgm:prSet/>
      <dgm:spPr/>
      <dgm:t>
        <a:bodyPr/>
        <a:lstStyle/>
        <a:p>
          <a:pPr rtl="1"/>
          <a:endParaRPr lang="ar-SA"/>
        </a:p>
      </dgm:t>
    </dgm:pt>
    <dgm:pt modelId="{9267076B-1C22-43EA-87B6-BDFBBD024D10}" type="sibTrans" cxnId="{7BDA041B-703D-4E9C-9C5A-0E8A5C1BF319}">
      <dgm:prSet/>
      <dgm:spPr/>
      <dgm:t>
        <a:bodyPr/>
        <a:lstStyle/>
        <a:p>
          <a:pPr rtl="1"/>
          <a:endParaRPr lang="ar-SA"/>
        </a:p>
      </dgm:t>
    </dgm:pt>
    <dgm:pt modelId="{B03B61F2-C9E1-47AE-B83B-8CAE2D57A233}" type="pres">
      <dgm:prSet presAssocID="{5E6BE7CB-9F53-43D6-AE64-7D453453ED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5F05AD0-62F3-4C4A-9919-7D1282F62808}" type="pres">
      <dgm:prSet presAssocID="{6C87B792-060E-42A5-B8E2-69315B916963}" presName="boxAndChildren" presStyleCnt="0"/>
      <dgm:spPr/>
    </dgm:pt>
    <dgm:pt modelId="{E9B04E03-0FE8-4995-A80C-64255BB23003}" type="pres">
      <dgm:prSet presAssocID="{6C87B792-060E-42A5-B8E2-69315B916963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DF207FD8-3B41-432C-BBD6-1867E1ED366C}" type="pres">
      <dgm:prSet presAssocID="{526E6298-652F-4022-9009-03D77B8F4671}" presName="sp" presStyleCnt="0"/>
      <dgm:spPr/>
    </dgm:pt>
    <dgm:pt modelId="{F68E67EC-1AEE-4B72-A49D-BEC450C602EE}" type="pres">
      <dgm:prSet presAssocID="{D43867A6-A4AA-4AD3-A8DC-7626799B6332}" presName="arrowAndChildren" presStyleCnt="0"/>
      <dgm:spPr/>
    </dgm:pt>
    <dgm:pt modelId="{8906BE0B-9309-440D-996C-1BB9920109D2}" type="pres">
      <dgm:prSet presAssocID="{D43867A6-A4AA-4AD3-A8DC-7626799B6332}" presName="parentTextArrow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A9161844-26A5-4A74-BB6C-0C19CCA5047E}" type="presOf" srcId="{D43867A6-A4AA-4AD3-A8DC-7626799B6332}" destId="{8906BE0B-9309-440D-996C-1BB9920109D2}" srcOrd="0" destOrd="0" presId="urn:microsoft.com/office/officeart/2005/8/layout/process4"/>
    <dgm:cxn modelId="{7BDA041B-703D-4E9C-9C5A-0E8A5C1BF319}" srcId="{5E6BE7CB-9F53-43D6-AE64-7D453453ED4D}" destId="{6C87B792-060E-42A5-B8E2-69315B916963}" srcOrd="1" destOrd="0" parTransId="{43B0E61B-BAC7-4670-B975-9ADCED0D268C}" sibTransId="{9267076B-1C22-43EA-87B6-BDFBBD024D10}"/>
    <dgm:cxn modelId="{D55DE99C-9464-46B0-81ED-9DFB83D0CBF3}" type="presOf" srcId="{6C87B792-060E-42A5-B8E2-69315B916963}" destId="{E9B04E03-0FE8-4995-A80C-64255BB23003}" srcOrd="0" destOrd="0" presId="urn:microsoft.com/office/officeart/2005/8/layout/process4"/>
    <dgm:cxn modelId="{C84DCB1F-30FD-4B51-960A-73E95EC7E350}" type="presOf" srcId="{5E6BE7CB-9F53-43D6-AE64-7D453453ED4D}" destId="{B03B61F2-C9E1-47AE-B83B-8CAE2D57A233}" srcOrd="0" destOrd="0" presId="urn:microsoft.com/office/officeart/2005/8/layout/process4"/>
    <dgm:cxn modelId="{AFA14E1D-0075-496B-A85E-62C2AEC29901}" srcId="{5E6BE7CB-9F53-43D6-AE64-7D453453ED4D}" destId="{D43867A6-A4AA-4AD3-A8DC-7626799B6332}" srcOrd="0" destOrd="0" parTransId="{E200EE6E-315C-49C8-853E-C14A941B62A0}" sibTransId="{526E6298-652F-4022-9009-03D77B8F4671}"/>
    <dgm:cxn modelId="{893E2ECD-0FDB-4D50-BA02-F2164EEE7954}" type="presParOf" srcId="{B03B61F2-C9E1-47AE-B83B-8CAE2D57A233}" destId="{A5F05AD0-62F3-4C4A-9919-7D1282F62808}" srcOrd="0" destOrd="0" presId="urn:microsoft.com/office/officeart/2005/8/layout/process4"/>
    <dgm:cxn modelId="{79A00EE2-5923-4319-B01A-48FE94EC068C}" type="presParOf" srcId="{A5F05AD0-62F3-4C4A-9919-7D1282F62808}" destId="{E9B04E03-0FE8-4995-A80C-64255BB23003}" srcOrd="0" destOrd="0" presId="urn:microsoft.com/office/officeart/2005/8/layout/process4"/>
    <dgm:cxn modelId="{501F67E4-C872-48A2-9FBD-3594F8A54E9C}" type="presParOf" srcId="{B03B61F2-C9E1-47AE-B83B-8CAE2D57A233}" destId="{DF207FD8-3B41-432C-BBD6-1867E1ED366C}" srcOrd="1" destOrd="0" presId="urn:microsoft.com/office/officeart/2005/8/layout/process4"/>
    <dgm:cxn modelId="{E21EBFCE-461A-4DA9-B651-12A89A36AE24}" type="presParOf" srcId="{B03B61F2-C9E1-47AE-B83B-8CAE2D57A233}" destId="{F68E67EC-1AEE-4B72-A49D-BEC450C602EE}" srcOrd="2" destOrd="0" presId="urn:microsoft.com/office/officeart/2005/8/layout/process4"/>
    <dgm:cxn modelId="{03109010-52FD-4A2A-ACCC-68D6F1C7B342}" type="presParOf" srcId="{F68E67EC-1AEE-4B72-A49D-BEC450C602EE}" destId="{8906BE0B-9309-440D-996C-1BB9920109D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31294F-51E8-412F-A6D3-8893C45EA211}">
      <dsp:nvSpPr>
        <dsp:cNvPr id="0" name=""/>
        <dsp:cNvSpPr/>
      </dsp:nvSpPr>
      <dsp:spPr>
        <a:xfrm>
          <a:off x="3441" y="10912"/>
          <a:ext cx="6473836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</a:rPr>
            <a:t>طرق </a:t>
          </a:r>
          <a:r>
            <a:rPr lang="ar-SA" sz="4400" b="1" kern="1200" dirty="0" err="1" smtClean="0">
              <a:solidFill>
                <a:schemeClr val="tx1"/>
              </a:solidFill>
            </a:rPr>
            <a:t>الالكثار</a:t>
          </a:r>
          <a:r>
            <a:rPr lang="ar-SA" sz="4400" b="1" kern="1200" dirty="0" smtClean="0">
              <a:solidFill>
                <a:schemeClr val="tx1"/>
              </a:solidFill>
            </a:rPr>
            <a:t> الدقيق</a:t>
          </a:r>
          <a:endParaRPr lang="ar-SA" sz="4400" kern="1200" dirty="0">
            <a:solidFill>
              <a:schemeClr val="tx1"/>
            </a:solidFill>
          </a:endParaRPr>
        </a:p>
      </dsp:txBody>
      <dsp:txXfrm>
        <a:off x="3441" y="10912"/>
        <a:ext cx="6473836" cy="1118620"/>
      </dsp:txXfrm>
    </dsp:sp>
    <dsp:sp modelId="{51FE4F61-2C4F-4755-B8A2-9C76B0AFB434}">
      <dsp:nvSpPr>
        <dsp:cNvPr id="0" name=""/>
        <dsp:cNvSpPr/>
      </dsp:nvSpPr>
      <dsp:spPr>
        <a:xfrm rot="3600000">
          <a:off x="3554048" y="2052265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3600000">
        <a:off x="3554048" y="2052265"/>
        <a:ext cx="1309980" cy="391517"/>
      </dsp:txXfrm>
    </dsp:sp>
    <dsp:sp modelId="{8727C99F-F392-4303-9A83-E30348D00EC6}">
      <dsp:nvSpPr>
        <dsp:cNvPr id="0" name=""/>
        <dsp:cNvSpPr/>
      </dsp:nvSpPr>
      <dsp:spPr>
        <a:xfrm>
          <a:off x="4059097" y="3366515"/>
          <a:ext cx="2237240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solidFill>
                <a:schemeClr val="tx1"/>
              </a:solidFill>
            </a:rPr>
            <a:t>تكوين </a:t>
          </a:r>
          <a:r>
            <a:rPr lang="ar-SA" sz="3100" b="1" kern="1200" dirty="0" err="1" smtClean="0">
              <a:solidFill>
                <a:schemeClr val="tx1"/>
              </a:solidFill>
            </a:rPr>
            <a:t>نموات</a:t>
          </a:r>
          <a:r>
            <a:rPr lang="ar-SA" sz="3100" b="1" kern="1200" dirty="0" smtClean="0">
              <a:solidFill>
                <a:schemeClr val="tx1"/>
              </a:solidFill>
            </a:rPr>
            <a:t>  جانبيه </a:t>
          </a:r>
        </a:p>
      </dsp:txBody>
      <dsp:txXfrm>
        <a:off x="4059097" y="3366515"/>
        <a:ext cx="2237240" cy="1118620"/>
      </dsp:txXfrm>
    </dsp:sp>
    <dsp:sp modelId="{1F1C1901-2C9E-4A59-935A-20BD78715821}">
      <dsp:nvSpPr>
        <dsp:cNvPr id="0" name=""/>
        <dsp:cNvSpPr/>
      </dsp:nvSpPr>
      <dsp:spPr>
        <a:xfrm rot="10800000">
          <a:off x="2585369" y="3730066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2585369" y="3730066"/>
        <a:ext cx="1309980" cy="391517"/>
      </dsp:txXfrm>
    </dsp:sp>
    <dsp:sp modelId="{7D6CCF0A-1BB6-4324-8A53-A4B490F6BBED}">
      <dsp:nvSpPr>
        <dsp:cNvPr id="0" name=""/>
        <dsp:cNvSpPr/>
      </dsp:nvSpPr>
      <dsp:spPr>
        <a:xfrm>
          <a:off x="184381" y="3366515"/>
          <a:ext cx="2237240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solidFill>
                <a:schemeClr val="tx1"/>
              </a:solidFill>
            </a:rPr>
            <a:t>تكوين </a:t>
          </a:r>
          <a:r>
            <a:rPr lang="ar-SA" sz="3100" b="1" kern="1200" dirty="0" err="1" smtClean="0">
              <a:solidFill>
                <a:schemeClr val="tx1"/>
              </a:solidFill>
            </a:rPr>
            <a:t>نموات</a:t>
          </a:r>
          <a:r>
            <a:rPr lang="ar-SA" sz="3100" b="1" kern="1200" dirty="0" smtClean="0">
              <a:solidFill>
                <a:schemeClr val="tx1"/>
              </a:solidFill>
            </a:rPr>
            <a:t> عرضيه </a:t>
          </a:r>
          <a:endParaRPr lang="ar-SA" sz="3100" b="1" kern="1200" dirty="0">
            <a:solidFill>
              <a:schemeClr val="tx1"/>
            </a:solidFill>
          </a:endParaRPr>
        </a:p>
      </dsp:txBody>
      <dsp:txXfrm>
        <a:off x="184381" y="3366515"/>
        <a:ext cx="2237240" cy="1118620"/>
      </dsp:txXfrm>
    </dsp:sp>
    <dsp:sp modelId="{8F819555-7CCA-48B9-84F6-14CDA92ECF81}">
      <dsp:nvSpPr>
        <dsp:cNvPr id="0" name=""/>
        <dsp:cNvSpPr/>
      </dsp:nvSpPr>
      <dsp:spPr>
        <a:xfrm rot="18000000">
          <a:off x="1616690" y="2052265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8000000">
        <a:off x="1616690" y="2052265"/>
        <a:ext cx="1309980" cy="3915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04E03-0FE8-4995-A80C-64255BB23003}">
      <dsp:nvSpPr>
        <dsp:cNvPr id="0" name=""/>
        <dsp:cNvSpPr/>
      </dsp:nvSpPr>
      <dsp:spPr>
        <a:xfrm>
          <a:off x="0" y="2694559"/>
          <a:ext cx="6192688" cy="1767922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هو </a:t>
          </a:r>
          <a:r>
            <a:rPr lang="ar-SA" sz="2800" b="1" kern="1200" dirty="0" err="1" smtClean="0">
              <a:solidFill>
                <a:schemeClr val="tx1"/>
              </a:solidFill>
            </a:rPr>
            <a:t>عباره</a:t>
          </a:r>
          <a:r>
            <a:rPr lang="ar-SA" sz="2800" b="1" kern="1200" dirty="0" smtClean="0">
              <a:solidFill>
                <a:schemeClr val="tx1"/>
              </a:solidFill>
            </a:rPr>
            <a:t> عن مجموعه من الخلايا </a:t>
          </a:r>
          <a:r>
            <a:rPr lang="ar-SA" sz="2800" b="1" kern="1200" dirty="0" err="1" smtClean="0">
              <a:solidFill>
                <a:schemeClr val="tx1"/>
              </a:solidFill>
            </a:rPr>
            <a:t>البرنشيميه</a:t>
          </a:r>
          <a:r>
            <a:rPr lang="ar-SA" sz="2800" b="1" kern="1200" dirty="0" smtClean="0">
              <a:solidFill>
                <a:schemeClr val="tx1"/>
              </a:solidFill>
            </a:rPr>
            <a:t> التي تتكشف الى خلايا اجنه</a:t>
          </a:r>
          <a:r>
            <a:rPr lang="en-US" sz="2800" b="1" kern="1200" dirty="0" err="1" smtClean="0">
              <a:solidFill>
                <a:schemeClr val="tx1"/>
              </a:solidFill>
            </a:rPr>
            <a:t>embryogenic</a:t>
          </a:r>
          <a:r>
            <a:rPr lang="en-US" sz="2800" b="1" kern="1200" dirty="0" smtClean="0">
              <a:solidFill>
                <a:schemeClr val="tx1"/>
              </a:solidFill>
            </a:rPr>
            <a:t> cell </a:t>
          </a:r>
          <a:r>
            <a:rPr lang="ar-SA" sz="2800" b="1" kern="1200" dirty="0" smtClean="0">
              <a:solidFill>
                <a:schemeClr val="tx1"/>
              </a:solidFill>
            </a:rPr>
            <a:t> عندما تجد الظروف </a:t>
          </a:r>
          <a:r>
            <a:rPr lang="ar-SA" sz="2800" b="1" kern="1200" dirty="0" err="1" smtClean="0">
              <a:solidFill>
                <a:schemeClr val="tx1"/>
              </a:solidFill>
            </a:rPr>
            <a:t>المناسبه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والبيئه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المناسبه</a:t>
          </a:r>
          <a:r>
            <a:rPr lang="ar-SA" sz="2800" b="1" kern="1200" dirty="0" smtClean="0">
              <a:solidFill>
                <a:schemeClr val="tx1"/>
              </a:solidFill>
            </a:rPr>
            <a:t>  ويستخدم لزراعة النخيل وبعض الموالح </a:t>
          </a:r>
          <a:r>
            <a:rPr lang="ar-SA" sz="2800" b="1" kern="1200" dirty="0" err="1" smtClean="0">
              <a:solidFill>
                <a:schemeClr val="tx1"/>
              </a:solidFill>
            </a:rPr>
            <a:t>والقهوه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.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0" y="2694559"/>
        <a:ext cx="6192688" cy="1767922"/>
      </dsp:txXfrm>
    </dsp:sp>
    <dsp:sp modelId="{8906BE0B-9309-440D-996C-1BB9920109D2}">
      <dsp:nvSpPr>
        <dsp:cNvPr id="0" name=""/>
        <dsp:cNvSpPr/>
      </dsp:nvSpPr>
      <dsp:spPr>
        <a:xfrm rot="10800000">
          <a:off x="0" y="2013"/>
          <a:ext cx="6192688" cy="2719065"/>
        </a:xfrm>
        <a:prstGeom prst="upArrowCallou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8000" b="1" kern="1200" dirty="0" err="1" smtClean="0">
              <a:solidFill>
                <a:schemeClr val="tx1"/>
              </a:solidFill>
            </a:rPr>
            <a:t>الكالوس</a:t>
          </a:r>
          <a:endParaRPr lang="ar-SA" sz="8000" b="1" kern="1200" dirty="0">
            <a:solidFill>
              <a:schemeClr val="tx1"/>
            </a:solidFill>
          </a:endParaRPr>
        </a:p>
      </dsp:txBody>
      <dsp:txXfrm rot="10800000">
        <a:off x="0" y="2013"/>
        <a:ext cx="6192688" cy="2719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F7949-B5C0-4D05-8312-E46E5BA1A36E}" type="datetimeFigureOut">
              <a:rPr lang="ar-SA" smtClean="0"/>
              <a:pPr/>
              <a:t>20/01/38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BF748-D026-43E6-9C87-7FB6633B5CB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438321" y="2276872"/>
            <a:ext cx="6904454" cy="329320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الدرس العملي  الخامس</a:t>
            </a:r>
          </a:p>
          <a:p>
            <a:pPr lvl="0" algn="ctr"/>
            <a:r>
              <a:rPr lang="ar-SA" sz="3600" b="1" dirty="0" smtClean="0">
                <a:solidFill>
                  <a:srgbClr val="FFFF00"/>
                </a:solidFill>
              </a:rPr>
              <a:t>تابع تقنيات زراعة </a:t>
            </a:r>
            <a:r>
              <a:rPr lang="ar-SA" sz="3600" b="1" dirty="0" err="1" smtClean="0">
                <a:solidFill>
                  <a:srgbClr val="FFFF00"/>
                </a:solidFill>
              </a:rPr>
              <a:t>الانسجه</a:t>
            </a:r>
            <a:endParaRPr lang="ar-SA" sz="3600" b="1" dirty="0" smtClean="0">
              <a:solidFill>
                <a:srgbClr val="FFFF00"/>
              </a:solidFill>
            </a:endParaRPr>
          </a:p>
          <a:p>
            <a:pPr lvl="0" algn="ctr"/>
            <a:r>
              <a:rPr lang="ar-SA" sz="3600" b="1" dirty="0" smtClean="0">
                <a:solidFill>
                  <a:srgbClr val="FFFF00"/>
                </a:solidFill>
              </a:rPr>
              <a:t> </a:t>
            </a:r>
            <a:r>
              <a:rPr lang="ar-SA" sz="3600" b="1" dirty="0">
                <a:solidFill>
                  <a:srgbClr val="FFFF00"/>
                </a:solidFill>
              </a:rPr>
              <a:t>- تحضير بيئة مغذيه </a:t>
            </a:r>
            <a:r>
              <a:rPr lang="ar-SA" sz="3600" b="1" dirty="0" smtClean="0">
                <a:solidFill>
                  <a:srgbClr val="FFFF00"/>
                </a:solidFill>
              </a:rPr>
              <a:t>معمليا </a:t>
            </a:r>
            <a:r>
              <a:rPr lang="ar-SA" sz="3600" b="1" dirty="0" err="1" smtClean="0">
                <a:solidFill>
                  <a:srgbClr val="FFFF00"/>
                </a:solidFill>
              </a:rPr>
              <a:t>لانتاج</a:t>
            </a:r>
            <a:r>
              <a:rPr lang="ar-SA" sz="3600" b="1" dirty="0" smtClean="0">
                <a:solidFill>
                  <a:srgbClr val="FFFF00"/>
                </a:solidFill>
              </a:rPr>
              <a:t> </a:t>
            </a:r>
            <a:r>
              <a:rPr lang="ar-SA" sz="3600" b="1" dirty="0" err="1" smtClean="0">
                <a:solidFill>
                  <a:srgbClr val="FFFF00"/>
                </a:solidFill>
              </a:rPr>
              <a:t>الكالوس</a:t>
            </a:r>
            <a:r>
              <a:rPr lang="ar-SA" sz="3600" b="1" dirty="0" smtClean="0">
                <a:solidFill>
                  <a:srgbClr val="FFFF00"/>
                </a:solidFill>
              </a:rPr>
              <a:t>  </a:t>
            </a:r>
            <a:endParaRPr lang="ar-SA" sz="3600" b="1" dirty="0">
              <a:solidFill>
                <a:srgbClr val="FFFF00"/>
              </a:solidFill>
            </a:endParaRPr>
          </a:p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ه</a:t>
            </a:r>
          </a:p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 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1259632" y="404664"/>
          <a:ext cx="6480720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1475656" y="692696"/>
          <a:ext cx="61926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u="sng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تجربة تقنية طرق الاكثار الدقيق- نتاج </a:t>
            </a:r>
            <a:r>
              <a:rPr lang="ar-SA" sz="2800" b="1" u="sng" dirty="0" err="1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الكالوس</a:t>
            </a:r>
            <a:r>
              <a:rPr lang="ar-SA" sz="2800" b="1" u="sng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</a:p>
          <a:p>
            <a:r>
              <a:rPr lang="ar-SA" sz="3200" b="1" u="sng" dirty="0" smtClean="0">
                <a:solidFill>
                  <a:srgbClr val="92D050"/>
                </a:solidFill>
                <a:latin typeface="Simplified Arabic" pitchFamily="18" charset="-78"/>
                <a:cs typeface="Simplified Arabic" pitchFamily="18" charset="-78"/>
              </a:rPr>
              <a:t>الادوات </a:t>
            </a:r>
            <a:r>
              <a:rPr lang="ar-SA" sz="3200" b="1" u="sng" dirty="0" err="1" smtClean="0">
                <a:solidFill>
                  <a:srgbClr val="92D050"/>
                </a:solidFill>
                <a:latin typeface="Simplified Arabic" pitchFamily="18" charset="-78"/>
                <a:cs typeface="Simplified Arabic" pitchFamily="18" charset="-78"/>
              </a:rPr>
              <a:t>والمواد :</a:t>
            </a:r>
            <a:endParaRPr lang="ar-SA" sz="3200" b="1" u="sng" dirty="0" smtClean="0">
              <a:solidFill>
                <a:srgbClr val="92D050"/>
              </a:solidFill>
              <a:latin typeface="Simplified Arabic" pitchFamily="18" charset="-78"/>
              <a:cs typeface="Simplified Arabic" pitchFamily="18" charset="-78"/>
            </a:endParaRPr>
          </a:p>
          <a:p>
            <a:endParaRPr lang="ar-SA" sz="2400" b="1" u="sng" dirty="0" smtClean="0">
              <a:solidFill>
                <a:srgbClr val="92D050"/>
              </a:solidFill>
              <a:latin typeface="Simplified Arabic" pitchFamily="18" charset="-78"/>
              <a:cs typeface="Simplified Arabic" pitchFamily="18" charset="-78"/>
            </a:endParaRPr>
          </a:p>
          <a:p>
            <a:endParaRPr lang="ar-SA" sz="2000" dirty="0" smtClean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908720"/>
            <a:ext cx="8927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1- قطن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2-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فلاسكه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 سعة 1 لتر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3- فلسكتين سعة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500مللتر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-نص لتر </a:t>
            </a:r>
            <a:endParaRPr lang="ar-SA" sz="2400" b="1" dirty="0" smtClean="0">
              <a:solidFill>
                <a:schemeClr val="bg1"/>
              </a:solidFill>
              <a:latin typeface="Simplified Arabic" pitchFamily="18" charset="-78"/>
              <a:ea typeface="Calibri" pitchFamily="34" charset="0"/>
              <a:cs typeface="Simplified Arabic" pitchFamily="18" charset="-78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4-جهاز ال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ph meter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implified Arabic" pitchFamily="18" charset="-78"/>
              <a:ea typeface="Calibri" pitchFamily="34" charset="0"/>
              <a:cs typeface="Simplified Arabic" pitchFamily="18" charset="-78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5- جهاز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الحركه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التقليب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– الهزاز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6-ميزان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7- قصدير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8- </a:t>
            </a:r>
            <a:r>
              <a:rPr lang="ar-SA" sz="2400" b="1" dirty="0" err="1" smtClean="0">
                <a:solidFill>
                  <a:schemeClr val="bg1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ملعقه</a:t>
            </a: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للوزن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ea typeface="Calibri" pitchFamily="34" charset="0"/>
                <a:cs typeface="Simplified Arabic" pitchFamily="18" charset="-78"/>
              </a:rPr>
              <a:t> 9- ليبل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10- جهاز </a:t>
            </a:r>
            <a:r>
              <a:rPr lang="ar-SA" sz="2400" b="1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الاوتوكليف</a:t>
            </a: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11- </a:t>
            </a:r>
            <a:r>
              <a:rPr lang="ar-SA" sz="2400" b="1" u="sng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انابيب </a:t>
            </a:r>
            <a:r>
              <a:rPr lang="ar-SA" sz="2400" b="1" u="sng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للزراعه</a:t>
            </a:r>
            <a:r>
              <a:rPr lang="ar-SA" sz="2400" b="1" u="sng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400" b="1" u="sng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باغطيه</a:t>
            </a:r>
            <a:r>
              <a:rPr lang="ar-SA" sz="2400" b="1" u="sng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  <a:r>
              <a:rPr lang="ar-SA" sz="2400" b="1" u="sng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معقمه </a:t>
            </a:r>
            <a:r>
              <a:rPr lang="ar-SA" sz="2400" b="1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12- اطباق بتري معقمه </a:t>
            </a:r>
            <a:r>
              <a:rPr lang="ar-SA" sz="2400" b="1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للزراعه</a:t>
            </a: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 عدد 10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13- لتر ماء </a:t>
            </a:r>
            <a:r>
              <a:rPr lang="ar-SA" sz="2400" b="1" dirty="0" err="1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مقطرمرتين</a:t>
            </a:r>
            <a:r>
              <a:rPr lang="ar-SA" sz="24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188640"/>
            <a:ext cx="8927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30جرام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سكر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سكروز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4جرام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اجار نقي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16- اكسين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2.4-D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50 =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ملجم 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بودره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يذوب في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1مل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اسيتون او قطرتين  ويضاف له قطرات ماء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مقطرللاذابه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.-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سيتوكاينين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Aminopurine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0.1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ملجم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بودره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يذوب في  قطرات من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هيدروكسيد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صوديوم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لاتمام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الذوبان وان لم يذب يضاف قطرات من ماء مقطر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لاتمام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الذوبان .</a:t>
            </a:r>
            <a:endParaRPr lang="ar-SA" sz="2400" b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18-  4.43 جرام من بيئة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Ms 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او بكت كامل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منها .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ملاحظه :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تعتمد  كمية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الهرمونات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ونوعها حسب  الغرض من الزراعه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وبيئتنا هنا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للاكثار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الدقيق  بطريقة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الكالوس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–غير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مباشره .</a:t>
            </a:r>
            <a:endParaRPr lang="ar-SA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SA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الاوكسين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العالي يستحث تكوين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الكالوس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692696"/>
            <a:ext cx="8501147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19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-  بعض المكونات العضويه والفيتامينات </a:t>
            </a:r>
          </a:p>
          <a:p>
            <a:r>
              <a:rPr lang="ar-SA" sz="2400" b="1" dirty="0" err="1" smtClean="0">
                <a:solidFill>
                  <a:srgbClr val="FFFF00"/>
                </a:solidFill>
                <a:cs typeface="+mj-cs"/>
              </a:rPr>
              <a:t>-</a:t>
            </a:r>
            <a:r>
              <a:rPr lang="ar-SA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  Thiamine   HCL =0.5 mg</a:t>
            </a:r>
            <a:endParaRPr lang="ar-SA" sz="24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930813" y="1628800"/>
            <a:ext cx="3571170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err="1" smtClean="0">
                <a:solidFill>
                  <a:srgbClr val="FFFF00"/>
                </a:solidFill>
                <a:cs typeface="+mj-cs"/>
              </a:rPr>
              <a:t>-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0.5 mg </a:t>
            </a:r>
            <a:r>
              <a:rPr lang="ar-SA" sz="2400" b="1" dirty="0" err="1" smtClean="0">
                <a:solidFill>
                  <a:srgbClr val="FFFF00"/>
                </a:solidFill>
                <a:cs typeface="+mj-cs"/>
              </a:rPr>
              <a:t>=</a:t>
            </a:r>
            <a:r>
              <a:rPr lang="ar-SA" sz="24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Pyridoxine (HCL)</a:t>
            </a: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55576" y="2348880"/>
            <a:ext cx="7746366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Nicotinic acid= 0.5 mg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en-US" sz="2400" b="1" dirty="0" err="1" smtClean="0">
                <a:solidFill>
                  <a:srgbClr val="FFFF00"/>
                </a:solidFill>
              </a:rPr>
              <a:t>Myo-inositol</a:t>
            </a:r>
            <a:r>
              <a:rPr lang="en-US" sz="2400" b="1" dirty="0" smtClean="0">
                <a:solidFill>
                  <a:srgbClr val="FFFF00"/>
                </a:solidFill>
              </a:rPr>
              <a:t>  package =100 mg </a:t>
            </a:r>
          </a:p>
          <a:p>
            <a:r>
              <a:rPr lang="en-US" sz="2400" b="1" dirty="0" err="1" smtClean="0">
                <a:solidFill>
                  <a:srgbClr val="FFFF00"/>
                </a:solidFill>
                <a:cs typeface="+mj-cs"/>
              </a:rPr>
              <a:t>Glycine</a:t>
            </a:r>
            <a:r>
              <a:rPr lang="en-US" sz="2400" b="1" dirty="0" smtClean="0">
                <a:solidFill>
                  <a:srgbClr val="FFFF00"/>
                </a:solidFill>
                <a:cs typeface="+mj-cs"/>
              </a:rPr>
              <a:t>=2 mg   </a:t>
            </a:r>
          </a:p>
          <a:p>
            <a:endParaRPr lang="en-US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20-  محاليل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صوديوم </a:t>
            </a:r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NAOH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او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بوتاسيم</a:t>
            </a:r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KOH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   و حمض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الهيدروكلوريك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 </a:t>
            </a:r>
            <a:r>
              <a:rPr lang="en-US" sz="2400" b="1" dirty="0" smtClean="0">
                <a:solidFill>
                  <a:schemeClr val="bg1"/>
                </a:solidFill>
                <a:cs typeface="+mj-cs"/>
              </a:rPr>
              <a:t> HCL 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لتعديل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حموضه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او قلوية الوسط الغذائي </a:t>
            </a:r>
          </a:p>
          <a:p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21-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كلوروكس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10%</a:t>
            </a:r>
            <a:endParaRPr lang="ar-SA" sz="24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22- كحول </a:t>
            </a:r>
            <a:r>
              <a:rPr lang="ar-SA" sz="2400" b="1" dirty="0" err="1" smtClean="0">
                <a:solidFill>
                  <a:schemeClr val="bg1"/>
                </a:solidFill>
                <a:cs typeface="+mj-cs"/>
              </a:rPr>
              <a:t>ايثانول</a:t>
            </a:r>
            <a:r>
              <a:rPr lang="ar-SA" sz="2400" b="1" dirty="0" smtClean="0">
                <a:solidFill>
                  <a:schemeClr val="bg1"/>
                </a:solidFill>
                <a:cs typeface="+mj-cs"/>
              </a:rPr>
              <a:t> 70%</a:t>
            </a:r>
            <a:endParaRPr lang="en-US" sz="2400" b="1" dirty="0" smtClean="0">
              <a:solidFill>
                <a:schemeClr val="bg1"/>
              </a:solidFill>
              <a:cs typeface="+mj-cs"/>
            </a:endParaRPr>
          </a:p>
          <a:p>
            <a:endParaRPr lang="ar-SA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1"/>
            <a:ext cx="882047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خطوات اعداد بيئة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الزراعه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r>
              <a:rPr lang="ar-SA" sz="2400" b="1" dirty="0">
                <a:solidFill>
                  <a:schemeClr val="bg1"/>
                </a:solidFill>
              </a:rPr>
              <a:t>1- نضع  </a:t>
            </a:r>
            <a:r>
              <a:rPr lang="ar-SA" sz="2400" b="1" dirty="0" smtClean="0">
                <a:solidFill>
                  <a:schemeClr val="bg1"/>
                </a:solidFill>
              </a:rPr>
              <a:t>900 </a:t>
            </a:r>
            <a:r>
              <a:rPr lang="ar-SA" sz="2400" b="1" dirty="0">
                <a:solidFill>
                  <a:schemeClr val="bg1"/>
                </a:solidFill>
              </a:rPr>
              <a:t>مل ماء مقطر في </a:t>
            </a:r>
            <a:r>
              <a:rPr lang="ar-SA" sz="2400" b="1" dirty="0" smtClean="0">
                <a:solidFill>
                  <a:schemeClr val="bg1"/>
                </a:solidFill>
              </a:rPr>
              <a:t>دورق سعة </a:t>
            </a:r>
            <a:r>
              <a:rPr lang="ar-SA" sz="2400" b="1" dirty="0" err="1" smtClean="0">
                <a:solidFill>
                  <a:schemeClr val="bg1"/>
                </a:solidFill>
              </a:rPr>
              <a:t>1لتر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>
                <a:solidFill>
                  <a:schemeClr val="bg1"/>
                </a:solidFill>
              </a:rPr>
              <a:t>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>
                <a:solidFill>
                  <a:schemeClr val="bg1"/>
                </a:solidFill>
              </a:rPr>
              <a:t>2- تذوب مكونات البيئة المغذيه </a:t>
            </a:r>
            <a:r>
              <a:rPr lang="en-US" sz="2400" b="1" dirty="0">
                <a:solidFill>
                  <a:schemeClr val="bg1"/>
                </a:solidFill>
              </a:rPr>
              <a:t>ms </a:t>
            </a:r>
            <a:r>
              <a:rPr lang="ar-SA" sz="2400" b="1" dirty="0">
                <a:solidFill>
                  <a:schemeClr val="bg1"/>
                </a:solidFill>
              </a:rPr>
              <a:t> وزن 4.</a:t>
            </a:r>
            <a:r>
              <a:rPr lang="ar-SA" sz="2400" b="1" dirty="0" err="1">
                <a:solidFill>
                  <a:schemeClr val="bg1"/>
                </a:solidFill>
              </a:rPr>
              <a:t>43جرام</a:t>
            </a:r>
            <a:r>
              <a:rPr lang="ar-SA" sz="2400" b="1" dirty="0">
                <a:solidFill>
                  <a:schemeClr val="bg1"/>
                </a:solidFill>
              </a:rPr>
              <a:t> في الماء المقطر  مع التقليب المستمر لضمان ذوبان  مكونات </a:t>
            </a:r>
            <a:r>
              <a:rPr lang="ar-SA" sz="2400" b="1" dirty="0" err="1">
                <a:solidFill>
                  <a:schemeClr val="bg1"/>
                </a:solidFill>
              </a:rPr>
              <a:t>البيئه</a:t>
            </a:r>
            <a:r>
              <a:rPr lang="ar-SA" sz="2400" b="1" dirty="0">
                <a:solidFill>
                  <a:schemeClr val="bg1"/>
                </a:solidFill>
              </a:rPr>
              <a:t>  ويمكن استخدام  سخان على درجة 35 درجه  ومغناطيس التقليب اثناء </a:t>
            </a:r>
            <a:r>
              <a:rPr lang="ar-SA" sz="2400" b="1" dirty="0" err="1">
                <a:solidFill>
                  <a:schemeClr val="bg1"/>
                </a:solidFill>
              </a:rPr>
              <a:t>الاذابه</a:t>
            </a:r>
            <a:r>
              <a:rPr lang="ar-SA" sz="2400" b="1" dirty="0">
                <a:solidFill>
                  <a:schemeClr val="bg1"/>
                </a:solidFill>
              </a:rPr>
              <a:t>  او جهاز </a:t>
            </a:r>
            <a:r>
              <a:rPr lang="ar-SA" sz="2400" b="1" dirty="0" err="1">
                <a:solidFill>
                  <a:schemeClr val="bg1"/>
                </a:solidFill>
              </a:rPr>
              <a:t>الرج .</a:t>
            </a:r>
            <a:r>
              <a:rPr lang="ar-SA" sz="2400" b="1" dirty="0">
                <a:solidFill>
                  <a:schemeClr val="bg1"/>
                </a:solidFill>
              </a:rPr>
              <a:t>  </a:t>
            </a:r>
          </a:p>
          <a:p>
            <a:r>
              <a:rPr lang="ar-SA" sz="2400" b="1" dirty="0">
                <a:solidFill>
                  <a:schemeClr val="bg1"/>
                </a:solidFill>
              </a:rPr>
              <a:t>3-  تضاف  المكونات العضويه والفيتامينات مع استمرار التقليب اذا لم تكن </a:t>
            </a:r>
            <a:r>
              <a:rPr lang="ar-SA" sz="2400" b="1" dirty="0" err="1">
                <a:solidFill>
                  <a:schemeClr val="bg1"/>
                </a:solidFill>
              </a:rPr>
              <a:t>موجوده</a:t>
            </a:r>
            <a:r>
              <a:rPr lang="ar-SA" sz="2400" b="1" dirty="0">
                <a:solidFill>
                  <a:schemeClr val="bg1"/>
                </a:solidFill>
              </a:rPr>
              <a:t> اصلا في البيئة  التجاريه   </a:t>
            </a:r>
            <a:r>
              <a:rPr lang="ar-SA" sz="2400" b="1" dirty="0" err="1">
                <a:solidFill>
                  <a:schemeClr val="bg1"/>
                </a:solidFill>
              </a:rPr>
              <a:t>بحيث :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>
                <a:solidFill>
                  <a:srgbClr val="FFFF00"/>
                </a:solidFill>
              </a:rPr>
              <a:t>يضاف 0.5 </a:t>
            </a:r>
            <a:r>
              <a:rPr lang="ar-SA" sz="2400" b="1" dirty="0" err="1">
                <a:solidFill>
                  <a:srgbClr val="FFFF00"/>
                </a:solidFill>
              </a:rPr>
              <a:t>ملجرام</a:t>
            </a:r>
            <a:r>
              <a:rPr lang="ar-SA" sz="2400" b="1" dirty="0">
                <a:solidFill>
                  <a:srgbClr val="FFFF00"/>
                </a:solidFill>
              </a:rPr>
              <a:t> </a:t>
            </a:r>
            <a:r>
              <a:rPr lang="ar-SA" sz="2400" b="1" dirty="0" err="1">
                <a:solidFill>
                  <a:srgbClr val="FFFF00"/>
                </a:solidFill>
              </a:rPr>
              <a:t>ثيامين</a:t>
            </a:r>
            <a:r>
              <a:rPr lang="ar-SA" sz="2400" b="1" dirty="0">
                <a:solidFill>
                  <a:srgbClr val="FFFF00"/>
                </a:solidFill>
              </a:rPr>
              <a:t> </a:t>
            </a:r>
          </a:p>
          <a:p>
            <a:r>
              <a:rPr lang="ar-SA" sz="2400" b="1" dirty="0">
                <a:solidFill>
                  <a:srgbClr val="FFFF00"/>
                </a:solidFill>
              </a:rPr>
              <a:t>يضاف 0.</a:t>
            </a:r>
            <a:r>
              <a:rPr lang="ar-SA" sz="2400" b="1" dirty="0" err="1">
                <a:solidFill>
                  <a:srgbClr val="FFFF00"/>
                </a:solidFill>
              </a:rPr>
              <a:t>5ملجرام</a:t>
            </a:r>
            <a:r>
              <a:rPr lang="ar-SA" sz="2400" b="1" dirty="0">
                <a:solidFill>
                  <a:srgbClr val="FFFF00"/>
                </a:solidFill>
              </a:rPr>
              <a:t> </a:t>
            </a:r>
            <a:r>
              <a:rPr lang="ar-SA" sz="2400" b="1" dirty="0" err="1">
                <a:solidFill>
                  <a:srgbClr val="FFFF00"/>
                </a:solidFill>
              </a:rPr>
              <a:t>بيريودوكسين</a:t>
            </a:r>
            <a:r>
              <a:rPr lang="ar-SA" sz="2400" b="1" dirty="0">
                <a:solidFill>
                  <a:srgbClr val="FFFF00"/>
                </a:solidFill>
              </a:rPr>
              <a:t> </a:t>
            </a:r>
          </a:p>
          <a:p>
            <a:r>
              <a:rPr lang="ar-SA" sz="2400" b="1" dirty="0">
                <a:solidFill>
                  <a:srgbClr val="FFFF00"/>
                </a:solidFill>
              </a:rPr>
              <a:t>يضاف 0.</a:t>
            </a:r>
            <a:r>
              <a:rPr lang="ar-SA" sz="2400" b="1" dirty="0" err="1">
                <a:solidFill>
                  <a:srgbClr val="FFFF00"/>
                </a:solidFill>
              </a:rPr>
              <a:t>5ملجرام</a:t>
            </a:r>
            <a:r>
              <a:rPr lang="ar-SA" sz="2400" b="1" dirty="0">
                <a:solidFill>
                  <a:srgbClr val="FFFF00"/>
                </a:solidFill>
              </a:rPr>
              <a:t> </a:t>
            </a:r>
            <a:r>
              <a:rPr lang="ar-SA" sz="2400" b="1" dirty="0" err="1">
                <a:solidFill>
                  <a:srgbClr val="FFFF00"/>
                </a:solidFill>
              </a:rPr>
              <a:t>نيكوتينك</a:t>
            </a:r>
            <a:r>
              <a:rPr lang="ar-SA" sz="2400" b="1" dirty="0">
                <a:solidFill>
                  <a:srgbClr val="FFFF00"/>
                </a:solidFill>
              </a:rPr>
              <a:t> اسد</a:t>
            </a:r>
          </a:p>
          <a:p>
            <a:r>
              <a:rPr lang="ar-SA" sz="2400" b="1" dirty="0">
                <a:solidFill>
                  <a:srgbClr val="FFFF00"/>
                </a:solidFill>
              </a:rPr>
              <a:t>يضاف </a:t>
            </a:r>
            <a:r>
              <a:rPr lang="ar-SA" sz="2400" b="1" dirty="0" err="1">
                <a:solidFill>
                  <a:srgbClr val="FFFF00"/>
                </a:solidFill>
              </a:rPr>
              <a:t>100ملجرام</a:t>
            </a:r>
            <a:r>
              <a:rPr lang="ar-SA" sz="2400" b="1" dirty="0">
                <a:solidFill>
                  <a:srgbClr val="FFFF00"/>
                </a:solidFill>
              </a:rPr>
              <a:t> من </a:t>
            </a:r>
            <a:r>
              <a:rPr lang="ar-SA" sz="2400" b="1" dirty="0" err="1">
                <a:solidFill>
                  <a:srgbClr val="FFFF00"/>
                </a:solidFill>
              </a:rPr>
              <a:t>ميونوسيتول</a:t>
            </a:r>
            <a:r>
              <a:rPr lang="ar-SA" sz="2400" b="1" dirty="0">
                <a:solidFill>
                  <a:srgbClr val="FFFF00"/>
                </a:solidFill>
              </a:rPr>
              <a:t>  </a:t>
            </a:r>
          </a:p>
          <a:p>
            <a:r>
              <a:rPr lang="ar-SA" sz="2400" b="1" dirty="0">
                <a:solidFill>
                  <a:srgbClr val="FFFF00"/>
                </a:solidFill>
              </a:rPr>
              <a:t>يضاف </a:t>
            </a:r>
            <a:r>
              <a:rPr lang="ar-SA" sz="2400" b="1" dirty="0" err="1">
                <a:solidFill>
                  <a:srgbClr val="FFFF00"/>
                </a:solidFill>
              </a:rPr>
              <a:t>2ملجرام</a:t>
            </a:r>
            <a:r>
              <a:rPr lang="ar-SA" sz="2400" b="1" dirty="0">
                <a:solidFill>
                  <a:srgbClr val="FFFF00"/>
                </a:solidFill>
              </a:rPr>
              <a:t> جليسين</a:t>
            </a:r>
          </a:p>
          <a:p>
            <a:r>
              <a:rPr lang="ar-SA" sz="2400" b="1" dirty="0" err="1">
                <a:solidFill>
                  <a:srgbClr val="FFC000"/>
                </a:solidFill>
              </a:rPr>
              <a:t>ملاحظه </a:t>
            </a:r>
            <a:r>
              <a:rPr lang="ar-SA" sz="2400" b="1" dirty="0">
                <a:solidFill>
                  <a:srgbClr val="FFC000"/>
                </a:solidFill>
              </a:rPr>
              <a:t>: المواد في فقره 3 </a:t>
            </a:r>
            <a:r>
              <a:rPr lang="ar-SA" sz="2400" b="1" dirty="0" err="1">
                <a:solidFill>
                  <a:srgbClr val="FFC000"/>
                </a:solidFill>
              </a:rPr>
              <a:t>موجوده</a:t>
            </a:r>
            <a:r>
              <a:rPr lang="ar-SA" sz="2400" b="1" dirty="0">
                <a:solidFill>
                  <a:srgbClr val="FFC000"/>
                </a:solidFill>
              </a:rPr>
              <a:t> في البيئة التجاريه  </a:t>
            </a:r>
            <a:endParaRPr lang="ar-SA" sz="2400" b="1" dirty="0" smtClean="0">
              <a:solidFill>
                <a:srgbClr val="FFC000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4- تضاف </a:t>
            </a:r>
            <a:r>
              <a:rPr lang="ar-SA" sz="2400" b="1" dirty="0" err="1" smtClean="0">
                <a:solidFill>
                  <a:schemeClr val="bg1"/>
                </a:solidFill>
              </a:rPr>
              <a:t>الهرمونات</a:t>
            </a:r>
            <a:r>
              <a:rPr lang="ar-SA" sz="2400" b="1" dirty="0" smtClean="0">
                <a:solidFill>
                  <a:schemeClr val="bg1"/>
                </a:solidFill>
              </a:rPr>
              <a:t> النباتيه بحيث  يذوب 0.</a:t>
            </a:r>
            <a:r>
              <a:rPr lang="ar-SA" sz="2400" b="1" dirty="0" err="1" smtClean="0">
                <a:solidFill>
                  <a:schemeClr val="bg1"/>
                </a:solidFill>
              </a:rPr>
              <a:t>1ملجرام</a:t>
            </a:r>
            <a:r>
              <a:rPr lang="ar-SA" sz="2400" b="1" dirty="0" smtClean="0">
                <a:solidFill>
                  <a:schemeClr val="bg1"/>
                </a:solidFill>
              </a:rPr>
              <a:t> من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السيتوكاينين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BA </a:t>
            </a:r>
            <a:r>
              <a:rPr lang="ar-SA" sz="2400" b="1" dirty="0" smtClean="0">
                <a:solidFill>
                  <a:schemeClr val="bg1"/>
                </a:solidFill>
              </a:rPr>
              <a:t>في قطرات من </a:t>
            </a:r>
            <a:r>
              <a:rPr lang="ar-SA" sz="2400" b="1" dirty="0" err="1" smtClean="0">
                <a:solidFill>
                  <a:schemeClr val="bg1"/>
                </a:solidFill>
              </a:rPr>
              <a:t>هيدروكسيد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صوديوم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5- يضاف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 2.4-D</a:t>
            </a:r>
            <a:r>
              <a:rPr lang="ar-SA" sz="2400" b="1" dirty="0" smtClean="0">
                <a:solidFill>
                  <a:schemeClr val="bg1"/>
                </a:solidFill>
              </a:rPr>
              <a:t>بمقدار 50 </a:t>
            </a:r>
            <a:r>
              <a:rPr lang="ar-SA" sz="2400" b="1" dirty="0" err="1" smtClean="0">
                <a:solidFill>
                  <a:schemeClr val="bg1"/>
                </a:solidFill>
              </a:rPr>
              <a:t>ملجرام</a:t>
            </a:r>
            <a:r>
              <a:rPr lang="ar-SA" sz="2400" b="1" dirty="0" smtClean="0">
                <a:solidFill>
                  <a:schemeClr val="bg1"/>
                </a:solidFill>
              </a:rPr>
              <a:t>  يذوب في </a:t>
            </a:r>
            <a:r>
              <a:rPr lang="ar-SA" sz="2400" b="1" dirty="0" err="1" smtClean="0">
                <a:solidFill>
                  <a:schemeClr val="bg1"/>
                </a:solidFill>
              </a:rPr>
              <a:t>1مل</a:t>
            </a:r>
            <a:r>
              <a:rPr lang="ar-SA" sz="2400" b="1" dirty="0" smtClean="0">
                <a:solidFill>
                  <a:schemeClr val="bg1"/>
                </a:solidFill>
              </a:rPr>
              <a:t> اسيتون لاستحثاث تكون </a:t>
            </a:r>
            <a:r>
              <a:rPr lang="ar-SA" sz="2400" b="1" dirty="0" err="1" smtClean="0">
                <a:solidFill>
                  <a:schemeClr val="bg1"/>
                </a:solidFill>
              </a:rPr>
              <a:t>الكالوس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6- </a:t>
            </a:r>
            <a:r>
              <a:rPr lang="ar-SA" sz="2400" b="1" dirty="0">
                <a:solidFill>
                  <a:schemeClr val="bg1"/>
                </a:solidFill>
              </a:rPr>
              <a:t>يضاف </a:t>
            </a:r>
            <a:r>
              <a:rPr lang="ar-SA" sz="2400" b="1" dirty="0" err="1">
                <a:solidFill>
                  <a:schemeClr val="bg1"/>
                </a:solidFill>
              </a:rPr>
              <a:t>السكروز</a:t>
            </a:r>
            <a:r>
              <a:rPr lang="ar-SA" sz="2400" b="1" dirty="0">
                <a:solidFill>
                  <a:schemeClr val="bg1"/>
                </a:solidFill>
              </a:rPr>
              <a:t> بمقدار </a:t>
            </a:r>
            <a:r>
              <a:rPr lang="ar-SA" sz="2400" b="1" dirty="0" err="1">
                <a:solidFill>
                  <a:schemeClr val="bg1"/>
                </a:solidFill>
              </a:rPr>
              <a:t>30جرام</a:t>
            </a:r>
            <a:r>
              <a:rPr lang="ar-SA" sz="2400" b="1" dirty="0">
                <a:solidFill>
                  <a:schemeClr val="bg1"/>
                </a:solidFill>
              </a:rPr>
              <a:t>  مع استمرار التقليب  ورفع درجة </a:t>
            </a:r>
            <a:r>
              <a:rPr lang="ar-SA" sz="2400" b="1" dirty="0" err="1">
                <a:solidFill>
                  <a:schemeClr val="bg1"/>
                </a:solidFill>
              </a:rPr>
              <a:t>الحراره</a:t>
            </a:r>
            <a:r>
              <a:rPr lang="ar-SA" sz="2400" b="1" dirty="0">
                <a:solidFill>
                  <a:schemeClr val="bg1"/>
                </a:solidFill>
              </a:rPr>
              <a:t> الى 45 درجه </a:t>
            </a:r>
            <a:r>
              <a:rPr lang="ar-SA" sz="2400" b="1" dirty="0" err="1">
                <a:solidFill>
                  <a:schemeClr val="bg1"/>
                </a:solidFill>
              </a:rPr>
              <a:t>مئويه</a:t>
            </a:r>
            <a:r>
              <a:rPr lang="ar-SA" sz="2400" b="1" dirty="0">
                <a:solidFill>
                  <a:schemeClr val="bg1"/>
                </a:solidFill>
              </a:rPr>
              <a:t>  لضمان </a:t>
            </a:r>
            <a:r>
              <a:rPr lang="ar-SA" sz="2400" b="1" dirty="0" err="1">
                <a:solidFill>
                  <a:schemeClr val="bg1"/>
                </a:solidFill>
              </a:rPr>
              <a:t>الذوبان 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7- </a:t>
            </a:r>
            <a:r>
              <a:rPr lang="ar-SA" sz="2400" b="1" dirty="0">
                <a:solidFill>
                  <a:schemeClr val="bg1"/>
                </a:solidFill>
              </a:rPr>
              <a:t>تضبط درجة حموضة الوسط باستخدام </a:t>
            </a:r>
            <a:r>
              <a:rPr lang="en-US" sz="2400" b="1" dirty="0">
                <a:solidFill>
                  <a:schemeClr val="bg1"/>
                </a:solidFill>
              </a:rPr>
              <a:t>PH meter</a:t>
            </a:r>
            <a:r>
              <a:rPr lang="ar-SA" sz="2400" b="1" dirty="0">
                <a:solidFill>
                  <a:schemeClr val="bg1"/>
                </a:solidFill>
              </a:rPr>
              <a:t> والتي لابد ان تكون 5.8</a:t>
            </a:r>
            <a:r>
              <a:rPr lang="en-US" sz="2400" b="1" dirty="0">
                <a:solidFill>
                  <a:schemeClr val="bg1"/>
                </a:solidFill>
              </a:rPr>
              <a:t>PH=</a:t>
            </a:r>
            <a:r>
              <a:rPr lang="ar-SA" sz="2400" b="1" dirty="0">
                <a:solidFill>
                  <a:schemeClr val="bg1"/>
                </a:solidFill>
              </a:rPr>
              <a:t>   ويمكن تعديلها </a:t>
            </a:r>
            <a:r>
              <a:rPr lang="ar-SA" sz="2400" b="1" dirty="0" err="1">
                <a:solidFill>
                  <a:schemeClr val="bg1"/>
                </a:solidFill>
              </a:rPr>
              <a:t>باضافة</a:t>
            </a:r>
            <a:r>
              <a:rPr lang="ar-SA" sz="2400" b="1" dirty="0">
                <a:solidFill>
                  <a:schemeClr val="bg1"/>
                </a:solidFill>
              </a:rPr>
              <a:t> </a:t>
            </a:r>
            <a:r>
              <a:rPr lang="ar-SA" sz="2400" b="1" dirty="0" err="1">
                <a:solidFill>
                  <a:schemeClr val="bg1"/>
                </a:solidFill>
              </a:rPr>
              <a:t>هيدروكسيد</a:t>
            </a:r>
            <a:r>
              <a:rPr lang="ar-SA" sz="2400" b="1" dirty="0">
                <a:solidFill>
                  <a:schemeClr val="bg1"/>
                </a:solidFill>
              </a:rPr>
              <a:t> صوديوم  او </a:t>
            </a:r>
            <a:r>
              <a:rPr lang="ar-SA" sz="2400" b="1" dirty="0" err="1">
                <a:solidFill>
                  <a:schemeClr val="bg1"/>
                </a:solidFill>
              </a:rPr>
              <a:t>هيدروكسيد</a:t>
            </a:r>
            <a:r>
              <a:rPr lang="ar-SA" sz="2400" b="1" dirty="0">
                <a:solidFill>
                  <a:schemeClr val="bg1"/>
                </a:solidFill>
              </a:rPr>
              <a:t> </a:t>
            </a:r>
            <a:r>
              <a:rPr lang="ar-SA" sz="2400" b="1" dirty="0" err="1">
                <a:solidFill>
                  <a:schemeClr val="bg1"/>
                </a:solidFill>
              </a:rPr>
              <a:t>بوتاسيم</a:t>
            </a:r>
            <a:r>
              <a:rPr lang="ar-SA" sz="2400" b="1" dirty="0">
                <a:solidFill>
                  <a:schemeClr val="bg1"/>
                </a:solidFill>
              </a:rPr>
              <a:t>  او حمض </a:t>
            </a:r>
            <a:r>
              <a:rPr lang="ar-SA" sz="2400" b="1" dirty="0" err="1">
                <a:solidFill>
                  <a:schemeClr val="bg1"/>
                </a:solidFill>
              </a:rPr>
              <a:t>الهيدروكلوريك</a:t>
            </a:r>
            <a:r>
              <a:rPr lang="ar-SA" sz="2400" b="1" dirty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8- تقسم الكميه في فلسكتين سعة </a:t>
            </a:r>
            <a:r>
              <a:rPr lang="ar-SA" sz="2400" b="1" dirty="0" err="1" smtClean="0">
                <a:solidFill>
                  <a:schemeClr val="bg1"/>
                </a:solidFill>
              </a:rPr>
              <a:t>500مللتر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9- </a:t>
            </a:r>
            <a:r>
              <a:rPr lang="ar-SA" sz="2400" b="1" dirty="0">
                <a:solidFill>
                  <a:schemeClr val="bg1"/>
                </a:solidFill>
              </a:rPr>
              <a:t>يضاف </a:t>
            </a:r>
            <a:r>
              <a:rPr lang="ar-SA" sz="2400" b="1" dirty="0" err="1">
                <a:solidFill>
                  <a:schemeClr val="bg1"/>
                </a:solidFill>
              </a:rPr>
              <a:t>الاجار</a:t>
            </a:r>
            <a:r>
              <a:rPr lang="ar-SA" sz="2400" b="1" dirty="0">
                <a:solidFill>
                  <a:schemeClr val="bg1"/>
                </a:solidFill>
              </a:rPr>
              <a:t>  </a:t>
            </a:r>
            <a:r>
              <a:rPr lang="ar-SA" sz="2400" b="1" dirty="0" smtClean="0">
                <a:solidFill>
                  <a:schemeClr val="bg1"/>
                </a:solidFill>
              </a:rPr>
              <a:t>4 </a:t>
            </a:r>
            <a:r>
              <a:rPr lang="ar-SA" sz="2400" b="1" dirty="0">
                <a:solidFill>
                  <a:schemeClr val="bg1"/>
                </a:solidFill>
              </a:rPr>
              <a:t>جرام  </a:t>
            </a:r>
            <a:r>
              <a:rPr lang="ar-SA" sz="2400" b="1" dirty="0" smtClean="0">
                <a:solidFill>
                  <a:schemeClr val="bg1"/>
                </a:solidFill>
              </a:rPr>
              <a:t> في احد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الفلسكات</a:t>
            </a:r>
            <a:r>
              <a:rPr lang="ar-SA" sz="2400" b="1" dirty="0" smtClean="0">
                <a:solidFill>
                  <a:schemeClr val="bg1"/>
                </a:solidFill>
              </a:rPr>
              <a:t> مع </a:t>
            </a:r>
            <a:r>
              <a:rPr lang="ar-SA" sz="2400" b="1" dirty="0">
                <a:solidFill>
                  <a:schemeClr val="bg1"/>
                </a:solidFill>
              </a:rPr>
              <a:t>استمرار التقليب  حتى يذوب تماما وبدون شوائب </a:t>
            </a:r>
            <a:r>
              <a:rPr lang="ar-SA" sz="2400" b="1" dirty="0" smtClean="0">
                <a:solidFill>
                  <a:schemeClr val="bg1"/>
                </a:solidFill>
              </a:rPr>
              <a:t> لتكوين </a:t>
            </a:r>
            <a:r>
              <a:rPr lang="ar-SA" sz="2400" b="1" dirty="0" err="1" smtClean="0">
                <a:solidFill>
                  <a:schemeClr val="bg1"/>
                </a:solidFill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صلبه .</a:t>
            </a:r>
            <a:r>
              <a:rPr lang="ar-SA" sz="2400" b="1" dirty="0" smtClean="0">
                <a:solidFill>
                  <a:schemeClr val="bg1"/>
                </a:solidFill>
              </a:rPr>
              <a:t> وتترك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الفلسكه</a:t>
            </a:r>
            <a:r>
              <a:rPr lang="ar-SA" sz="2400" b="1" dirty="0" smtClean="0">
                <a:solidFill>
                  <a:schemeClr val="bg1"/>
                </a:solidFill>
              </a:rPr>
              <a:t> الاخرى بدون اجار لتكوين </a:t>
            </a:r>
            <a:r>
              <a:rPr lang="ar-SA" sz="2400" b="1" dirty="0" err="1" smtClean="0">
                <a:solidFill>
                  <a:schemeClr val="bg1"/>
                </a:solidFill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سائله 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10- </a:t>
            </a:r>
            <a:r>
              <a:rPr lang="ar-SA" sz="2400" b="1" dirty="0">
                <a:solidFill>
                  <a:schemeClr val="bg1"/>
                </a:solidFill>
              </a:rPr>
              <a:t>يكمل الحجم  بالماء المقطر الى </a:t>
            </a:r>
            <a:r>
              <a:rPr lang="ar-SA" sz="2400" b="1" dirty="0" smtClean="0">
                <a:solidFill>
                  <a:schemeClr val="bg1"/>
                </a:solidFill>
              </a:rPr>
              <a:t>نصف لتر في كل </a:t>
            </a:r>
            <a:r>
              <a:rPr lang="ar-SA" sz="2400" b="1" dirty="0" err="1" smtClean="0">
                <a:solidFill>
                  <a:schemeClr val="bg1"/>
                </a:solidFill>
              </a:rPr>
              <a:t>فلسكه  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11- </a:t>
            </a:r>
            <a:r>
              <a:rPr lang="ar-SA" sz="2400" b="1" dirty="0">
                <a:solidFill>
                  <a:schemeClr val="bg1"/>
                </a:solidFill>
              </a:rPr>
              <a:t>يصب حجم </a:t>
            </a:r>
            <a:r>
              <a:rPr lang="ar-SA" sz="2400" b="1" dirty="0" err="1">
                <a:solidFill>
                  <a:schemeClr val="bg1"/>
                </a:solidFill>
              </a:rPr>
              <a:t>25مل</a:t>
            </a:r>
            <a:r>
              <a:rPr lang="ar-SA" sz="2400" b="1" dirty="0">
                <a:solidFill>
                  <a:schemeClr val="bg1"/>
                </a:solidFill>
              </a:rPr>
              <a:t> من </a:t>
            </a:r>
            <a:r>
              <a:rPr lang="ar-SA" sz="2400" b="1" dirty="0" err="1">
                <a:solidFill>
                  <a:schemeClr val="bg1"/>
                </a:solidFill>
              </a:rPr>
              <a:t>البيئه</a:t>
            </a:r>
            <a:r>
              <a:rPr lang="ar-SA" sz="2400" b="1" dirty="0">
                <a:solidFill>
                  <a:schemeClr val="bg1"/>
                </a:solidFill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</a:rPr>
              <a:t>الصلبه  </a:t>
            </a:r>
            <a:r>
              <a:rPr lang="ar-SA" sz="2400" b="1" dirty="0">
                <a:solidFill>
                  <a:schemeClr val="bg1"/>
                </a:solidFill>
              </a:rPr>
              <a:t>في كل انبوب من انابيب الزراعه باستخدام ابر زجاجيه حجم 200 مل ويكون  ارتفاع </a:t>
            </a:r>
            <a:r>
              <a:rPr lang="ar-SA" sz="2400" b="1" dirty="0" err="1">
                <a:solidFill>
                  <a:schemeClr val="bg1"/>
                </a:solidFill>
              </a:rPr>
              <a:t>البيئه</a:t>
            </a:r>
            <a:r>
              <a:rPr lang="ar-SA" sz="2400" b="1" dirty="0">
                <a:solidFill>
                  <a:schemeClr val="bg1"/>
                </a:solidFill>
              </a:rPr>
              <a:t> في الانبوب من 4-5 </a:t>
            </a:r>
            <a:r>
              <a:rPr lang="ar-SA" sz="2400" b="1" dirty="0" err="1">
                <a:solidFill>
                  <a:schemeClr val="bg1"/>
                </a:solidFill>
              </a:rPr>
              <a:t>سم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12- تصب البيئة السائله في اطباق بتري بمقدار 3 مل  وتغطى </a:t>
            </a:r>
            <a:r>
              <a:rPr lang="ar-SA" sz="2400" b="1" dirty="0" smtClean="0">
                <a:solidFill>
                  <a:schemeClr val="bg1"/>
                </a:solidFill>
              </a:rPr>
              <a:t>وتلصق </a:t>
            </a:r>
            <a:r>
              <a:rPr lang="ar-SA" sz="2400" b="1" dirty="0" err="1" smtClean="0">
                <a:solidFill>
                  <a:schemeClr val="bg1"/>
                </a:solidFill>
              </a:rPr>
              <a:t>بلصاق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smtClean="0">
                <a:solidFill>
                  <a:schemeClr val="bg1"/>
                </a:solidFill>
              </a:rPr>
              <a:t>شفاف.</a:t>
            </a:r>
            <a:endParaRPr lang="ar-SA" sz="2400" b="1" dirty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12- </a:t>
            </a:r>
            <a:r>
              <a:rPr lang="ar-SA" sz="2400" b="1" dirty="0">
                <a:solidFill>
                  <a:schemeClr val="bg1"/>
                </a:solidFill>
              </a:rPr>
              <a:t>تعقم البيئات في جهاز </a:t>
            </a:r>
            <a:r>
              <a:rPr lang="ar-SA" sz="2400" b="1" dirty="0" err="1">
                <a:solidFill>
                  <a:schemeClr val="bg1"/>
                </a:solidFill>
              </a:rPr>
              <a:t>الاوتوكليف</a:t>
            </a:r>
            <a:r>
              <a:rPr lang="ar-SA" sz="2400" b="1" dirty="0">
                <a:solidFill>
                  <a:schemeClr val="bg1"/>
                </a:solidFill>
              </a:rPr>
              <a:t>  عند ضغط </a:t>
            </a:r>
            <a:r>
              <a:rPr lang="ar-SA" sz="2400" b="1" dirty="0" err="1">
                <a:solidFill>
                  <a:schemeClr val="bg1"/>
                </a:solidFill>
              </a:rPr>
              <a:t>1كجم</a:t>
            </a:r>
            <a:r>
              <a:rPr lang="ar-SA" sz="2400" b="1" dirty="0">
                <a:solidFill>
                  <a:schemeClr val="bg1"/>
                </a:solidFill>
              </a:rPr>
              <a:t> /</a:t>
            </a:r>
            <a:r>
              <a:rPr lang="ar-SA" sz="2400" b="1" dirty="0" err="1">
                <a:solidFill>
                  <a:schemeClr val="bg1"/>
                </a:solidFill>
              </a:rPr>
              <a:t>سم2</a:t>
            </a:r>
            <a:r>
              <a:rPr lang="ar-SA" sz="2400" b="1" dirty="0">
                <a:solidFill>
                  <a:schemeClr val="bg1"/>
                </a:solidFill>
              </a:rPr>
              <a:t>(</a:t>
            </a:r>
            <a:r>
              <a:rPr lang="ar-SA" sz="2400" b="1" dirty="0" err="1">
                <a:solidFill>
                  <a:schemeClr val="bg1"/>
                </a:solidFill>
              </a:rPr>
              <a:t>15باوند</a:t>
            </a:r>
            <a:r>
              <a:rPr lang="ar-SA" sz="2400" b="1" dirty="0">
                <a:solidFill>
                  <a:schemeClr val="bg1"/>
                </a:solidFill>
              </a:rPr>
              <a:t> /</a:t>
            </a:r>
            <a:r>
              <a:rPr lang="ar-SA" sz="2400" b="1" dirty="0" err="1">
                <a:solidFill>
                  <a:schemeClr val="bg1"/>
                </a:solidFill>
              </a:rPr>
              <a:t>بوصه2</a:t>
            </a:r>
            <a:r>
              <a:rPr lang="ar-SA" sz="2400" b="1" dirty="0">
                <a:solidFill>
                  <a:schemeClr val="bg1"/>
                </a:solidFill>
              </a:rPr>
              <a:t>) </a:t>
            </a:r>
            <a:r>
              <a:rPr lang="ar-SA" sz="2400" b="1" dirty="0">
                <a:solidFill>
                  <a:srgbClr val="FFFF00"/>
                </a:solidFill>
              </a:rPr>
              <a:t>ودرجة </a:t>
            </a:r>
            <a:r>
              <a:rPr lang="ar-SA" sz="2400" b="1" dirty="0" err="1">
                <a:solidFill>
                  <a:srgbClr val="FFFF00"/>
                </a:solidFill>
              </a:rPr>
              <a:t>حراره</a:t>
            </a:r>
            <a:r>
              <a:rPr lang="ar-SA" sz="2400" b="1" dirty="0">
                <a:solidFill>
                  <a:srgbClr val="FFFF00"/>
                </a:solidFill>
              </a:rPr>
              <a:t> 121 لمدة 20 دقيقه </a:t>
            </a:r>
            <a:r>
              <a:rPr lang="ar-SA" sz="2400" b="1" dirty="0" err="1">
                <a:solidFill>
                  <a:srgbClr val="FFFF00"/>
                </a:solidFill>
              </a:rPr>
              <a:t>بالكثير .</a:t>
            </a:r>
            <a:endParaRPr lang="ar-SA" sz="2400" b="1" dirty="0">
              <a:solidFill>
                <a:srgbClr val="FFFF00"/>
              </a:solidFill>
            </a:endParaRPr>
          </a:p>
          <a:p>
            <a:r>
              <a:rPr lang="ar-SA" sz="2400" b="1" dirty="0">
                <a:solidFill>
                  <a:schemeClr val="bg1"/>
                </a:solidFill>
              </a:rPr>
              <a:t>10- تحفظ الانابيب 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واطباق</a:t>
            </a:r>
            <a:r>
              <a:rPr lang="ar-SA" sz="2400" b="1" dirty="0" smtClean="0">
                <a:solidFill>
                  <a:schemeClr val="bg1"/>
                </a:solidFill>
              </a:rPr>
              <a:t> بتري في </a:t>
            </a:r>
            <a:r>
              <a:rPr lang="ar-SA" sz="2400" b="1" dirty="0">
                <a:solidFill>
                  <a:schemeClr val="bg1"/>
                </a:solidFill>
              </a:rPr>
              <a:t>كبينة الزراعه المعقمه </a:t>
            </a:r>
            <a:r>
              <a:rPr lang="ar-SA" sz="2400" b="1" dirty="0" err="1">
                <a:solidFill>
                  <a:schemeClr val="bg1"/>
                </a:solidFill>
              </a:rPr>
              <a:t>بالكحول70</a:t>
            </a:r>
            <a:r>
              <a:rPr lang="ar-SA" sz="2400" b="1" dirty="0">
                <a:solidFill>
                  <a:schemeClr val="bg1"/>
                </a:solidFill>
              </a:rPr>
              <a:t>% </a:t>
            </a:r>
            <a:r>
              <a:rPr lang="ar-SA" sz="2400" b="1" dirty="0" err="1">
                <a:solidFill>
                  <a:schemeClr val="bg1"/>
                </a:solidFill>
              </a:rPr>
              <a:t>ايثانول</a:t>
            </a:r>
            <a:r>
              <a:rPr lang="ar-SA" sz="2400" b="1" dirty="0">
                <a:solidFill>
                  <a:schemeClr val="bg1"/>
                </a:solidFill>
              </a:rPr>
              <a:t>  </a:t>
            </a:r>
            <a:r>
              <a:rPr lang="ar-SA" sz="2400" b="1" dirty="0" err="1">
                <a:solidFill>
                  <a:schemeClr val="bg1"/>
                </a:solidFill>
              </a:rPr>
              <a:t>والكلوروكس</a:t>
            </a:r>
            <a:r>
              <a:rPr lang="ar-SA" sz="2400" b="1" dirty="0">
                <a:solidFill>
                  <a:schemeClr val="bg1"/>
                </a:solidFill>
              </a:rPr>
              <a:t> 10% لحين </a:t>
            </a:r>
            <a:r>
              <a:rPr lang="ar-SA" sz="2400" b="1" dirty="0" err="1">
                <a:solidFill>
                  <a:schemeClr val="bg1"/>
                </a:solidFill>
              </a:rPr>
              <a:t>الزراعه .</a:t>
            </a:r>
            <a:endParaRPr lang="ar-SA" sz="2400" b="1" dirty="0">
              <a:solidFill>
                <a:schemeClr val="bg1"/>
              </a:solidFill>
            </a:endParaRPr>
          </a:p>
          <a:p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2987824" y="2348880"/>
            <a:ext cx="292099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800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انتهى الدرس </a:t>
            </a:r>
            <a:endParaRPr lang="ar-SA" sz="4800" b="1" dirty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571</Words>
  <Application>Microsoft Office PowerPoint</Application>
  <PresentationFormat>عرض على الشاشة (3:4)‏</PresentationFormat>
  <Paragraphs>70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13</cp:revision>
  <dcterms:created xsi:type="dcterms:W3CDTF">2016-10-10T17:09:14Z</dcterms:created>
  <dcterms:modified xsi:type="dcterms:W3CDTF">2016-10-21T12:31:37Z</dcterms:modified>
</cp:coreProperties>
</file>