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8F759-CE29-49FC-9588-FAAF358C4CD7}" type="datetimeFigureOut">
              <a:rPr lang="en-US" smtClean="0"/>
              <a:pPr/>
              <a:t>4/24/2010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6860-CCAE-4788-BB80-C75324CB0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8F759-CE29-49FC-9588-FAAF358C4CD7}" type="datetimeFigureOut">
              <a:rPr lang="en-US" smtClean="0"/>
              <a:pPr/>
              <a:t>4/24/2010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6860-CCAE-4788-BB80-C75324CB0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8F759-CE29-49FC-9588-FAAF358C4CD7}" type="datetimeFigureOut">
              <a:rPr lang="en-US" smtClean="0"/>
              <a:pPr/>
              <a:t>4/24/2010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6860-CCAE-4788-BB80-C75324CB0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8F759-CE29-49FC-9588-FAAF358C4CD7}" type="datetimeFigureOut">
              <a:rPr lang="en-US" smtClean="0"/>
              <a:pPr/>
              <a:t>4/24/2010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6860-CCAE-4788-BB80-C75324CB0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8F759-CE29-49FC-9588-FAAF358C4CD7}" type="datetimeFigureOut">
              <a:rPr lang="en-US" smtClean="0"/>
              <a:pPr/>
              <a:t>4/24/2010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6860-CCAE-4788-BB80-C75324CB0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8F759-CE29-49FC-9588-FAAF358C4CD7}" type="datetimeFigureOut">
              <a:rPr lang="en-US" smtClean="0"/>
              <a:pPr/>
              <a:t>4/24/2010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6860-CCAE-4788-BB80-C75324CB0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8F759-CE29-49FC-9588-FAAF358C4CD7}" type="datetimeFigureOut">
              <a:rPr lang="en-US" smtClean="0"/>
              <a:pPr/>
              <a:t>4/24/2010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6860-CCAE-4788-BB80-C75324CB0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8F759-CE29-49FC-9588-FAAF358C4CD7}" type="datetimeFigureOut">
              <a:rPr lang="en-US" smtClean="0"/>
              <a:pPr/>
              <a:t>4/24/2010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6860-CCAE-4788-BB80-C75324CB0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8F759-CE29-49FC-9588-FAAF358C4CD7}" type="datetimeFigureOut">
              <a:rPr lang="en-US" smtClean="0"/>
              <a:pPr/>
              <a:t>4/24/2010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6860-CCAE-4788-BB80-C75324CB0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8F759-CE29-49FC-9588-FAAF358C4CD7}" type="datetimeFigureOut">
              <a:rPr lang="en-US" smtClean="0"/>
              <a:pPr/>
              <a:t>4/24/2010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6860-CCAE-4788-BB80-C75324CB0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8F759-CE29-49FC-9588-FAAF358C4CD7}" type="datetimeFigureOut">
              <a:rPr lang="en-US" smtClean="0"/>
              <a:pPr/>
              <a:t>4/24/2010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026860-CCAE-4788-BB80-C75324CB03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48F759-CE29-49FC-9588-FAAF358C4CD7}" type="datetimeFigureOut">
              <a:rPr lang="en-US" smtClean="0"/>
              <a:pPr/>
              <a:t>4/24/2010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026860-CCAE-4788-BB80-C75324CB03B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ENTOMOLOGY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MEDICALLY  IMPORTANT  INSECTS</a:t>
            </a:r>
            <a:endParaRPr lang="en-US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Culex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990600" lvl="1" indent="-533400" algn="just">
              <a:lnSpc>
                <a:spcPct val="80000"/>
              </a:lnSpc>
              <a:buNone/>
              <a:defRPr/>
            </a:pP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Differentiation occurs by the mouth part</a:t>
            </a:r>
            <a:endParaRPr lang="en-US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90600" lvl="1" indent="-533400" algn="just">
              <a:lnSpc>
                <a:spcPct val="80000"/>
              </a:lnSpc>
              <a:buNone/>
              <a:defRPr/>
            </a:pPr>
            <a:endParaRPr lang="en-US" sz="3200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90600" lvl="1" indent="-533400" algn="just">
              <a:lnSpc>
                <a:spcPct val="150000"/>
              </a:lnSpc>
              <a:buFontTx/>
              <a:buChar char="-"/>
              <a:defRPr/>
            </a:pP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Male: dense hair. Maxillary </a:t>
            </a:r>
            <a:r>
              <a:rPr lang="en-US" sz="3200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palps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as long as the proboscis, they are slender.</a:t>
            </a:r>
          </a:p>
          <a:p>
            <a:pPr marL="990600" lvl="1" indent="-533400" algn="just">
              <a:lnSpc>
                <a:spcPct val="150000"/>
              </a:lnSpc>
              <a:buNone/>
              <a:defRPr/>
            </a:pPr>
            <a:endParaRPr lang="en-US" sz="3200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90600" lvl="1" indent="-533400" algn="just">
              <a:lnSpc>
                <a:spcPct val="150000"/>
              </a:lnSpc>
              <a:buFontTx/>
              <a:buChar char="-"/>
              <a:defRPr/>
            </a:pP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Female: less hair. Maxillary </a:t>
            </a:r>
            <a:r>
              <a:rPr lang="en-US" sz="3200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palps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shorter than the proboscis. </a:t>
            </a:r>
            <a:endParaRPr lang="en-US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differentiate between anopheles and </a:t>
            </a:r>
            <a:r>
              <a:rPr lang="en-US" dirty="0" err="1" smtClean="0"/>
              <a:t>culex</a:t>
            </a:r>
            <a:r>
              <a:rPr lang="en-US" dirty="0" smtClean="0"/>
              <a:t> by the wings:</a:t>
            </a:r>
            <a:endParaRPr lang="en-US" dirty="0"/>
          </a:p>
        </p:txBody>
      </p:sp>
      <p:pic>
        <p:nvPicPr>
          <p:cNvPr id="7" name="Picture 2" descr="C:\Users\hp\Documents\Maha files\Maha 1\saud university para slides\58)culex m 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2133600"/>
            <a:ext cx="7766384" cy="401119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Culex</a:t>
            </a:r>
            <a:r>
              <a:rPr lang="en-US" dirty="0" smtClean="0"/>
              <a:t> adult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Male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Female </a:t>
            </a:r>
            <a:endParaRPr lang="en-US" dirty="0"/>
          </a:p>
        </p:txBody>
      </p:sp>
      <p:pic>
        <p:nvPicPr>
          <p:cNvPr id="8" name="Content Placeholder 7" descr="culex male.bmp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7200" y="2438400"/>
            <a:ext cx="4040188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Content Placeholder 8" descr="culex female.bmp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2438400"/>
            <a:ext cx="4041775" cy="3733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Larval stage: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90600" lvl="1" indent="-533400">
              <a:lnSpc>
                <a:spcPct val="80000"/>
              </a:lnSpc>
              <a:buNone/>
              <a:defRPr/>
            </a:pPr>
            <a:endParaRPr lang="en-US" sz="3200" dirty="0" smtClean="0"/>
          </a:p>
          <a:p>
            <a:pPr marL="990600" lvl="1" indent="-533400">
              <a:lnSpc>
                <a:spcPct val="150000"/>
              </a:lnSpc>
              <a:buFontTx/>
              <a:buChar char="-"/>
              <a:defRPr/>
            </a:pPr>
            <a:r>
              <a:rPr lang="en-US" sz="3200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Culex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The 8</a:t>
            </a:r>
            <a:r>
              <a:rPr lang="en-US" sz="3200" baseline="30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abdominal segment carries a respiratory siphon.</a:t>
            </a:r>
          </a:p>
          <a:p>
            <a:pPr marL="990600" lvl="1" indent="-533400">
              <a:lnSpc>
                <a:spcPct val="150000"/>
              </a:lnSpc>
              <a:buFontTx/>
              <a:buChar char="-"/>
              <a:defRPr/>
            </a:pP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anopheles no siphon at end part.</a:t>
            </a:r>
          </a:p>
          <a:p>
            <a:pPr marL="990600" lvl="1" indent="-533400">
              <a:lnSpc>
                <a:spcPct val="150000"/>
              </a:lnSpc>
              <a:buNone/>
              <a:defRPr/>
            </a:pPr>
            <a:endParaRPr lang="en-US" sz="3200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Larva:</a:t>
            </a:r>
            <a:endParaRPr lang="en-US" dirty="0"/>
          </a:p>
        </p:txBody>
      </p:sp>
      <p:pic>
        <p:nvPicPr>
          <p:cNvPr id="8" name="Content Placeholder 7" descr="DSC0252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057400"/>
            <a:ext cx="4038600" cy="4343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Content Placeholder 8" descr="various_larvae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00600" y="2057400"/>
            <a:ext cx="3821292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Sand flies (</a:t>
            </a:r>
            <a:r>
              <a:rPr lang="en-US" dirty="0" err="1" smtClean="0"/>
              <a:t>phlebotomus</a:t>
            </a:r>
            <a:r>
              <a:rPr lang="en-US" dirty="0" smtClean="0"/>
              <a:t>):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90600" lvl="1" indent="-533400" algn="just">
              <a:lnSpc>
                <a:spcPct val="150000"/>
              </a:lnSpc>
              <a:buNone/>
              <a:defRPr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Head, thorax and abdomen. Hairy, the hairs cover the body, wings and legs.</a:t>
            </a:r>
          </a:p>
          <a:p>
            <a:pPr marL="990600" lvl="1" indent="-533400" algn="just">
              <a:lnSpc>
                <a:spcPct val="150000"/>
              </a:lnSpc>
              <a:buNone/>
              <a:defRPr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Has humped thorax, attached to it one pair of wings and 3 pairs of legs.</a:t>
            </a:r>
          </a:p>
          <a:p>
            <a:pPr marL="990600" lvl="1" indent="-533400" algn="just">
              <a:lnSpc>
                <a:spcPct val="150000"/>
              </a:lnSpc>
              <a:buNone/>
              <a:defRPr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Male has claspers on the posterior end.</a:t>
            </a:r>
          </a:p>
          <a:p>
            <a:pPr marL="990600" lvl="1" indent="-533400" algn="just">
              <a:lnSpc>
                <a:spcPct val="150000"/>
              </a:lnSpc>
              <a:buNone/>
              <a:defRPr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It’s a vector for </a:t>
            </a:r>
            <a:r>
              <a:rPr lang="en-US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leishmania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.</a:t>
            </a:r>
            <a:endParaRPr lang="en-US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Sand fly:</a:t>
            </a:r>
            <a:endParaRPr lang="en-US" dirty="0"/>
          </a:p>
        </p:txBody>
      </p:sp>
      <p:pic>
        <p:nvPicPr>
          <p:cNvPr id="7" name="Content Placeholder 6" descr="life-cycle-500 sand fly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209800"/>
            <a:ext cx="4038600" cy="4191000"/>
          </a:xfrm>
        </p:spPr>
      </p:pic>
      <p:pic>
        <p:nvPicPr>
          <p:cNvPr id="8" name="Content Placeholder 7" descr="sand fly.gi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91075" y="2209800"/>
            <a:ext cx="3752850" cy="3809999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lateral_thorax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905000"/>
            <a:ext cx="4038600" cy="449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hp\Documents\Maha files\Maha 1\saud university para slides\61)SANDFL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920875"/>
            <a:ext cx="3810000" cy="4433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Control of mosquitoes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24000"/>
            <a:ext cx="9144000" cy="5334000"/>
          </a:xfrm>
        </p:spPr>
        <p:txBody>
          <a:bodyPr/>
          <a:lstStyle/>
          <a:p>
            <a:pPr marL="609600" indent="-609600" algn="justLow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  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Protection of man from bites of mosquitoes by:</a:t>
            </a:r>
          </a:p>
          <a:p>
            <a:pPr marL="609600" indent="-609600" algn="justLow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ar-SA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90600" lvl="1" indent="-533400" algn="l" rtl="0" eaLnBrk="1" hangingPunct="1">
              <a:lnSpc>
                <a:spcPct val="90000"/>
              </a:lnSpc>
              <a:buFontTx/>
              <a:buChar char="-"/>
              <a:defRPr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Sleeping under nets</a:t>
            </a:r>
          </a:p>
          <a:p>
            <a:pPr marL="990600" lvl="1" indent="-533400" algn="l" rtl="0" eaLnBrk="1" hangingPunct="1">
              <a:lnSpc>
                <a:spcPct val="90000"/>
              </a:lnSpc>
              <a:buFontTx/>
              <a:buChar char="-"/>
              <a:defRPr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Wearing protective clothes</a:t>
            </a:r>
          </a:p>
          <a:p>
            <a:pPr marL="990600" lvl="1" indent="-533400" algn="l" rtl="0" eaLnBrk="1" hangingPunct="1">
              <a:lnSpc>
                <a:spcPct val="90000"/>
              </a:lnSpc>
              <a:buFontTx/>
              <a:buChar char="-"/>
              <a:defRPr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Living away from water collections.</a:t>
            </a:r>
          </a:p>
          <a:p>
            <a:pPr marL="990600" lvl="1" indent="-533400" algn="l" rtl="0" eaLnBrk="1" hangingPunct="1">
              <a:lnSpc>
                <a:spcPct val="90000"/>
              </a:lnSpc>
              <a:buFontTx/>
              <a:buNone/>
              <a:defRPr/>
            </a:pPr>
            <a:endParaRPr lang="en-US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90600" lvl="1" indent="-533400" algn="l" rtl="0"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Destruction of mosquitoes by:</a:t>
            </a:r>
          </a:p>
          <a:p>
            <a:pPr marL="990600" lvl="1" indent="-533400" algn="l" rtl="0" eaLnBrk="1" hangingPunct="1">
              <a:lnSpc>
                <a:spcPct val="90000"/>
              </a:lnSpc>
              <a:buFontTx/>
              <a:buNone/>
              <a:defRPr/>
            </a:pPr>
            <a:endParaRPr lang="en-US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90600" lvl="1" indent="-533400" algn="l" rtl="0" eaLnBrk="1" hangingPunct="1">
              <a:lnSpc>
                <a:spcPct val="90000"/>
              </a:lnSpc>
              <a:buFontTx/>
              <a:buChar char="-"/>
              <a:defRPr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Physical methods: drainage of any water collection on filling with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sand.</a:t>
            </a:r>
            <a:endParaRPr lang="en-US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90600" lvl="1" indent="-533400" algn="l" rtl="0" eaLnBrk="1" hangingPunct="1">
              <a:lnSpc>
                <a:spcPct val="90000"/>
              </a:lnSpc>
              <a:buFontTx/>
              <a:buNone/>
              <a:defRPr/>
            </a:pP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990600" lvl="1" indent="-533400" algn="l" rtl="0" eaLnBrk="1" hangingPunct="1">
              <a:lnSpc>
                <a:spcPct val="90000"/>
              </a:lnSpc>
              <a:buFontTx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91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/>
          </a:bodyPr>
          <a:lstStyle/>
          <a:p>
            <a:pPr marL="990600" lvl="1" indent="-533400" algn="just">
              <a:lnSpc>
                <a:spcPct val="150000"/>
              </a:lnSpc>
              <a:buFontTx/>
              <a:buChar char="-"/>
              <a:defRPr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Chemical methods: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 of substances in water that are toxic to the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aquatic stages.</a:t>
            </a:r>
            <a:endParaRPr lang="en-US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90600" lvl="1" indent="-533400" algn="just">
              <a:lnSpc>
                <a:spcPct val="150000"/>
              </a:lnSpc>
              <a:buFontTx/>
              <a:buChar char="-"/>
              <a:defRPr/>
            </a:pPr>
            <a:endParaRPr lang="en-US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90600" lvl="1" indent="-533400" algn="just">
              <a:lnSpc>
                <a:spcPct val="150000"/>
              </a:lnSpc>
              <a:buFontTx/>
              <a:buChar char="-"/>
              <a:defRPr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Biological methods: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 of living organisms in water to eat the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larva. </a:t>
            </a:r>
            <a:endParaRPr lang="en-US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90600" lvl="1" indent="-533400" algn="just">
              <a:lnSpc>
                <a:spcPct val="150000"/>
              </a:lnSpc>
              <a:buNone/>
              <a:defRPr/>
            </a:pPr>
            <a:endParaRPr lang="en-US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90600" lvl="1" indent="-533400" algn="just">
              <a:lnSpc>
                <a:spcPct val="150000"/>
              </a:lnSpc>
              <a:buNone/>
              <a:defRPr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 Control of adult mosquitoes:</a:t>
            </a:r>
          </a:p>
          <a:p>
            <a:pPr marL="990600" lvl="1" indent="-533400" algn="just">
              <a:lnSpc>
                <a:spcPct val="150000"/>
              </a:lnSpc>
              <a:buNone/>
              <a:defRPr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spraying insecticides</a:t>
            </a:r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common the medically important insects have criteria: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200000"/>
              </a:lnSpc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in common have:</a:t>
            </a:r>
          </a:p>
          <a:p>
            <a:pPr algn="just">
              <a:lnSpc>
                <a:spcPct val="200000"/>
              </a:lnSpc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Head, thorax, abdomen.</a:t>
            </a:r>
          </a:p>
          <a:p>
            <a:pPr algn="just">
              <a:lnSpc>
                <a:spcPct val="200000"/>
              </a:lnSpc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Also have: mouth part, wings, and legs.</a:t>
            </a:r>
          </a:p>
          <a:p>
            <a:pPr algn="just">
              <a:lnSpc>
                <a:spcPct val="200000"/>
              </a:lnSpc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These insects seen by naked eye but we need to see the details by low power 4X.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These medically important insects can be: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Mosquitoes: 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Anopheles</a:t>
            </a:r>
          </a:p>
          <a:p>
            <a:pPr algn="just">
              <a:lnSpc>
                <a:spcPct val="150000"/>
              </a:lnSpc>
            </a:pP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Culex</a:t>
            </a:r>
            <a:endParaRPr lang="en-US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50000"/>
              </a:lnSpc>
            </a:pPr>
            <a:endParaRPr lang="en-US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Phlebotomus</a:t>
            </a:r>
            <a:endParaRPr lang="en-US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Sand fly </a:t>
            </a:r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Anopheles: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90600" lvl="1" indent="-533400" algn="just">
              <a:lnSpc>
                <a:spcPct val="150000"/>
              </a:lnSpc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Female mosquitoes lay eggs on water, which hatch releasing larvae, which then converted to pupa, then within two days, adults are formed and fly out of the water.</a:t>
            </a:r>
          </a:p>
          <a:p>
            <a:pPr marL="990600" lvl="1" indent="-533400" algn="just">
              <a:lnSpc>
                <a:spcPct val="150000"/>
              </a:lnSpc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Adults ----- eggs ------ larva ----- pupa ------ adult.</a:t>
            </a:r>
          </a:p>
          <a:p>
            <a:pPr marL="990600" lvl="1" indent="-533400" algn="just">
              <a:lnSpc>
                <a:spcPct val="150000"/>
              </a:lnSpc>
              <a:buNone/>
              <a:defRPr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90600" lvl="1" indent="-533400" algn="just">
              <a:lnSpc>
                <a:spcPct val="150000"/>
              </a:lnSpc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Here we only see the adult and larva stage.</a:t>
            </a:r>
          </a:p>
          <a:p>
            <a:pPr marL="990600" lvl="1" indent="-533400" algn="just">
              <a:buNone/>
              <a:defRPr/>
            </a:pPr>
            <a:endParaRPr lang="en-US" dirty="0" smtClean="0"/>
          </a:p>
          <a:p>
            <a:pPr marL="990600" lvl="1" indent="-533400" algn="just">
              <a:buNone/>
              <a:defRPr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Differentiation between male and female: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990600" lvl="1" indent="-533400" algn="just">
              <a:lnSpc>
                <a:spcPct val="120000"/>
              </a:lnSpc>
              <a:buNone/>
              <a:defRPr/>
            </a:pP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Differentiation occurs by the mouth part</a:t>
            </a:r>
            <a:endParaRPr lang="en-US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90600" lvl="1" indent="-533400" algn="just">
              <a:lnSpc>
                <a:spcPct val="120000"/>
              </a:lnSpc>
              <a:buNone/>
              <a:defRPr/>
            </a:pPr>
            <a:endParaRPr lang="en-US" sz="32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90600" lvl="1" indent="-533400" algn="just">
              <a:lnSpc>
                <a:spcPct val="120000"/>
              </a:lnSpc>
              <a:buFontTx/>
              <a:buChar char="-"/>
              <a:defRPr/>
            </a:pP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Male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dense hair. Maxillary </a:t>
            </a:r>
            <a:r>
              <a:rPr lang="en-US" sz="3200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palps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as long as the proboscis, with clubbing.</a:t>
            </a:r>
          </a:p>
          <a:p>
            <a:pPr marL="990600" lvl="1" indent="-533400" algn="just">
              <a:lnSpc>
                <a:spcPct val="120000"/>
              </a:lnSpc>
              <a:buNone/>
              <a:defRPr/>
            </a:pPr>
            <a:endParaRPr lang="en-US" sz="32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90600" lvl="1" indent="-533400" algn="just">
              <a:lnSpc>
                <a:spcPct val="120000"/>
              </a:lnSpc>
              <a:buFontTx/>
              <a:buChar char="-"/>
              <a:defRPr/>
            </a:pP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Female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less hair. Maxillary </a:t>
            </a:r>
            <a:r>
              <a:rPr lang="en-US" sz="3200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palps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as long as the proboscis, but they are slender with no clubbing.</a:t>
            </a:r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457200" y="381000"/>
            <a:ext cx="8229600" cy="32308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 a conducted eyes: can see in all directions.</a:t>
            </a:r>
          </a:p>
          <a:p>
            <a:pPr algn="just">
              <a:lnSpc>
                <a:spcPct val="150000"/>
              </a:lnSpc>
            </a:pPr>
            <a:endParaRPr lang="en-US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Also have a spotted wings with dark and pale spots.</a:t>
            </a:r>
          </a:p>
          <a:p>
            <a:pPr algn="just">
              <a:lnSpc>
                <a:spcPct val="150000"/>
              </a:lnSpc>
              <a:buNone/>
            </a:pPr>
            <a:endParaRPr lang="en-US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50000"/>
              </a:lnSpc>
            </a:pPr>
            <a:endParaRPr lang="en-US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 act as a vectors in: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Malaria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Filaria</a:t>
            </a:r>
            <a:endParaRPr lang="en-US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Arboviruses</a:t>
            </a:r>
            <a:endParaRPr lang="en-US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w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2743200"/>
            <a:ext cx="4686300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hp\Documents\Maha files\Maha 1\saud university para slides\56)anop m f he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p\Documents\Maha files\Maha 1\saud university para slides\55)anophales fml he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990600"/>
            <a:ext cx="3822700" cy="5233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hp\Documents\Maha files\Maha 1\saud university para slides\54)anophales ml he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0612" y="1062038"/>
            <a:ext cx="3751263" cy="5091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Larval stage: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we see the end part of the larva: it looks as a brush.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800px-Anopheles_lar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895600"/>
            <a:ext cx="5562600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80</TotalTime>
  <Words>448</Words>
  <Application>Microsoft Office PowerPoint</Application>
  <PresentationFormat>On-screen Show (4:3)</PresentationFormat>
  <Paragraphs>75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ENTOMOLOGY</vt:lpstr>
      <vt:lpstr>In common the medically important insects have criteria:</vt:lpstr>
      <vt:lpstr>These medically important insects can be:</vt:lpstr>
      <vt:lpstr>Anopheles:</vt:lpstr>
      <vt:lpstr>Differentiation between male and female:</vt:lpstr>
      <vt:lpstr>Slide 6</vt:lpstr>
      <vt:lpstr>Slide 7</vt:lpstr>
      <vt:lpstr>Slide 8</vt:lpstr>
      <vt:lpstr>Larval stage:</vt:lpstr>
      <vt:lpstr>Culex:</vt:lpstr>
      <vt:lpstr>To differentiate between anopheles and culex by the wings:</vt:lpstr>
      <vt:lpstr>Culex adult </vt:lpstr>
      <vt:lpstr>Larval stage:</vt:lpstr>
      <vt:lpstr>Larva:</vt:lpstr>
      <vt:lpstr>Sand flies (phlebotomus):</vt:lpstr>
      <vt:lpstr>Sand fly:</vt:lpstr>
      <vt:lpstr>Slide 17</vt:lpstr>
      <vt:lpstr>Control of mosquitoes</vt:lpstr>
      <vt:lpstr>Slide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ENTOMOLOGY</dc:title>
  <dc:creator>dell</dc:creator>
  <cp:lastModifiedBy>dell</cp:lastModifiedBy>
  <cp:revision>11</cp:revision>
  <dcterms:created xsi:type="dcterms:W3CDTF">2010-02-20T18:58:27Z</dcterms:created>
  <dcterms:modified xsi:type="dcterms:W3CDTF">2010-04-23T21:07:41Z</dcterms:modified>
</cp:coreProperties>
</file>