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310" r:id="rId3"/>
    <p:sldId id="315" r:id="rId4"/>
    <p:sldId id="311" r:id="rId5"/>
    <p:sldId id="312" r:id="rId6"/>
    <p:sldId id="313" r:id="rId7"/>
    <p:sldId id="317" r:id="rId8"/>
    <p:sldId id="318" r:id="rId9"/>
    <p:sldId id="314" r:id="rId10"/>
    <p:sldId id="296" r:id="rId11"/>
    <p:sldId id="298" r:id="rId12"/>
    <p:sldId id="319" r:id="rId13"/>
    <p:sldId id="320" r:id="rId14"/>
    <p:sldId id="285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29" r:id="rId24"/>
    <p:sldId id="330" r:id="rId25"/>
    <p:sldId id="331" r:id="rId26"/>
    <p:sldId id="332" r:id="rId27"/>
    <p:sldId id="333" r:id="rId28"/>
    <p:sldId id="281" r:id="rId29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CC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427" autoAdjust="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FC82A48-59D6-4943-8681-37FC833E74C8}" type="datetimeFigureOut">
              <a:rPr lang="en-US"/>
              <a:pPr>
                <a:defRPr/>
              </a:pPr>
              <a:t>9/9/2014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57DBA97-3537-4BED-9618-A02EB8F7C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277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5CD847-B9A3-4ED9-B5C2-EC30636C21B7}" type="slidenum">
              <a:rPr lang="ar-SA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4198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B0BEDE-CCBC-4CC0-891A-7B9E1154CD78}" type="slidenum">
              <a:rPr lang="ar-SA"/>
              <a:pPr/>
              <a:t>26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4301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BE666DF-6E95-4689-B578-864137D0038A}" type="slidenum">
              <a:rPr lang="ar-SA"/>
              <a:pPr/>
              <a:t>27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379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BD9603-BC11-46C2-8399-1021AE58F5E6}" type="slidenum">
              <a:rPr lang="ar-SA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482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2D3ED4-D5B0-406D-90DB-4ED5D7B55D29}" type="slidenum">
              <a:rPr lang="ar-SA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584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6AA712-4C88-4DF0-B6D9-93F7C8FC00B2}" type="slidenum">
              <a:rPr lang="ar-SA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686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488745-9D05-42BB-916B-75710651021A}" type="slidenum">
              <a:rPr lang="ar-SA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789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FA9528-E1FA-437A-8D90-E9C0669D0EFD}" type="slidenum">
              <a:rPr lang="ar-SA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891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0AAC007-C866-4927-9EE0-3C0357F10BE0}" type="slidenum">
              <a:rPr lang="ar-SA"/>
              <a:pPr/>
              <a:t>23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31CB5F-288F-477C-BEED-DF1046DE13C2}" type="slidenum">
              <a:rPr lang="ar-SA"/>
              <a:pPr/>
              <a:t>24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4096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E309E3-A26C-4A25-8D73-ED09E8F17088}" type="slidenum">
              <a:rPr lang="ar-SA"/>
              <a:pPr/>
              <a:t>25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44BE9-AB51-42B1-8B65-E3383AC3F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  <a:endParaRPr lang="en-GB" smtClean="0"/>
          </a:p>
          <a:p>
            <a:pPr lvl="1"/>
            <a:r>
              <a:rPr lang="ar-SA" smtClean="0"/>
              <a:t>المستوى الثاني</a:t>
            </a:r>
            <a:endParaRPr lang="en-GB" smtClean="0"/>
          </a:p>
          <a:p>
            <a:pPr lvl="2"/>
            <a:r>
              <a:rPr lang="ar-SA" smtClean="0"/>
              <a:t>المستوى الثالث</a:t>
            </a:r>
            <a:endParaRPr lang="en-GB" smtClean="0"/>
          </a:p>
          <a:p>
            <a:pPr lvl="3"/>
            <a:r>
              <a:rPr lang="ar-SA" smtClean="0"/>
              <a:t>المستوى الرابع</a:t>
            </a:r>
            <a:endParaRPr lang="en-GB" smtClean="0"/>
          </a:p>
          <a:p>
            <a:pPr lvl="4"/>
            <a:r>
              <a:rPr lang="ar-SA" smtClean="0"/>
              <a:t>المستوى الخامس</a:t>
            </a:r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bg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bg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bg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bg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3962400"/>
          </a:xfrm>
        </p:spPr>
        <p:txBody>
          <a:bodyPr/>
          <a:lstStyle/>
          <a:p>
            <a:pPr eaLnBrk="1" hangingPunct="1"/>
            <a:r>
              <a:rPr lang="en-US" sz="4800" smtClean="0"/>
              <a:t>Radionuclide Production</a:t>
            </a:r>
            <a:endParaRPr lang="en-GB" sz="48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z="8000" b="1" smtClean="0"/>
              <a:t>Lab #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C:\Dal Physics\Images\bush_19_01.tif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885950" y="609600"/>
            <a:ext cx="5372100" cy="5486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028" descr="C:\Dal Physics\Images\bush_19_03.tif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709613" y="609600"/>
            <a:ext cx="7723187" cy="5486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 smtClean="0"/>
              <a:t>Nuclear Reactors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400" smtClean="0"/>
              <a:t>A nuclear reactor is constructed with fuel rods made of fissile materials such as enriched 235U</a:t>
            </a:r>
          </a:p>
          <a:p>
            <a:r>
              <a:rPr lang="en-US" sz="2400" smtClean="0"/>
              <a:t>These fuel nuclei undergo spontaneous fission with extremely low probability. </a:t>
            </a:r>
          </a:p>
          <a:p>
            <a:r>
              <a:rPr lang="en-US" sz="2400" smtClean="0"/>
              <a:t>Fission is defined as the breakup of a heavy nucleus into two fragments of approximately equal mass, accompanied by the emission of two to three neutrons with mean energies of about 1.5 MeV.</a:t>
            </a:r>
          </a:p>
          <a:p>
            <a:r>
              <a:rPr lang="en-US" sz="2400" smtClean="0"/>
              <a:t>Neutrons emitted in each fission can cause further fission of other fissionable nuclei in the fuel rod provided the right conditions exist.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 smtClean="0"/>
              <a:t>Nuclear Reactors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This obviously will initiate a chain reaction, ultimately leading to a possible meltdown situation in the reactor.</a:t>
            </a:r>
          </a:p>
          <a:p>
            <a:r>
              <a:rPr lang="en-US" smtClean="0"/>
              <a:t>This chain reaction must be controlled</a:t>
            </a:r>
          </a:p>
          <a:p>
            <a:r>
              <a:rPr lang="en-US" smtClean="0"/>
              <a:t>To control a selfsustained chain reaction, excess neutrons (more than one) are removed by positioning cadmium rods in the fuel core </a:t>
            </a:r>
            <a:r>
              <a:rPr lang="en-US" smtClean="0">
                <a:solidFill>
                  <a:srgbClr val="FF0000"/>
                </a:solidFill>
              </a:rPr>
              <a:t>(cadmium has a high probability of absorbing a thermal neutron).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C:\Dal Physics\Images\bush_19_01t.tif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066800"/>
            <a:ext cx="8458200" cy="49514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Generators</a:t>
            </a:r>
            <a:endParaRPr lang="ar-SA" smtClean="0"/>
          </a:p>
        </p:txBody>
      </p:sp>
      <p:sp>
        <p:nvSpPr>
          <p:cNvPr id="17411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525962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Why?</a:t>
            </a:r>
          </a:p>
          <a:p>
            <a:pPr eaLnBrk="1" hangingPunct="1"/>
            <a:r>
              <a:rPr lang="en-US" smtClean="0"/>
              <a:t>The use of short-lived radionuclides has grown considerably, because larger dosages of these radionuclides can be administered to the patient with only minimal radiation dose and produce excellent image quality.</a:t>
            </a:r>
          </a:p>
          <a:p>
            <a:pPr eaLnBrk="1" hangingPunct="1"/>
            <a:r>
              <a:rPr lang="en-US" smtClean="0"/>
              <a:t>This increasing appreciation of short-lived radionuclides has led to the development of radionuclide generators that serve as convenient sources of their production.</a:t>
            </a:r>
            <a:endParaRPr lang="ar-SA" smtClean="0"/>
          </a:p>
        </p:txBody>
      </p:sp>
      <p:pic>
        <p:nvPicPr>
          <p:cNvPr id="17412" name="Picture 5" descr="http://analyticalassociatestitanlabs.com/images/j0434729%5b1%5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850" y="188913"/>
            <a:ext cx="1641475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Principles of a Generator</a:t>
            </a:r>
            <a:endParaRPr lang="ar-SA" smtClean="0"/>
          </a:p>
        </p:txBody>
      </p:sp>
      <p:sp>
        <p:nvSpPr>
          <p:cNvPr id="18435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generator is </a:t>
            </a:r>
            <a:r>
              <a:rPr lang="en-US" smtClean="0">
                <a:solidFill>
                  <a:srgbClr val="FF0000"/>
                </a:solidFill>
              </a:rPr>
              <a:t>constructed on the principle </a:t>
            </a:r>
            <a:r>
              <a:rPr lang="en-US" smtClean="0"/>
              <a:t>of the decay-growth relationship between a long-lived parent radionuclide and its short-lived daughter radionuclide.</a:t>
            </a:r>
          </a:p>
          <a:p>
            <a:pPr eaLnBrk="1" hangingPunct="1"/>
            <a:r>
              <a:rPr lang="en-US" smtClean="0"/>
              <a:t>The chemical property of the daughter nuclide must be distinctly different from that of the parent nuclide so that the former can be readily separated</a:t>
            </a:r>
            <a:endParaRPr 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Principles of a Generator</a:t>
            </a:r>
            <a:endParaRPr lang="ar-SA" smtClean="0"/>
          </a:p>
        </p:txBody>
      </p:sp>
      <p:sp>
        <p:nvSpPr>
          <p:cNvPr id="19459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 a generator, basically a long-lived parent nuclide is allowed to decay to its short-lived daughter nuclide and the latter is then chemically separated.</a:t>
            </a:r>
            <a:endParaRPr 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The importance of radionuclide generators lies in the fact that they are</a:t>
            </a:r>
            <a:endParaRPr lang="ar-SA" smtClean="0"/>
          </a:p>
        </p:txBody>
      </p:sp>
      <p:sp>
        <p:nvSpPr>
          <p:cNvPr id="2048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Tx/>
              <a:buAutoNum type="arabicPeriod"/>
            </a:pPr>
            <a:r>
              <a:rPr lang="en-US" smtClean="0"/>
              <a:t>Easily transportable 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n-US" smtClean="0"/>
              <a:t>Serve as sources of short-lived radionuclides in institutions far from the site of a cyclotron or reactor facility</a:t>
            </a:r>
            <a:endParaRPr 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History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mtClean="0"/>
              <a:t>The first commercial radionuclide generator was the 132Te (t1/2=78 hr)–132I (t1/2=2.3 hr) in the early 1960s. </a:t>
            </a:r>
          </a:p>
          <a:p>
            <a:pPr>
              <a:lnSpc>
                <a:spcPct val="90000"/>
              </a:lnSpc>
            </a:pPr>
            <a:r>
              <a:rPr lang="en-GB" smtClean="0"/>
              <a:t>Since then, a number of other generator systems have been developed and tried for routine use in nuclear medicine. </a:t>
            </a:r>
          </a:p>
          <a:p>
            <a:pPr>
              <a:lnSpc>
                <a:spcPct val="90000"/>
              </a:lnSpc>
            </a:pPr>
            <a:r>
              <a:rPr lang="en-GB" smtClean="0"/>
              <a:t>Only a few of these generators are of importance in nuclear medicine.</a:t>
            </a:r>
          </a:p>
          <a:p>
            <a:pPr lvl="1">
              <a:lnSpc>
                <a:spcPct val="90000"/>
              </a:lnSpc>
            </a:pPr>
            <a:r>
              <a:rPr lang="en-GB" smtClean="0"/>
              <a:t>They are the 99Mo–99mTc, 113Sn–113m In, 82Sr–82Rb, and 68Ge–68Ga systems.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Production of Radionuclide 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Naturaly-occuring radionuclide are long-lived.</a:t>
            </a:r>
          </a:p>
          <a:p>
            <a:r>
              <a:rPr lang="en-US" smtClean="0"/>
              <a:t>All radionuclides commonly administered to patients in nuclear medicine are artificially produced</a:t>
            </a:r>
          </a:p>
          <a:p>
            <a:r>
              <a:rPr lang="en-US" smtClean="0"/>
              <a:t>Most are produced by cyclotrons, nuclear reactors, or radionuclide generators</a:t>
            </a:r>
          </a:p>
          <a:p>
            <a:r>
              <a:rPr lang="en-US" smtClean="0">
                <a:solidFill>
                  <a:srgbClr val="FF0000"/>
                </a:solidFill>
              </a:rPr>
              <a:t>The type of radionuclide produced in a cyclotron or a reactor depends on</a:t>
            </a:r>
          </a:p>
          <a:p>
            <a:pPr marL="914400" lvl="1" indent="-457200">
              <a:buFontTx/>
              <a:buAutoNum type="arabicPeriod"/>
            </a:pPr>
            <a:r>
              <a:rPr lang="en-US" smtClean="0"/>
              <a:t>The irradiating particle</a:t>
            </a:r>
          </a:p>
          <a:p>
            <a:pPr marL="914400" lvl="1" indent="-457200">
              <a:buFontTx/>
              <a:buAutoNum type="arabicPeriod"/>
            </a:pPr>
            <a:r>
              <a:rPr lang="en-US" smtClean="0"/>
              <a:t>Its energy</a:t>
            </a:r>
          </a:p>
          <a:p>
            <a:pPr marL="914400" lvl="1" indent="-457200">
              <a:buFontTx/>
              <a:buAutoNum type="arabicPeriod"/>
            </a:pPr>
            <a:r>
              <a:rPr lang="en-US" smtClean="0"/>
              <a:t>The target nuclei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Structure and Mechanism</a:t>
            </a:r>
            <a:endParaRPr lang="ar-SA" smtClean="0"/>
          </a:p>
        </p:txBody>
      </p:sp>
      <p:sp>
        <p:nvSpPr>
          <p:cNvPr id="22531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consists of a glass or plastic column fitted at the bottom with a fritted disk. </a:t>
            </a:r>
          </a:p>
          <a:p>
            <a:pPr eaLnBrk="1" hangingPunct="1"/>
            <a:r>
              <a:rPr lang="en-US" smtClean="0"/>
              <a:t>The column is filled with adsorbent material such as cation- or anion-exchange resin, alumina, and zirconia, on which the parent nuclide is adsorbed. </a:t>
            </a:r>
          </a:p>
          <a:p>
            <a:pPr eaLnBrk="1" hangingPunct="1"/>
            <a:r>
              <a:rPr lang="en-US" smtClean="0"/>
              <a:t>The daughter radionuclide grows as a result of the decay of the parent until either a transient or a secular equilibrium is reached within several half-lives of the daughter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Because there are differences in chemical properties, the daughter activity is eluted in a carrierfree state with an appropriate solvent leaving the parent on the column.</a:t>
            </a:r>
          </a:p>
          <a:p>
            <a:pPr eaLnBrk="1" hangingPunct="1"/>
            <a:r>
              <a:rPr lang="en-US" smtClean="0"/>
              <a:t>After elution, the daughter activity starts to grow again in the column until an equilibrium is reached in the manner mentioned above; the elution of activity can be made repeatedly.</a:t>
            </a:r>
            <a:endParaRPr lang="ar-SA" smtClean="0"/>
          </a:p>
        </p:txBody>
      </p:sp>
      <p:sp>
        <p:nvSpPr>
          <p:cNvPr id="23555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Structure and Mechanism</a:t>
            </a:r>
            <a:endParaRPr 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Generator Activity Levels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/>
          <a:srcRect l="33725" t="35719" r="17976" b="19760"/>
          <a:stretch>
            <a:fillRect/>
          </a:stretch>
        </p:blipFill>
        <p:spPr bwMode="auto">
          <a:xfrm>
            <a:off x="1187450" y="1773238"/>
            <a:ext cx="6624638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C:\Dal Physics\Images\bush_19_07a.tif"/>
          <p:cNvPicPr>
            <a:picLocks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663825" y="609600"/>
            <a:ext cx="3814763" cy="5486400"/>
          </a:xfr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عنصر نائب للمحتوى 2"/>
          <p:cNvSpPr>
            <a:spLocks noGrp="1"/>
          </p:cNvSpPr>
          <p:nvPr>
            <p:ph idx="1"/>
          </p:nvPr>
        </p:nvSpPr>
        <p:spPr>
          <a:xfrm>
            <a:off x="446088" y="115888"/>
            <a:ext cx="8229600" cy="1512887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z="2200" smtClean="0">
                <a:solidFill>
                  <a:srgbClr val="FF0000"/>
                </a:solidFill>
              </a:rPr>
              <a:t>The daughter activity grown by the decay of the parent is  separated chemically from the parent. </a:t>
            </a:r>
          </a:p>
          <a:p>
            <a:pPr eaLnBrk="1" hangingPunct="1"/>
            <a:r>
              <a:rPr lang="en-US" sz="2200" smtClean="0">
                <a:solidFill>
                  <a:srgbClr val="FF0000"/>
                </a:solidFill>
              </a:rPr>
              <a:t>The eluent in vial A is drawn through the column and the daughter nuclide is collected in vial B under vacuum.</a:t>
            </a:r>
            <a:endParaRPr lang="ar-SA" sz="2200" smtClean="0">
              <a:solidFill>
                <a:srgbClr val="FF0000"/>
              </a:solidFill>
            </a:endParaRP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/>
          <a:srcRect l="15216" t="17345" r="35529" b="14735"/>
          <a:stretch>
            <a:fillRect/>
          </a:stretch>
        </p:blipFill>
        <p:spPr bwMode="auto">
          <a:xfrm>
            <a:off x="468313" y="1700213"/>
            <a:ext cx="82073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عنصر نائب للمحتوى 2"/>
          <p:cNvSpPr txBox="1">
            <a:spLocks/>
          </p:cNvSpPr>
          <p:nvPr/>
        </p:nvSpPr>
        <p:spPr bwMode="auto">
          <a:xfrm>
            <a:off x="446088" y="6165850"/>
            <a:ext cx="8229600" cy="576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sz="2200" kern="0" dirty="0">
                <a:solidFill>
                  <a:srgbClr val="FF0000"/>
                </a:solidFill>
                <a:latin typeface="+mn-lt"/>
                <a:cs typeface="+mn-cs"/>
              </a:rPr>
              <a:t>Typical generator system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عنصر نائب للمحتوى 2"/>
          <p:cNvSpPr>
            <a:spLocks noGrp="1"/>
          </p:cNvSpPr>
          <p:nvPr>
            <p:ph idx="1"/>
          </p:nvPr>
        </p:nvSpPr>
        <p:spPr>
          <a:xfrm>
            <a:off x="446088" y="115888"/>
            <a:ext cx="8229600" cy="865187"/>
          </a:xfrm>
          <a:solidFill>
            <a:srgbClr val="FFFF00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200" smtClean="0">
                <a:solidFill>
                  <a:srgbClr val="FF0000"/>
                </a:solidFill>
              </a:rPr>
              <a:t>The vial containing the eluant is first inverted onto needle A, and </a:t>
            </a:r>
          </a:p>
          <a:p>
            <a:pPr eaLnBrk="1" hangingPunct="1">
              <a:buFontTx/>
              <a:buNone/>
            </a:pPr>
            <a:r>
              <a:rPr lang="en-US" sz="2200" smtClean="0">
                <a:solidFill>
                  <a:srgbClr val="FF0000"/>
                </a:solidFill>
              </a:rPr>
              <a:t>another evacuated vial is inverted onto the other needle B.</a:t>
            </a:r>
            <a:endParaRPr lang="ar-SA" sz="2200" smtClean="0">
              <a:solidFill>
                <a:srgbClr val="FF0000"/>
              </a:solidFill>
            </a:endParaRP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/>
          <a:srcRect l="15216" t="17345" r="35529" b="14735"/>
          <a:stretch>
            <a:fillRect/>
          </a:stretch>
        </p:blipFill>
        <p:spPr bwMode="auto">
          <a:xfrm>
            <a:off x="468313" y="1052513"/>
            <a:ext cx="820737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عنصر نائب للمحتوى 2"/>
          <p:cNvSpPr>
            <a:spLocks noGrp="1"/>
          </p:cNvSpPr>
          <p:nvPr>
            <p:ph idx="1"/>
          </p:nvPr>
        </p:nvSpPr>
        <p:spPr>
          <a:xfrm>
            <a:off x="446088" y="115888"/>
            <a:ext cx="8229600" cy="1296987"/>
          </a:xfrm>
          <a:solidFill>
            <a:srgbClr val="FFFF00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200" smtClean="0">
                <a:solidFill>
                  <a:srgbClr val="FF0000"/>
                </a:solidFill>
              </a:rPr>
              <a:t>The vacuum in the vial on needle B draws the eluant through the </a:t>
            </a:r>
          </a:p>
          <a:p>
            <a:pPr eaLnBrk="1" hangingPunct="1">
              <a:buFontTx/>
              <a:buNone/>
            </a:pPr>
            <a:r>
              <a:rPr lang="en-US" sz="2200" smtClean="0">
                <a:solidFill>
                  <a:srgbClr val="FF0000"/>
                </a:solidFill>
              </a:rPr>
              <a:t>column and elutes the daughter nuclide, leaving the parent</a:t>
            </a:r>
          </a:p>
          <a:p>
            <a:pPr eaLnBrk="1" hangingPunct="1">
              <a:buFontTx/>
              <a:buNone/>
            </a:pPr>
            <a:r>
              <a:rPr lang="en-US" sz="2200" smtClean="0">
                <a:solidFill>
                  <a:srgbClr val="FF0000"/>
                </a:solidFill>
              </a:rPr>
              <a:t>nuclide on the column.</a:t>
            </a:r>
            <a:endParaRPr lang="ar-SA" sz="2200" smtClean="0">
              <a:solidFill>
                <a:srgbClr val="FF0000"/>
              </a:solidFill>
            </a:endParaRP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3"/>
          <a:srcRect l="15216" t="17345" r="35529" b="14735"/>
          <a:stretch>
            <a:fillRect/>
          </a:stretch>
        </p:blipFill>
        <p:spPr bwMode="auto">
          <a:xfrm>
            <a:off x="468313" y="1484313"/>
            <a:ext cx="82073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Generator produced radionuclide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smtClean="0"/>
              <a:t>Technetium-99m has been the most important radionuclide used in nuclear medicine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Short half-life (6 hours) makes it impractical to store even a weekly supply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The mother isotope in 99Mo, which is reactor produced.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Supply problem overcome by obtaining parent Mo-99, which has a longer half-life (67 hours) and continually produces Tc-99m</a:t>
            </a:r>
          </a:p>
          <a:p>
            <a:r>
              <a:rPr lang="en-US" sz="2200" smtClean="0"/>
              <a:t>99Mo can be produced in a reactor or from fission products, but it cannot be produced in a cyclotron (99Mo is a beta emitter, requiring the addition of neutrons, not protons).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/>
          <a:lstStyle/>
          <a:p>
            <a:r>
              <a:rPr lang="en-US" sz="9600" smtClean="0"/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Production of Radionuclide 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Very short-lived radionuclides are available only in the institutions that have the cyclotron or reactor facilities; they cannot be supplied to remote institutions or hospitals because they decay rapidly. </a:t>
            </a:r>
          </a:p>
          <a:p>
            <a:endParaRPr lang="en-US" smtClean="0"/>
          </a:p>
          <a:p>
            <a:r>
              <a:rPr lang="en-US" smtClean="0"/>
              <a:t>For remote facilities there is a secondary source of radionuclides, particularly short-lived ones, which is called a radionuclide generator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Making unstable isotopse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 have to change the ratio of neutrons (N) to protons (Z) to get outside the band of stability</a:t>
            </a:r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2"/>
          <a:srcRect l="27222" t="33112" r="26111" b="19778"/>
          <a:stretch>
            <a:fillRect/>
          </a:stretch>
        </p:blipFill>
        <p:spPr bwMode="auto">
          <a:xfrm>
            <a:off x="1752600" y="2743200"/>
            <a:ext cx="5715000" cy="360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Nulcear bombardment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Hit nucleus of stable atoms with sub-nuclear particles: </a:t>
            </a:r>
            <a:r>
              <a:rPr lang="en-US" smtClean="0"/>
              <a:t>neutrons, protons, alpha particles etc.</a:t>
            </a:r>
          </a:p>
          <a:p>
            <a:r>
              <a:rPr lang="en-US" smtClean="0">
                <a:solidFill>
                  <a:srgbClr val="FF0000"/>
                </a:solidFill>
              </a:rPr>
              <a:t>Main methods of performing this bombardment</a:t>
            </a:r>
          </a:p>
          <a:p>
            <a:pPr>
              <a:buFontTx/>
              <a:buAutoNum type="arabicPeriod"/>
            </a:pPr>
            <a:r>
              <a:rPr lang="en-US" smtClean="0"/>
              <a:t>Inserting target in a nuclear reactor - fine for longer-lived radionuclide as some time is needed for processing and shipment</a:t>
            </a:r>
          </a:p>
          <a:p>
            <a:pPr>
              <a:buFontTx/>
              <a:buAutoNum type="arabicPeriod"/>
            </a:pPr>
            <a:r>
              <a:rPr lang="en-US" smtClean="0"/>
              <a:t>Using a charged-particle accelerator called a 'cyclotron' – needed locally for short-lived isotopes (T1/2 ~ 1 to 100 min). </a:t>
            </a:r>
          </a:p>
          <a:p>
            <a:pPr>
              <a:buFontTx/>
              <a:buAutoNum type="arabicPeriod"/>
            </a:pPr>
            <a:r>
              <a:rPr lang="en-US" smtClean="0"/>
              <a:t>We can also use longer-lived isotopes from a nuclear reactor that decay to a short-lived radioisotope in a portable 'generator'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Common Radionuclides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/>
          <a:srcRect t="12044"/>
          <a:stretch>
            <a:fillRect/>
          </a:stretch>
        </p:blipFill>
        <p:spPr bwMode="auto">
          <a:xfrm>
            <a:off x="762000" y="1752600"/>
            <a:ext cx="79533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Cyclotrons-Produced Radionuclide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10000"/>
          </a:xfrm>
        </p:spPr>
        <p:txBody>
          <a:bodyPr/>
          <a:lstStyle/>
          <a:p>
            <a:r>
              <a:rPr lang="en-US" smtClean="0"/>
              <a:t>Charged particles such as protons, deuterons, a particles, 3He particles are </a:t>
            </a:r>
            <a:r>
              <a:rPr lang="en-US" smtClean="0">
                <a:solidFill>
                  <a:srgbClr val="FF0000"/>
                </a:solidFill>
              </a:rPr>
              <a:t>accelerated</a:t>
            </a:r>
            <a:r>
              <a:rPr lang="en-US" smtClean="0"/>
              <a:t> in circular paths under vacuum by means of an electromagnetic field.</a:t>
            </a:r>
          </a:p>
          <a:p>
            <a:endParaRPr lang="en-US" smtClean="0"/>
          </a:p>
          <a:p>
            <a:r>
              <a:rPr lang="en-US" smtClean="0"/>
              <a:t>When targets of stable elements are irradiated by placing them in the external beam of the accelerated particles or in the internal beam at a given radius in a cyclotron, the accelerated particles irradiate the target nuclei and nuclear reactions take place.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Cyclotrons-Produced Radionuclide</a:t>
            </a:r>
          </a:p>
        </p:txBody>
      </p:sp>
      <p:pic>
        <p:nvPicPr>
          <p:cNvPr id="10243" name="Picture 3" descr="C:\Users\Administrator\Pictures\Picture1.png"/>
          <p:cNvPicPr>
            <a:picLocks noChangeAspect="1" noChangeArrowheads="1"/>
          </p:cNvPicPr>
          <p:nvPr/>
        </p:nvPicPr>
        <p:blipFill>
          <a:blip r:embed="rId2"/>
          <a:srcRect l="4918" t="5769" b="26431"/>
          <a:stretch>
            <a:fillRect/>
          </a:stretch>
        </p:blipFill>
        <p:spPr bwMode="auto">
          <a:xfrm>
            <a:off x="2438400" y="2938463"/>
            <a:ext cx="4343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5867400" y="6215063"/>
            <a:ext cx="990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111Cd</a:t>
            </a:r>
          </a:p>
        </p:txBody>
      </p:sp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3657600" y="2938463"/>
            <a:ext cx="19161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12-MeV protons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3887788" y="3927475"/>
            <a:ext cx="137001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7" name="Rectangle 16"/>
          <p:cNvSpPr>
            <a:spLocks noChangeArrowheads="1"/>
          </p:cNvSpPr>
          <p:nvPr/>
        </p:nvSpPr>
        <p:spPr bwMode="auto">
          <a:xfrm>
            <a:off x="914400" y="1390650"/>
            <a:ext cx="7772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An example of a simple cyclotron-produced radionuclide is </a:t>
            </a:r>
            <a:r>
              <a:rPr lang="en-US" sz="2400">
                <a:solidFill>
                  <a:srgbClr val="FF0000"/>
                </a:solidFill>
              </a:rPr>
              <a:t>111In</a:t>
            </a:r>
            <a:r>
              <a:rPr lang="en-US" sz="2400">
                <a:solidFill>
                  <a:schemeClr val="bg1"/>
                </a:solidFill>
              </a:rPr>
              <a:t>, which is produced by irradiating </a:t>
            </a:r>
            <a:r>
              <a:rPr lang="en-US" sz="2400">
                <a:solidFill>
                  <a:srgbClr val="FF0000"/>
                </a:solidFill>
              </a:rPr>
              <a:t>111Cd</a:t>
            </a:r>
            <a:r>
              <a:rPr lang="en-US" sz="2400">
                <a:solidFill>
                  <a:schemeClr val="bg1"/>
                </a:solidFill>
              </a:rPr>
              <a:t> with 12-MeV </a:t>
            </a:r>
            <a:r>
              <a:rPr lang="en-US" sz="2400">
                <a:solidFill>
                  <a:srgbClr val="FF0000"/>
                </a:solidFill>
              </a:rPr>
              <a:t>protons</a:t>
            </a:r>
            <a:r>
              <a:rPr lang="en-US" sz="2400">
                <a:solidFill>
                  <a:schemeClr val="bg1"/>
                </a:solidFill>
              </a:rPr>
              <a:t> in a cyclotron.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Cyclotrons-Produced Radionuclide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Since we are using proton bombardment we change the element and typically lie below the line of stability. Thus decay is typically by positron emission.</a:t>
            </a:r>
          </a:p>
          <a:p>
            <a:pPr lvl="1">
              <a:defRPr/>
            </a:pPr>
            <a:r>
              <a:rPr lang="en-US" dirty="0" smtClean="0"/>
              <a:t>Most cyclotron-produced </a:t>
            </a:r>
            <a:r>
              <a:rPr lang="en-US" dirty="0" err="1" smtClean="0"/>
              <a:t>radionuclides</a:t>
            </a:r>
            <a:r>
              <a:rPr lang="en-US" dirty="0" smtClean="0"/>
              <a:t> are neutron poor and therefore decay by positron emission or electron capture</a:t>
            </a:r>
            <a:endParaRPr lang="en-US" dirty="0" smtClean="0">
              <a:ea typeface="+mn-ea"/>
            </a:endParaRPr>
          </a:p>
          <a:p>
            <a:pPr>
              <a:defRPr/>
            </a:pPr>
            <a:r>
              <a:rPr lang="en-US" dirty="0" smtClean="0"/>
              <a:t>Cyclotrons can be located locally, thus allowing for short lived isotopes.</a:t>
            </a:r>
          </a:p>
          <a:p>
            <a:pPr>
              <a:defRPr/>
            </a:pPr>
            <a:r>
              <a:rPr lang="en-US" dirty="0" err="1" smtClean="0"/>
              <a:t>Cylcotrons</a:t>
            </a:r>
            <a:r>
              <a:rPr lang="en-US" dirty="0" smtClean="0"/>
              <a:t> are very expensive to buy and operate.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1134</Words>
  <Application>Microsoft Office PowerPoint</Application>
  <PresentationFormat>On-screen Show (4:3)</PresentationFormat>
  <Paragraphs>96</Paragraphs>
  <Slides>28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تصميم افتراضي</vt:lpstr>
      <vt:lpstr>Radionuclide Production</vt:lpstr>
      <vt:lpstr>Production of Radionuclide </vt:lpstr>
      <vt:lpstr>Production of Radionuclide </vt:lpstr>
      <vt:lpstr>Making unstable isotopse</vt:lpstr>
      <vt:lpstr>Nulcear bombardment</vt:lpstr>
      <vt:lpstr>Common Radionuclides</vt:lpstr>
      <vt:lpstr>Cyclotrons-Produced Radionuclide</vt:lpstr>
      <vt:lpstr>Cyclotrons-Produced Radionuclide</vt:lpstr>
      <vt:lpstr>Cyclotrons-Produced Radionuclide</vt:lpstr>
      <vt:lpstr>Slide 10</vt:lpstr>
      <vt:lpstr>Slide 11</vt:lpstr>
      <vt:lpstr>Nuclear Reactors</vt:lpstr>
      <vt:lpstr>Nuclear Reactors</vt:lpstr>
      <vt:lpstr>Slide 14</vt:lpstr>
      <vt:lpstr>Generators</vt:lpstr>
      <vt:lpstr>Principles of a Generator</vt:lpstr>
      <vt:lpstr>Principles of a Generator</vt:lpstr>
      <vt:lpstr>The importance of radionuclide generators lies in the fact that they are</vt:lpstr>
      <vt:lpstr>History </vt:lpstr>
      <vt:lpstr>Structure and Mechanism</vt:lpstr>
      <vt:lpstr>Structure and Mechanism</vt:lpstr>
      <vt:lpstr>Generator Activity Levels</vt:lpstr>
      <vt:lpstr>Slide 23</vt:lpstr>
      <vt:lpstr>Slide 24</vt:lpstr>
      <vt:lpstr>Slide 25</vt:lpstr>
      <vt:lpstr>Slide 26</vt:lpstr>
      <vt:lpstr>Generator produced radionuclide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Instruments for Radiation Detection and Measurement</dc:title>
  <dc:creator>Nodi.Sam</dc:creator>
  <cp:lastModifiedBy>bquadeib</cp:lastModifiedBy>
  <cp:revision>53</cp:revision>
  <dcterms:created xsi:type="dcterms:W3CDTF">2010-03-14T02:15:04Z</dcterms:created>
  <dcterms:modified xsi:type="dcterms:W3CDTF">2014-09-09T06:39:37Z</dcterms:modified>
</cp:coreProperties>
</file>