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58" r:id="rId6"/>
    <p:sldId id="264" r:id="rId7"/>
    <p:sldId id="259" r:id="rId8"/>
    <p:sldId id="266" r:id="rId9"/>
    <p:sldId id="265" r:id="rId10"/>
    <p:sldId id="267" r:id="rId11"/>
    <p:sldId id="268" r:id="rId12"/>
    <p:sldId id="270" r:id="rId13"/>
    <p:sldId id="269" r:id="rId14"/>
    <p:sldId id="295" r:id="rId15"/>
    <p:sldId id="294" r:id="rId16"/>
    <p:sldId id="272" r:id="rId17"/>
    <p:sldId id="283" r:id="rId18"/>
    <p:sldId id="273" r:id="rId19"/>
    <p:sldId id="276" r:id="rId20"/>
    <p:sldId id="274" r:id="rId21"/>
    <p:sldId id="284" r:id="rId22"/>
    <p:sldId id="285" r:id="rId23"/>
    <p:sldId id="275" r:id="rId24"/>
    <p:sldId id="277" r:id="rId25"/>
    <p:sldId id="280" r:id="rId26"/>
    <p:sldId id="278" r:id="rId27"/>
    <p:sldId id="281" r:id="rId28"/>
    <p:sldId id="282" r:id="rId29"/>
    <p:sldId id="286" r:id="rId30"/>
    <p:sldId id="289" r:id="rId31"/>
    <p:sldId id="288" r:id="rId32"/>
    <p:sldId id="290" r:id="rId33"/>
    <p:sldId id="287" r:id="rId34"/>
    <p:sldId id="291" r:id="rId35"/>
    <p:sldId id="292" r:id="rId36"/>
    <p:sldId id="271" r:id="rId37"/>
    <p:sldId id="279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2A48491-5F97-4D2F-B3DC-102C8FBEFDD8}">
          <p14:sldIdLst>
            <p14:sldId id="256"/>
            <p14:sldId id="260"/>
            <p14:sldId id="261"/>
            <p14:sldId id="262"/>
            <p14:sldId id="258"/>
            <p14:sldId id="264"/>
            <p14:sldId id="259"/>
            <p14:sldId id="266"/>
            <p14:sldId id="265"/>
            <p14:sldId id="267"/>
            <p14:sldId id="268"/>
            <p14:sldId id="270"/>
            <p14:sldId id="269"/>
            <p14:sldId id="295"/>
            <p14:sldId id="294"/>
            <p14:sldId id="272"/>
            <p14:sldId id="283"/>
            <p14:sldId id="273"/>
            <p14:sldId id="276"/>
            <p14:sldId id="274"/>
            <p14:sldId id="284"/>
            <p14:sldId id="285"/>
            <p14:sldId id="275"/>
            <p14:sldId id="277"/>
            <p14:sldId id="280"/>
            <p14:sldId id="278"/>
            <p14:sldId id="281"/>
            <p14:sldId id="282"/>
            <p14:sldId id="286"/>
            <p14:sldId id="289"/>
            <p14:sldId id="288"/>
            <p14:sldId id="290"/>
            <p14:sldId id="287"/>
            <p14:sldId id="291"/>
            <p14:sldId id="292"/>
            <p14:sldId id="271"/>
            <p14:sldId id="27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D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02" autoAdjust="0"/>
  </p:normalViewPr>
  <p:slideViewPr>
    <p:cSldViewPr>
      <p:cViewPr>
        <p:scale>
          <a:sx n="70" d="100"/>
          <a:sy n="70" d="100"/>
        </p:scale>
        <p:origin x="-114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4" y="214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CAF9DFE-FEAE-4D64-8ECB-D2D358DFA9E5}" type="datetimeFigureOut">
              <a:rPr lang="en-US" smtClean="0"/>
              <a:t>9/9/2017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54458F7-0B24-43D9-8340-3487E6F2921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womKfikWlxM&amp;app=desktop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/>
              <a:t>DNA Sequencing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3493" y="2286000"/>
            <a:ext cx="8062912" cy="1752600"/>
          </a:xfrm>
        </p:spPr>
        <p:txBody>
          <a:bodyPr/>
          <a:lstStyle/>
          <a:p>
            <a:pPr algn="l"/>
            <a:r>
              <a:rPr lang="en-US" dirty="0" smtClean="0"/>
              <a:t>By : Sahar </a:t>
            </a:r>
            <a:r>
              <a:rPr lang="en-US" dirty="0" err="1" smtClean="0"/>
              <a:t>AlSubaie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7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Let’s work it out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82774"/>
            <a:ext cx="7414608" cy="490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029200" y="1905000"/>
            <a:ext cx="2971800" cy="4800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20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Right answer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82774"/>
            <a:ext cx="7414608" cy="490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20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9220200" cy="1399032"/>
          </a:xfrm>
        </p:spPr>
        <p:txBody>
          <a:bodyPr vert="horz" anchor="ctr">
            <a:normAutofit/>
          </a:bodyPr>
          <a:lstStyle/>
          <a:p>
            <a:r>
              <a:rPr lang="en-US" sz="3600" dirty="0"/>
              <a:t>Automated sanger sequencing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572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One reaction tube containing the 4 </a:t>
            </a:r>
            <a:r>
              <a:rPr lang="en-US" sz="24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ddTTP</a:t>
            </a:r>
            <a:r>
              <a:rPr lang="en-US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</a:t>
            </a:r>
            <a:endParaRPr lang="en-US" sz="2400" dirty="0" smtClean="0"/>
          </a:p>
          <a:p>
            <a:r>
              <a:rPr lang="en-US" sz="2400" dirty="0"/>
              <a:t>capillary </a:t>
            </a:r>
            <a:r>
              <a:rPr lang="en-US" sz="2400" dirty="0" smtClean="0"/>
              <a:t>electrophoresis.</a:t>
            </a:r>
          </a:p>
          <a:p>
            <a:r>
              <a:rPr lang="en-US" sz="2400" dirty="0" smtClean="0"/>
              <a:t>Laser light to detect the </a:t>
            </a:r>
            <a:r>
              <a:rPr lang="en-US" sz="2400" dirty="0"/>
              <a:t>fluorescent end </a:t>
            </a:r>
            <a:r>
              <a:rPr lang="en-US" sz="2400" dirty="0" smtClean="0"/>
              <a:t>of each fragment  at the end of the capillary tube .</a:t>
            </a:r>
          </a:p>
          <a:p>
            <a:r>
              <a:rPr lang="en-US" sz="2400" dirty="0" smtClean="0"/>
              <a:t>Computerized result generation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0423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Automated Sequencing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447800"/>
            <a:ext cx="4570821" cy="508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981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The human genome 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was an international scientific research project with the goal of 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determining </a:t>
            </a:r>
            <a:r>
              <a:rPr lang="en-US" sz="2400" dirty="0"/>
              <a:t>the sequence of nucleotide base pairs that make up human </a:t>
            </a:r>
            <a:r>
              <a:rPr lang="en-US" sz="2400" dirty="0" smtClean="0"/>
              <a:t>DNA.</a:t>
            </a:r>
          </a:p>
          <a:p>
            <a:r>
              <a:rPr lang="en-US" sz="2400" dirty="0" smtClean="0"/>
              <a:t> </a:t>
            </a:r>
            <a:r>
              <a:rPr lang="en-US" sz="2400" dirty="0"/>
              <a:t>identifying and mapping all of the genes of the human genome from both a physical and a functional </a:t>
            </a:r>
            <a:r>
              <a:rPr lang="en-US" sz="2400" dirty="0" smtClean="0"/>
              <a:t>standpoint.</a:t>
            </a:r>
          </a:p>
          <a:p>
            <a:r>
              <a:rPr lang="en-US" sz="2400" dirty="0"/>
              <a:t>a </a:t>
            </a:r>
            <a:r>
              <a:rPr lang="en-US" sz="2400" dirty="0" smtClean="0"/>
              <a:t>15-year-long project .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962525"/>
            <a:ext cx="240982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030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The human genome 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Started </a:t>
            </a:r>
            <a:r>
              <a:rPr lang="en-US" sz="2400" dirty="0"/>
              <a:t>in 1990 in </a:t>
            </a:r>
            <a:r>
              <a:rPr lang="en-US" sz="2400" dirty="0" smtClean="0"/>
              <a:t>US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first ‘draft’ sequence published in </a:t>
            </a:r>
            <a:r>
              <a:rPr lang="en-US" sz="2400" dirty="0" smtClean="0"/>
              <a:t>2001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first COMPLETE sequence </a:t>
            </a:r>
            <a:r>
              <a:rPr lang="en-US" sz="2400" dirty="0" smtClean="0"/>
              <a:t> released </a:t>
            </a:r>
            <a:r>
              <a:rPr lang="en-US" sz="2400" dirty="0"/>
              <a:t>in 2003, further analysis published in </a:t>
            </a:r>
            <a:r>
              <a:rPr lang="en-US" sz="2400" dirty="0" smtClean="0"/>
              <a:t>2011</a:t>
            </a:r>
          </a:p>
          <a:p>
            <a:r>
              <a:rPr lang="en-US" sz="2400" dirty="0"/>
              <a:t>shotgun sequencing .</a:t>
            </a:r>
          </a:p>
          <a:p>
            <a:endParaRPr lang="en-US" sz="2400" dirty="0"/>
          </a:p>
          <a:p>
            <a:endParaRPr 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156" y="3200400"/>
            <a:ext cx="3441469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705600" y="6550223"/>
            <a:ext cx="23471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(Thermofisher.com, 2017)</a:t>
            </a:r>
          </a:p>
        </p:txBody>
      </p:sp>
    </p:spTree>
    <p:extLst>
      <p:ext uri="{BB962C8B-B14F-4D97-AF65-F5344CB8AC3E}">
        <p14:creationId xmlns:p14="http://schemas.microsoft.com/office/powerpoint/2010/main" val="132511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3200"/>
            <a:ext cx="8229600" cy="1399032"/>
          </a:xfrm>
        </p:spPr>
        <p:txBody>
          <a:bodyPr/>
          <a:lstStyle/>
          <a:p>
            <a:r>
              <a:rPr lang="en-US" b="1" dirty="0"/>
              <a:t>Next generation </a:t>
            </a:r>
            <a:r>
              <a:rPr lang="en-US" b="1" dirty="0" smtClean="0"/>
              <a:t>sequencing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989" y="4038600"/>
            <a:ext cx="707707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00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second </a:t>
            </a:r>
            <a:r>
              <a:rPr lang="en-US" sz="2400" dirty="0"/>
              <a:t>generation </a:t>
            </a:r>
            <a:r>
              <a:rPr lang="en-US" sz="2400" dirty="0" smtClean="0"/>
              <a:t>sequencing .</a:t>
            </a:r>
            <a:endParaRPr lang="en-US" sz="2400" dirty="0"/>
          </a:p>
          <a:p>
            <a:r>
              <a:rPr lang="en-US" sz="2400" dirty="0" smtClean="0"/>
              <a:t>massively </a:t>
            </a:r>
            <a:r>
              <a:rPr lang="en-US" sz="2400" dirty="0"/>
              <a:t>parallel sequencing</a:t>
            </a:r>
            <a:r>
              <a:rPr lang="en-US" sz="2400" dirty="0" smtClean="0"/>
              <a:t>.</a:t>
            </a:r>
          </a:p>
          <a:p>
            <a:r>
              <a:rPr lang="en-US" sz="2400" dirty="0" smtClean="0">
                <a:solidFill>
                  <a:srgbClr val="00B0F0"/>
                </a:solidFill>
              </a:rPr>
              <a:t>Technologies: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IiluminaHiSeq2500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HiSeq2000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/>
              <a:t>Roche </a:t>
            </a:r>
            <a:r>
              <a:rPr lang="en-US" sz="2000" dirty="0"/>
              <a:t>454, </a:t>
            </a:r>
            <a:r>
              <a:rPr lang="en-US" sz="2000" dirty="0" err="1" smtClean="0"/>
              <a:t>SOLiD</a:t>
            </a:r>
            <a:endParaRPr lang="en-US" sz="2000" dirty="0" smtClean="0"/>
          </a:p>
          <a:p>
            <a:pPr marL="64008" indent="0">
              <a:buNone/>
            </a:pPr>
            <a:endParaRPr lang="en-US" sz="2400" dirty="0"/>
          </a:p>
          <a:p>
            <a:r>
              <a:rPr lang="en-US" sz="2400" dirty="0"/>
              <a:t>can sequence 5 whole human genomes in 11 days (IiluminaHiSeq2500). </a:t>
            </a:r>
          </a:p>
          <a:p>
            <a:endParaRPr lang="en-US" sz="2400" dirty="0" smtClean="0"/>
          </a:p>
          <a:p>
            <a:pPr lvl="1"/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7522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Steps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Library </a:t>
            </a:r>
            <a:r>
              <a:rPr lang="en-US" sz="2400" dirty="0" smtClean="0"/>
              <a:t>preparation.</a:t>
            </a:r>
          </a:p>
          <a:p>
            <a:r>
              <a:rPr lang="en-US" sz="2400" dirty="0" smtClean="0"/>
              <a:t>Amplification.</a:t>
            </a:r>
          </a:p>
          <a:p>
            <a:r>
              <a:rPr lang="en-US" sz="2400" dirty="0" smtClean="0"/>
              <a:t>Sequencing.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3214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Work flow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82775"/>
            <a:ext cx="6273800" cy="490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362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DNA Sequencing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en-US" sz="2400" dirty="0"/>
              <a:t>The determination of the precise sequence of nucleotides in a sample of DNA</a:t>
            </a:r>
            <a:endParaRPr lang="ar-SA" sz="2400" dirty="0"/>
          </a:p>
          <a:p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200400"/>
            <a:ext cx="5424714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441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Library preparation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random </a:t>
            </a:r>
            <a:r>
              <a:rPr lang="en-US" sz="2400" dirty="0"/>
              <a:t>fragmentation of </a:t>
            </a:r>
            <a:r>
              <a:rPr lang="en-US" sz="2400" dirty="0" smtClean="0"/>
              <a:t>DNA to create </a:t>
            </a:r>
            <a:r>
              <a:rPr lang="en-US" sz="2400" dirty="0"/>
              <a:t>libraries </a:t>
            </a:r>
            <a:r>
              <a:rPr lang="en-US" sz="2400" dirty="0" smtClean="0"/>
              <a:t> .</a:t>
            </a:r>
          </a:p>
          <a:p>
            <a:r>
              <a:rPr lang="en-US" sz="2400" dirty="0"/>
              <a:t>followed by ligation with </a:t>
            </a:r>
            <a:r>
              <a:rPr lang="en-US" sz="2400" dirty="0" smtClean="0"/>
              <a:t>specific linkers (adapters).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38599"/>
            <a:ext cx="8619920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890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B0F0"/>
                </a:solidFill>
              </a:rPr>
              <a:t>DNA Fragmentation </a:t>
            </a:r>
            <a:endParaRPr lang="en-US" sz="3200" dirty="0"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3" t="33237" r="50392" b="28390"/>
          <a:stretch/>
        </p:blipFill>
        <p:spPr bwMode="auto">
          <a:xfrm>
            <a:off x="685800" y="2133600"/>
            <a:ext cx="734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88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200" dirty="0">
                <a:solidFill>
                  <a:srgbClr val="00B0F0"/>
                </a:solidFill>
              </a:rPr>
              <a:t>Ligation of adaptors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6" t="30913" r="50000" b="27459"/>
          <a:stretch/>
        </p:blipFill>
        <p:spPr bwMode="auto">
          <a:xfrm>
            <a:off x="1219200" y="2514600"/>
            <a:ext cx="6670592" cy="3980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225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Amplification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r>
              <a:rPr lang="en-US" sz="2800" dirty="0"/>
              <a:t>Emulsion </a:t>
            </a:r>
            <a:r>
              <a:rPr lang="en-US" sz="2800" dirty="0" smtClean="0"/>
              <a:t>PCR.</a:t>
            </a:r>
            <a:endParaRPr lang="en-US" sz="2800" dirty="0"/>
          </a:p>
          <a:p>
            <a:r>
              <a:rPr lang="en-US" sz="2800" dirty="0"/>
              <a:t>Bridge </a:t>
            </a:r>
            <a:r>
              <a:rPr lang="en-US" sz="2800" dirty="0" smtClean="0"/>
              <a:t>PCR.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0066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solidFill>
                  <a:srgbClr val="00B0F0"/>
                </a:solidFill>
              </a:rPr>
              <a:t>Emulsion PCR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library DNA = </a:t>
            </a:r>
            <a:r>
              <a:rPr lang="en-US" sz="2000" dirty="0" smtClean="0"/>
              <a:t>fragments of DNA attached to adaptors </a:t>
            </a:r>
            <a:endParaRPr lang="en-US" sz="2400" dirty="0"/>
          </a:p>
          <a:p>
            <a:r>
              <a:rPr lang="en-US" sz="2400" dirty="0" smtClean="0"/>
              <a:t>Beads : covered by oligonucleotides complementary to P1 adaptors to achieve hybridization with ssDNA </a:t>
            </a:r>
            <a:endParaRPr lang="en-US" sz="2400" dirty="0"/>
          </a:p>
          <a:p>
            <a:r>
              <a:rPr lang="en-US" sz="2400" dirty="0"/>
              <a:t>PCR mix</a:t>
            </a:r>
          </a:p>
          <a:p>
            <a:r>
              <a:rPr lang="en-US" sz="2400" dirty="0"/>
              <a:t>Emulsion </a:t>
            </a:r>
            <a:r>
              <a:rPr lang="en-US" sz="2400" dirty="0" smtClean="0"/>
              <a:t>oil</a:t>
            </a:r>
          </a:p>
          <a:p>
            <a:pPr marL="64008" indent="0">
              <a:buNone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1905000" y="1752600"/>
            <a:ext cx="5622852" cy="495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Mix all ingredients to get </a:t>
            </a:r>
            <a:r>
              <a:rPr lang="en-US" sz="3200" b="1" dirty="0" smtClean="0"/>
              <a:t>Microreactors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15708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200" dirty="0">
                <a:solidFill>
                  <a:srgbClr val="1AD61E"/>
                </a:solidFill>
              </a:rPr>
              <a:t>Microreactor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72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Micro reactor is a drop of water within oil.</a:t>
            </a:r>
          </a:p>
          <a:p>
            <a:r>
              <a:rPr lang="en-US" sz="2400" dirty="0" smtClean="0"/>
              <a:t>micro </a:t>
            </a:r>
            <a:r>
              <a:rPr lang="en-US" sz="2400" dirty="0"/>
              <a:t>well should contain </a:t>
            </a:r>
            <a:r>
              <a:rPr lang="en-US" sz="2400" dirty="0" smtClean="0"/>
              <a:t>1bead </a:t>
            </a:r>
            <a:r>
              <a:rPr lang="en-US" sz="2400" dirty="0"/>
              <a:t>+</a:t>
            </a:r>
            <a:r>
              <a:rPr lang="en-US" sz="2400" dirty="0" smtClean="0"/>
              <a:t> 1 strand </a:t>
            </a:r>
            <a:r>
              <a:rPr lang="en-US" sz="2400" dirty="0"/>
              <a:t>of </a:t>
            </a:r>
            <a:r>
              <a:rPr lang="en-US" sz="2400" dirty="0" smtClean="0"/>
              <a:t>DNA. (</a:t>
            </a:r>
            <a:r>
              <a:rPr lang="en-US" sz="2400" dirty="0"/>
              <a:t>15% of wells 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 PCR reaction is done within the drop of water  to achieve </a:t>
            </a:r>
            <a:r>
              <a:rPr lang="en-US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polony formation.</a:t>
            </a:r>
          </a:p>
        </p:txBody>
      </p:sp>
      <p:pic>
        <p:nvPicPr>
          <p:cNvPr id="2052" name="Picture 4" descr="http://www.atdbio.com/img/articles/emulsion-pcr-larg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267200"/>
            <a:ext cx="7202134" cy="273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75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1AD61E"/>
                </a:solidFill>
              </a:rPr>
              <a:t>Microreactor reaction </a:t>
            </a:r>
            <a:endParaRPr lang="en-US" sz="3200" dirty="0">
              <a:solidFill>
                <a:srgbClr val="1AD61E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1516553"/>
            <a:ext cx="7010400" cy="532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086600" y="6248400"/>
            <a:ext cx="2057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(Anthonybaldor.com, 2017)</a:t>
            </a:r>
          </a:p>
        </p:txBody>
      </p:sp>
    </p:spTree>
    <p:extLst>
      <p:ext uri="{BB962C8B-B14F-4D97-AF65-F5344CB8AC3E}">
        <p14:creationId xmlns:p14="http://schemas.microsoft.com/office/powerpoint/2010/main" val="319206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</a:bodyPr>
          <a:lstStyle/>
          <a:p>
            <a:r>
              <a:rPr lang="en-US" sz="3200" dirty="0" smtClean="0">
                <a:solidFill>
                  <a:srgbClr val="00B0F0"/>
                </a:solidFill>
              </a:rPr>
              <a:t/>
            </a:r>
            <a:br>
              <a:rPr lang="en-US" sz="3200" dirty="0" smtClean="0">
                <a:solidFill>
                  <a:srgbClr val="00B0F0"/>
                </a:solidFill>
              </a:rPr>
            </a:br>
            <a:r>
              <a:rPr lang="en-US" sz="3200" dirty="0" smtClean="0">
                <a:solidFill>
                  <a:srgbClr val="00B0F0"/>
                </a:solidFill>
              </a:rPr>
              <a:t>Bridge </a:t>
            </a:r>
            <a:r>
              <a:rPr lang="en-US" sz="3200" dirty="0">
                <a:solidFill>
                  <a:srgbClr val="00B0F0"/>
                </a:solidFill>
              </a:rPr>
              <a:t>PCR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1AD61E"/>
                </a:solidFill>
              </a:rPr>
              <a:t>Flow cell</a:t>
            </a:r>
            <a:r>
              <a:rPr lang="en-US" sz="2400" dirty="0"/>
              <a:t> : coated with primers that are complementary to the primers attached to the DNA library </a:t>
            </a:r>
            <a:r>
              <a:rPr lang="en-US" sz="2400" dirty="0" smtClean="0"/>
              <a:t>fragments.</a:t>
            </a:r>
          </a:p>
          <a:p>
            <a:r>
              <a:rPr lang="en-US" sz="2400" dirty="0"/>
              <a:t>Solid-phase </a:t>
            </a:r>
            <a:r>
              <a:rPr lang="en-US" sz="2400" dirty="0" smtClean="0"/>
              <a:t>amplification (PCR)</a:t>
            </a:r>
          </a:p>
          <a:p>
            <a:r>
              <a:rPr lang="en-US" sz="2400" dirty="0"/>
              <a:t>1,000 identical </a:t>
            </a:r>
            <a:r>
              <a:rPr lang="en-US" sz="2400" dirty="0" smtClean="0"/>
              <a:t>copies/ 1</a:t>
            </a:r>
            <a:r>
              <a:rPr lang="el-GR" sz="2400" dirty="0"/>
              <a:t>μ</a:t>
            </a:r>
            <a:r>
              <a:rPr lang="en-US" sz="2400" dirty="0" smtClean="0"/>
              <a:t>m² of each strand </a:t>
            </a:r>
          </a:p>
          <a:p>
            <a:r>
              <a:rPr lang="en-US" sz="2400" dirty="0"/>
              <a:t>Cluster Generation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marL="64008" indent="0">
              <a:buNone/>
            </a:pPr>
            <a:endParaRPr lang="en-US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648200"/>
            <a:ext cx="3810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4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1AD61E"/>
                </a:solidFill>
              </a:rPr>
              <a:t>Flow cell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09800"/>
            <a:ext cx="7437089" cy="445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73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effectLst/>
              </a:rPr>
              <a:t/>
            </a:r>
            <a:br>
              <a:rPr lang="en-US" sz="3600" dirty="0" smtClean="0">
                <a:effectLst/>
              </a:rPr>
            </a:br>
            <a:r>
              <a:rPr lang="en-US" sz="3600" dirty="0" smtClean="0">
                <a:effectLst/>
              </a:rPr>
              <a:t>Sequencing</a:t>
            </a:r>
            <a:r>
              <a:rPr lang="en-US" sz="3600" dirty="0">
                <a:effectLst/>
              </a:rPr>
              <a:t/>
            </a:r>
            <a:br>
              <a:rPr lang="en-US" sz="3600" dirty="0">
                <a:effectLst/>
              </a:rPr>
            </a:br>
            <a:endParaRPr lang="en-US" sz="360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r>
              <a:rPr lang="en-US" sz="2400" dirty="0"/>
              <a:t>454 Pyrosequencing</a:t>
            </a:r>
          </a:p>
          <a:p>
            <a:r>
              <a:rPr lang="en-US" sz="2400" dirty="0"/>
              <a:t>Ion torrent semiconductor sequencing</a:t>
            </a:r>
          </a:p>
          <a:p>
            <a:r>
              <a:rPr lang="en-US" sz="2400" dirty="0"/>
              <a:t>Sequencing by ligation (</a:t>
            </a:r>
            <a:r>
              <a:rPr lang="en-US" sz="2400" dirty="0" err="1"/>
              <a:t>SOLiD</a:t>
            </a:r>
            <a:r>
              <a:rPr lang="en-US" sz="2400" dirty="0"/>
              <a:t>)</a:t>
            </a:r>
          </a:p>
          <a:p>
            <a:r>
              <a:rPr lang="en-US" sz="2400" dirty="0"/>
              <a:t>Reversible terminator sequencing (Illumina)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7021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DNA Sequencing Methods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Sanger method</a:t>
            </a:r>
            <a:r>
              <a:rPr lang="ar-SA" sz="2400" dirty="0" smtClean="0"/>
              <a:t> </a:t>
            </a:r>
            <a:r>
              <a:rPr lang="en-US" sz="2400" dirty="0" smtClean="0"/>
              <a:t>(</a:t>
            </a:r>
            <a:r>
              <a:rPr lang="en-US" sz="2400" dirty="0"/>
              <a:t>The chain termination method)</a:t>
            </a:r>
          </a:p>
          <a:p>
            <a:r>
              <a:rPr lang="en-US" sz="2400" dirty="0"/>
              <a:t>Next generation sequencing (NGS).</a:t>
            </a:r>
            <a:endParaRPr lang="ar-SA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7142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</a:bodyPr>
          <a:lstStyle/>
          <a:p>
            <a:r>
              <a:rPr lang="en-US" sz="3200" dirty="0">
                <a:solidFill>
                  <a:srgbClr val="00B0F0"/>
                </a:solidFill>
              </a:rPr>
              <a:t/>
            </a:r>
            <a:br>
              <a:rPr lang="en-US" sz="3200" dirty="0">
                <a:solidFill>
                  <a:srgbClr val="00B0F0"/>
                </a:solidFill>
              </a:rPr>
            </a:br>
            <a:r>
              <a:rPr lang="en-US" sz="3200" dirty="0">
                <a:solidFill>
                  <a:srgbClr val="00B0F0"/>
                </a:solidFill>
              </a:rPr>
              <a:t>Sequencing-by-Synthesis</a:t>
            </a:r>
            <a:br>
              <a:rPr lang="en-US" sz="3200" dirty="0">
                <a:solidFill>
                  <a:srgbClr val="00B0F0"/>
                </a:solidFill>
              </a:rPr>
            </a:br>
            <a:endParaRPr lang="en-US" sz="3200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 </a:t>
            </a:r>
            <a:r>
              <a:rPr lang="en-US" sz="2400" dirty="0"/>
              <a:t>new DNA strand, complementary to the target strand, is synthesized one base at a time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A sequencing  done by detecting the nucleotide that incorporated by a DNA polymerase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A solution of the </a:t>
            </a:r>
            <a:r>
              <a:rPr lang="en-US" sz="2400" dirty="0" smtClean="0">
                <a:solidFill>
                  <a:srgbClr val="1AD61E"/>
                </a:solidFill>
              </a:rPr>
              <a:t>same nucleotide </a:t>
            </a:r>
            <a:r>
              <a:rPr lang="en-US" sz="2400" dirty="0" smtClean="0"/>
              <a:t>is used in each run. </a:t>
            </a:r>
          </a:p>
          <a:p>
            <a:r>
              <a:rPr lang="en-US" sz="2400" dirty="0" smtClean="0"/>
              <a:t>If nucleotides are labeled using different color of florescent dye they added  as mix instead of separating them.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347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solidFill>
                  <a:srgbClr val="00B0F0"/>
                </a:solidFill>
              </a:rPr>
              <a:t>Pyrosequencing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72000"/>
          </a:xfrm>
        </p:spPr>
        <p:txBody>
          <a:bodyPr>
            <a:normAutofit/>
          </a:bodyPr>
          <a:lstStyle/>
          <a:p>
            <a:r>
              <a:rPr lang="en-US" sz="2400" dirty="0"/>
              <a:t>sequencing by </a:t>
            </a:r>
            <a:r>
              <a:rPr lang="en-US" sz="2400" dirty="0" smtClean="0"/>
              <a:t>synthesis</a:t>
            </a:r>
          </a:p>
          <a:p>
            <a:r>
              <a:rPr lang="en-US" sz="2400" dirty="0" err="1" smtClean="0"/>
              <a:t>Chemiluminescence</a:t>
            </a:r>
            <a:r>
              <a:rPr lang="en-US" sz="2400" dirty="0" smtClean="0"/>
              <a:t> (detection of light )</a:t>
            </a:r>
          </a:p>
          <a:p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accent1"/>
                </a:solidFill>
              </a:rPr>
              <a:t>pyrophosphate (</a:t>
            </a:r>
            <a:r>
              <a:rPr lang="en-US" sz="2400" dirty="0" err="1" smtClean="0">
                <a:solidFill>
                  <a:schemeClr val="accent1"/>
                </a:solidFill>
              </a:rPr>
              <a:t>ppi</a:t>
            </a:r>
            <a:r>
              <a:rPr lang="en-US" sz="2400" dirty="0" smtClean="0">
                <a:solidFill>
                  <a:schemeClr val="accent1"/>
                </a:solidFill>
              </a:rPr>
              <a:t>)</a:t>
            </a:r>
            <a:r>
              <a:rPr lang="en-US" sz="2400" dirty="0" smtClean="0"/>
              <a:t> </a:t>
            </a:r>
            <a:r>
              <a:rPr lang="en-US" sz="2400" dirty="0"/>
              <a:t>is </a:t>
            </a:r>
            <a:r>
              <a:rPr lang="en-US" sz="2400" dirty="0" smtClean="0"/>
              <a:t>released when nucleotide is attached to its complementary sister.</a:t>
            </a:r>
          </a:p>
          <a:p>
            <a:r>
              <a:rPr lang="en-US" sz="2400" dirty="0"/>
              <a:t>if more than one of the same nucleotide is added, the change in </a:t>
            </a:r>
            <a:r>
              <a:rPr lang="en-US" sz="2400" dirty="0" smtClean="0"/>
              <a:t>light/signal </a:t>
            </a:r>
            <a:r>
              <a:rPr lang="en-US" sz="2400" dirty="0"/>
              <a:t>intensity is correspondingly larger. </a:t>
            </a:r>
            <a:endParaRPr lang="en-US" sz="2400" dirty="0" smtClean="0"/>
          </a:p>
          <a:p>
            <a:pPr marL="64008" indent="0">
              <a:buNone/>
            </a:pP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610" y="3606208"/>
            <a:ext cx="3257985" cy="327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069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200" dirty="0">
                <a:solidFill>
                  <a:srgbClr val="00B0F0"/>
                </a:solidFill>
              </a:rPr>
              <a:t>semiconductor sequencing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sequencing by </a:t>
            </a:r>
            <a:r>
              <a:rPr lang="en-US" sz="2400" dirty="0" smtClean="0"/>
              <a:t>synthesis.</a:t>
            </a:r>
          </a:p>
          <a:p>
            <a:r>
              <a:rPr lang="en-US" sz="2400" dirty="0"/>
              <a:t>hydrogen ions produced during DNA </a:t>
            </a:r>
            <a:r>
              <a:rPr lang="en-US" sz="2400" dirty="0" smtClean="0"/>
              <a:t>polymerization.</a:t>
            </a:r>
          </a:p>
          <a:p>
            <a:r>
              <a:rPr lang="en-US" sz="2400" dirty="0"/>
              <a:t>A semiconductor chip detects </a:t>
            </a:r>
            <a:r>
              <a:rPr lang="en-US" sz="2400" dirty="0" smtClean="0"/>
              <a:t>the change in Ph.</a:t>
            </a:r>
          </a:p>
          <a:p>
            <a:r>
              <a:rPr lang="en-US" sz="2400" dirty="0"/>
              <a:t>if more than one of the same nucleotide is added, the change in pH/signal intensity is correspondingly larger. </a:t>
            </a:r>
          </a:p>
        </p:txBody>
      </p:sp>
    </p:spTree>
    <p:extLst>
      <p:ext uri="{BB962C8B-B14F-4D97-AF65-F5344CB8AC3E}">
        <p14:creationId xmlns:p14="http://schemas.microsoft.com/office/powerpoint/2010/main" val="390197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200" dirty="0">
                <a:solidFill>
                  <a:srgbClr val="00B0F0"/>
                </a:solidFill>
              </a:rPr>
              <a:t>Sequencing by ligation (</a:t>
            </a:r>
            <a:r>
              <a:rPr lang="en-US" sz="3200" dirty="0" err="1">
                <a:solidFill>
                  <a:srgbClr val="00B0F0"/>
                </a:solidFill>
              </a:rPr>
              <a:t>SOLiD</a:t>
            </a:r>
            <a:r>
              <a:rPr lang="en-US" sz="3200" dirty="0">
                <a:solidFill>
                  <a:srgbClr val="00B0F0"/>
                </a:solidFill>
              </a:rPr>
              <a:t>)</a:t>
            </a:r>
            <a:br>
              <a:rPr lang="en-US" sz="3200" dirty="0">
                <a:solidFill>
                  <a:srgbClr val="00B0F0"/>
                </a:solidFill>
              </a:rPr>
            </a:br>
            <a:endParaRPr lang="en-US" sz="3200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uses DNA </a:t>
            </a:r>
            <a:r>
              <a:rPr lang="en-US" sz="2400" dirty="0" smtClean="0"/>
              <a:t>ligase</a:t>
            </a:r>
          </a:p>
          <a:p>
            <a:r>
              <a:rPr lang="en-US" sz="2400" dirty="0"/>
              <a:t>ligate double-stranded DNA </a:t>
            </a:r>
            <a:r>
              <a:rPr lang="en-US" sz="2400" dirty="0" smtClean="0"/>
              <a:t>strands.</a:t>
            </a:r>
          </a:p>
          <a:p>
            <a:r>
              <a:rPr lang="en-US" sz="2400" dirty="0"/>
              <a:t>a primer of </a:t>
            </a:r>
            <a:r>
              <a:rPr lang="en-US" sz="2400" dirty="0" smtClean="0"/>
              <a:t>length( </a:t>
            </a:r>
            <a:r>
              <a:rPr lang="en-US" sz="2400" dirty="0"/>
              <a:t>N, N−1, N−2, N</a:t>
            </a:r>
            <a:r>
              <a:rPr lang="en-US" sz="2400" dirty="0" smtClean="0"/>
              <a:t>−3……</a:t>
            </a:r>
            <a:r>
              <a:rPr lang="en-US" sz="2400" dirty="0" err="1" smtClean="0"/>
              <a:t>etc</a:t>
            </a:r>
            <a:r>
              <a:rPr lang="en-US" sz="2400" dirty="0" smtClean="0"/>
              <a:t>)</a:t>
            </a:r>
          </a:p>
          <a:p>
            <a:r>
              <a:rPr lang="en-US" sz="2400" dirty="0"/>
              <a:t>library of 8-mer probes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1" t="24961" r="45058" b="30543"/>
          <a:stretch/>
        </p:blipFill>
        <p:spPr bwMode="auto">
          <a:xfrm>
            <a:off x="2895600" y="3726641"/>
            <a:ext cx="5979042" cy="3131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26989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1AD61E"/>
                </a:solidFill>
              </a:rPr>
              <a:t/>
            </a:r>
            <a:br>
              <a:rPr lang="en-US" sz="3200" dirty="0" smtClean="0">
                <a:solidFill>
                  <a:srgbClr val="1AD61E"/>
                </a:solidFill>
              </a:rPr>
            </a:br>
            <a:r>
              <a:rPr lang="en-US" sz="3200" dirty="0" smtClean="0">
                <a:solidFill>
                  <a:srgbClr val="1AD61E"/>
                </a:solidFill>
              </a:rPr>
              <a:t>library </a:t>
            </a:r>
            <a:r>
              <a:rPr lang="en-US" sz="3200" dirty="0">
                <a:solidFill>
                  <a:srgbClr val="1AD61E"/>
                </a:solidFill>
              </a:rPr>
              <a:t>of 8-mer probes</a:t>
            </a:r>
            <a:br>
              <a:rPr lang="en-US" sz="3200" dirty="0">
                <a:solidFill>
                  <a:srgbClr val="1AD61E"/>
                </a:solidFill>
              </a:rPr>
            </a:br>
            <a:endParaRPr lang="en-US" sz="3200" dirty="0">
              <a:solidFill>
                <a:srgbClr val="1AD61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8 </a:t>
            </a:r>
            <a:r>
              <a:rPr lang="en-US" sz="2000" dirty="0" smtClean="0"/>
              <a:t>nuclides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The first 2 chanced so 16 </a:t>
            </a:r>
            <a:r>
              <a:rPr lang="en-US" sz="2400" dirty="0"/>
              <a:t>possibilities</a:t>
            </a:r>
          </a:p>
          <a:p>
            <a:r>
              <a:rPr lang="en-US" sz="2400" dirty="0"/>
              <a:t>4 </a:t>
            </a:r>
            <a:r>
              <a:rPr lang="en-US" sz="2400" dirty="0" smtClean="0"/>
              <a:t>fluorescent dye specific for the first nucleotide.</a:t>
            </a:r>
          </a:p>
          <a:p>
            <a:r>
              <a:rPr lang="en-US" sz="2400" dirty="0"/>
              <a:t>Bases  1 and 2 are complementary </a:t>
            </a:r>
            <a:r>
              <a:rPr lang="en-US" sz="2400" dirty="0" smtClean="0"/>
              <a:t>to ssDNA </a:t>
            </a:r>
          </a:p>
          <a:p>
            <a:r>
              <a:rPr lang="en-US" sz="2400" dirty="0" smtClean="0"/>
              <a:t>3-5 are degraded .</a:t>
            </a:r>
          </a:p>
          <a:p>
            <a:r>
              <a:rPr lang="en-US" sz="2400" dirty="0" smtClean="0"/>
              <a:t>The rest detached. </a:t>
            </a:r>
          </a:p>
          <a:p>
            <a:pPr marL="64008" indent="0">
              <a:buNone/>
            </a:pP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6" t="26046" r="51163" b="29147"/>
          <a:stretch/>
        </p:blipFill>
        <p:spPr bwMode="auto">
          <a:xfrm>
            <a:off x="3962400" y="3765698"/>
            <a:ext cx="4529470" cy="3072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08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304800"/>
            <a:ext cx="9753600" cy="1399032"/>
          </a:xfrm>
        </p:spPr>
        <p:txBody>
          <a:bodyPr vert="horz" anchor="ctr">
            <a:noAutofit/>
          </a:bodyPr>
          <a:lstStyle/>
          <a:p>
            <a:r>
              <a:rPr lang="en-US" sz="3200" dirty="0" smtClean="0">
                <a:solidFill>
                  <a:srgbClr val="00B0F0"/>
                </a:solidFill>
              </a:rPr>
              <a:t/>
            </a:r>
            <a:br>
              <a:rPr lang="en-US" sz="3200" dirty="0" smtClean="0">
                <a:solidFill>
                  <a:srgbClr val="00B0F0"/>
                </a:solidFill>
              </a:rPr>
            </a:br>
            <a:r>
              <a:rPr lang="en-US" sz="3200" dirty="0" smtClean="0">
                <a:solidFill>
                  <a:srgbClr val="00B0F0"/>
                </a:solidFill>
              </a:rPr>
              <a:t>Reversible </a:t>
            </a:r>
            <a:r>
              <a:rPr lang="en-US" sz="3200" dirty="0">
                <a:solidFill>
                  <a:srgbClr val="00B0F0"/>
                </a:solidFill>
              </a:rPr>
              <a:t>terminator sequencing (Illumina)</a:t>
            </a:r>
            <a:br>
              <a:rPr lang="en-US" sz="3200" dirty="0">
                <a:solidFill>
                  <a:srgbClr val="00B0F0"/>
                </a:solidFill>
              </a:rPr>
            </a:br>
            <a:endParaRPr lang="en-US" sz="3200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sequencing by </a:t>
            </a:r>
            <a:r>
              <a:rPr lang="en-US" sz="2400" dirty="0" smtClean="0"/>
              <a:t>synthesis.</a:t>
            </a:r>
          </a:p>
          <a:p>
            <a:r>
              <a:rPr lang="en-US" sz="2400" dirty="0" smtClean="0"/>
              <a:t>Resembles Sanger method.</a:t>
            </a:r>
          </a:p>
          <a:p>
            <a:r>
              <a:rPr lang="en-US" sz="2400" dirty="0" smtClean="0">
                <a:solidFill>
                  <a:srgbClr val="1AD61E"/>
                </a:solidFill>
              </a:rPr>
              <a:t>But</a:t>
            </a:r>
            <a:r>
              <a:rPr lang="en-US" sz="2400" dirty="0" smtClean="0"/>
              <a:t> use reversible terminator instead of </a:t>
            </a:r>
            <a:r>
              <a:rPr lang="en-US" sz="24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ddTTP</a:t>
            </a:r>
            <a:r>
              <a:rPr lang="en-US" sz="2400" dirty="0" smtClean="0"/>
              <a:t> .</a:t>
            </a:r>
          </a:p>
          <a:p>
            <a:r>
              <a:rPr lang="en-US" sz="2400" dirty="0"/>
              <a:t>reversible </a:t>
            </a:r>
            <a:r>
              <a:rPr lang="en-US" sz="2400" dirty="0" smtClean="0"/>
              <a:t>terminator are </a:t>
            </a:r>
            <a:r>
              <a:rPr lang="en-US" sz="2400" dirty="0"/>
              <a:t>nucleotide </a:t>
            </a:r>
            <a:r>
              <a:rPr lang="en-US" sz="2400" dirty="0" smtClean="0"/>
              <a:t>attached to </a:t>
            </a:r>
            <a:r>
              <a:rPr lang="en-US" sz="2400" dirty="0"/>
              <a:t>fluorescent </a:t>
            </a:r>
            <a:r>
              <a:rPr lang="en-US" sz="2400" dirty="0" smtClean="0"/>
              <a:t>dyes.</a:t>
            </a:r>
          </a:p>
          <a:p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www.youtube.com/watch?v=womKfikWlxM&amp;app=desktop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3735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To sum up </a:t>
            </a:r>
            <a:endParaRPr lang="en-US" sz="36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56338"/>
            <a:ext cx="6629400" cy="498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472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References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Anthonybaldor.com. (2017). Sample Preparation and DNA Amplification | Anthony Edward Baldor. [online] Available at: http://www.anthonybaldor.com/sample-preparation-and-dna-amplification/ [Accessed 7 Sep. 2017</a:t>
            </a:r>
            <a:r>
              <a:rPr lang="en-US" sz="1400" dirty="0" smtClean="0"/>
              <a:t>].</a:t>
            </a:r>
          </a:p>
          <a:p>
            <a:r>
              <a:rPr lang="en-US" sz="1400" dirty="0"/>
              <a:t>hermofisher.com. (2017). </a:t>
            </a:r>
            <a:r>
              <a:rPr lang="en-US" sz="1400" i="1" dirty="0"/>
              <a:t>Common Cloning Applications and Strategies | </a:t>
            </a:r>
            <a:r>
              <a:rPr lang="en-US" sz="1400" i="1" dirty="0" err="1"/>
              <a:t>Thermo</a:t>
            </a:r>
            <a:r>
              <a:rPr lang="en-US" sz="1400" i="1" dirty="0"/>
              <a:t> Fisher Scientific</a:t>
            </a:r>
            <a:r>
              <a:rPr lang="en-US" sz="1400" dirty="0"/>
              <a:t>. [online] Available at: https://www.thermofisher.com/sa/en/home/life-science/cloning/cloning-learning-center/invitrogen-school-of-molecular-biology/molecular-cloning/cloning/common-applications-strategies.html [Accessed 8 Sep. 2017].</a:t>
            </a:r>
          </a:p>
        </p:txBody>
      </p:sp>
    </p:spTree>
    <p:extLst>
      <p:ext uri="{BB962C8B-B14F-4D97-AF65-F5344CB8AC3E}">
        <p14:creationId xmlns:p14="http://schemas.microsoft.com/office/powerpoint/2010/main" val="247863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Sanger sequencing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810000"/>
            <a:ext cx="3810000" cy="2449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984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Sanger sequencing </a:t>
            </a:r>
            <a:r>
              <a:rPr lang="en-US" sz="2400" dirty="0" smtClean="0"/>
              <a:t>was named </a:t>
            </a:r>
            <a:r>
              <a:rPr lang="en-US" sz="2400" dirty="0"/>
              <a:t>after its inventor ,</a:t>
            </a:r>
            <a:r>
              <a:rPr lang="en-US" sz="2400" b="1" i="1" dirty="0"/>
              <a:t>Frederick </a:t>
            </a:r>
            <a:r>
              <a:rPr lang="en-US" sz="2400" b="1" i="1" dirty="0" smtClean="0"/>
              <a:t>Sanger</a:t>
            </a:r>
            <a:endParaRPr lang="en-US" sz="2400" b="1" i="1" dirty="0"/>
          </a:p>
          <a:p>
            <a:r>
              <a:rPr lang="en-US" sz="2400" dirty="0"/>
              <a:t>who was awarded the 1980 Nobel prize in chemistry for this </a:t>
            </a:r>
            <a:r>
              <a:rPr lang="en-US" sz="2400" dirty="0" smtClean="0"/>
              <a:t>achievement.</a:t>
            </a:r>
            <a:endParaRPr lang="ar-SA" sz="2400" dirty="0"/>
          </a:p>
          <a:p>
            <a:endParaRPr lang="en-US" sz="2400" dirty="0"/>
          </a:p>
        </p:txBody>
      </p:sp>
      <p:sp>
        <p:nvSpPr>
          <p:cNvPr id="4" name="AutoShape 2" descr="Image result for Frederick Sang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33400"/>
            <a:ext cx="207645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993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Dideoxynucleotide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synthetic nucleotides that lack the -OH at the 3′ carbon atom (</a:t>
            </a:r>
            <a:r>
              <a:rPr lang="en-US" sz="24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ddTTP</a:t>
            </a:r>
            <a:r>
              <a:rPr lang="en-US" sz="2400" dirty="0" smtClean="0"/>
              <a:t>).</a:t>
            </a:r>
          </a:p>
          <a:p>
            <a:r>
              <a:rPr lang="en-US" sz="2400" dirty="0"/>
              <a:t>When added to growing DNA strand stops the elongation </a:t>
            </a:r>
            <a:r>
              <a:rPr lang="en-US" sz="2400" dirty="0" smtClean="0"/>
              <a:t>.</a:t>
            </a:r>
            <a:endParaRPr lang="ar-SA" sz="2400" dirty="0"/>
          </a:p>
          <a:p>
            <a:endParaRPr lang="en-US" sz="2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191000"/>
            <a:ext cx="8350879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66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399032"/>
          </a:xfrm>
        </p:spPr>
        <p:txBody>
          <a:bodyPr vert="horz" anchor="ctr">
            <a:normAutofit/>
          </a:bodyPr>
          <a:lstStyle/>
          <a:p>
            <a:r>
              <a:rPr lang="en-US" sz="3600" dirty="0"/>
              <a:t>Reaction Requirements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The template DNA to be </a:t>
            </a:r>
            <a:r>
              <a:rPr lang="en-US" sz="2400" dirty="0" smtClean="0"/>
              <a:t>sequenced.</a:t>
            </a:r>
          </a:p>
          <a:p>
            <a:r>
              <a:rPr lang="en-US" sz="2400" dirty="0" smtClean="0"/>
              <a:t>The DNA </a:t>
            </a:r>
            <a:r>
              <a:rPr lang="en-US" sz="2400" dirty="0"/>
              <a:t>polymerase </a:t>
            </a:r>
            <a:r>
              <a:rPr lang="en-US" sz="2400" dirty="0" smtClean="0"/>
              <a:t>enzyme.</a:t>
            </a:r>
          </a:p>
          <a:p>
            <a:r>
              <a:rPr lang="en-US" sz="2400" dirty="0" smtClean="0"/>
              <a:t>A Primer.</a:t>
            </a:r>
          </a:p>
          <a:p>
            <a:r>
              <a:rPr lang="en-US" sz="2400" dirty="0" smtClean="0"/>
              <a:t>Deoxynucleotides</a:t>
            </a:r>
            <a:r>
              <a:rPr lang="en-US" sz="2400" dirty="0"/>
              <a:t> </a:t>
            </a:r>
            <a:r>
              <a:rPr lang="en-US" sz="2400" dirty="0" smtClean="0"/>
              <a:t>(</a:t>
            </a:r>
            <a:r>
              <a:rPr lang="en-US" sz="2400" dirty="0">
                <a:solidFill>
                  <a:schemeClr val="accent1"/>
                </a:solidFill>
              </a:rPr>
              <a:t>dNTPs</a:t>
            </a:r>
            <a:r>
              <a:rPr lang="en-US" sz="2400" dirty="0" smtClean="0"/>
              <a:t>)= (</a:t>
            </a:r>
            <a:r>
              <a:rPr lang="en-US" sz="2400" dirty="0"/>
              <a:t>dATP, dTTP, dCTP, dGTP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Dideoxynucleotide </a:t>
            </a:r>
            <a:r>
              <a:rPr lang="en-US" sz="2400" dirty="0"/>
              <a:t>(</a:t>
            </a:r>
            <a:r>
              <a:rPr lang="en-US" sz="24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ddTTP</a:t>
            </a:r>
            <a:r>
              <a:rPr lang="en-US" sz="2400" dirty="0" smtClean="0"/>
              <a:t>) = (</a:t>
            </a:r>
            <a:r>
              <a:rPr lang="en-US" sz="2400" dirty="0" err="1" smtClean="0"/>
              <a:t>ddATP</a:t>
            </a:r>
            <a:r>
              <a:rPr lang="en-US" sz="2400" dirty="0"/>
              <a:t>, </a:t>
            </a:r>
            <a:r>
              <a:rPr lang="en-US" sz="2400" dirty="0" err="1"/>
              <a:t>ddTTP</a:t>
            </a:r>
            <a:r>
              <a:rPr lang="en-US" sz="2400" dirty="0"/>
              <a:t>, </a:t>
            </a:r>
            <a:r>
              <a:rPr lang="en-US" sz="2400" dirty="0" err="1"/>
              <a:t>ddCTP</a:t>
            </a:r>
            <a:r>
              <a:rPr lang="en-US" sz="2400" dirty="0"/>
              <a:t>, </a:t>
            </a:r>
            <a:r>
              <a:rPr lang="en-US" sz="2400" dirty="0" err="1"/>
              <a:t>ddGTP</a:t>
            </a:r>
            <a:r>
              <a:rPr lang="en-US" sz="2400" dirty="0"/>
              <a:t>), each labeled with a different color of  fluorescent </a:t>
            </a:r>
            <a:r>
              <a:rPr lang="en-US" sz="2400" dirty="0" smtClean="0"/>
              <a:t>dye.</a:t>
            </a:r>
          </a:p>
        </p:txBody>
      </p:sp>
    </p:spTree>
    <p:extLst>
      <p:ext uri="{BB962C8B-B14F-4D97-AF65-F5344CB8AC3E}">
        <p14:creationId xmlns:p14="http://schemas.microsoft.com/office/powerpoint/2010/main" val="60218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Principle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Reaction requirements are added into 4 </a:t>
            </a:r>
            <a:r>
              <a:rPr lang="en-US" sz="2000" dirty="0"/>
              <a:t>reaction tubes </a:t>
            </a:r>
            <a:r>
              <a:rPr lang="en-US" sz="2000" dirty="0" smtClean="0"/>
              <a:t>with all </a:t>
            </a:r>
            <a:r>
              <a:rPr lang="en-US" sz="2000" dirty="0">
                <a:solidFill>
                  <a:schemeClr val="accent1"/>
                </a:solidFill>
              </a:rPr>
              <a:t>dNTPs</a:t>
            </a:r>
            <a:r>
              <a:rPr lang="en-US" sz="2000" dirty="0"/>
              <a:t> </a:t>
            </a:r>
            <a:r>
              <a:rPr lang="en-US" sz="2000" dirty="0" smtClean="0"/>
              <a:t>but only one </a:t>
            </a:r>
            <a:r>
              <a:rPr lang="en-US" sz="2000" dirty="0"/>
              <a:t>of </a:t>
            </a:r>
            <a:r>
              <a:rPr lang="en-US" sz="20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ddTTP</a:t>
            </a:r>
            <a:r>
              <a:rPr lang="en-US" sz="2000" dirty="0"/>
              <a:t> </a:t>
            </a:r>
            <a:r>
              <a:rPr lang="en-US" sz="2000" dirty="0" smtClean="0"/>
              <a:t>is used in each of the tubes.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Heat Denaturing of DNA.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Annealing with primers.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DNA </a:t>
            </a:r>
            <a:r>
              <a:rPr lang="en-US" sz="2000" dirty="0"/>
              <a:t>polymerase inserts normal </a:t>
            </a:r>
            <a:r>
              <a:rPr lang="en-US" sz="2000" dirty="0" smtClean="0"/>
              <a:t>nucleotides (</a:t>
            </a:r>
            <a:r>
              <a:rPr lang="en-US" sz="2000" dirty="0" smtClean="0">
                <a:solidFill>
                  <a:schemeClr val="accent1"/>
                </a:solidFill>
              </a:rPr>
              <a:t>dNTPs</a:t>
            </a:r>
            <a:r>
              <a:rPr lang="en-US" sz="2000" i="1" dirty="0" smtClean="0"/>
              <a:t>)</a:t>
            </a:r>
            <a:endParaRPr lang="en-US" sz="2000" dirty="0"/>
          </a:p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During several cycles , by </a:t>
            </a:r>
            <a:r>
              <a:rPr lang="en-US" sz="2000" dirty="0"/>
              <a:t>chance DNA polymerase adds </a:t>
            </a:r>
            <a:r>
              <a:rPr lang="en-US" sz="2000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ddTTP</a:t>
            </a:r>
            <a:r>
              <a:rPr lang="en-US" sz="2000" dirty="0"/>
              <a:t> so </a:t>
            </a:r>
            <a:r>
              <a:rPr lang="en-US" sz="2000" dirty="0">
                <a:solidFill>
                  <a:srgbClr val="92D050"/>
                </a:solidFill>
              </a:rPr>
              <a:t>stop that </a:t>
            </a:r>
            <a:r>
              <a:rPr lang="en-US" sz="2000" dirty="0" smtClean="0">
                <a:solidFill>
                  <a:srgbClr val="92D050"/>
                </a:solidFill>
              </a:rPr>
              <a:t>stand</a:t>
            </a:r>
            <a:r>
              <a:rPr lang="en-US" sz="2000" dirty="0">
                <a:solidFill>
                  <a:srgbClr val="92D050"/>
                </a:solidFill>
              </a:rPr>
              <a:t> </a:t>
            </a:r>
            <a:r>
              <a:rPr lang="en-US" sz="2000" dirty="0" smtClean="0">
                <a:solidFill>
                  <a:srgbClr val="92D050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 </a:t>
            </a:r>
            <a:r>
              <a:rPr lang="en-US" sz="2000" dirty="0"/>
              <a:t>At the end we have a mixture of different size DNA fragments </a:t>
            </a:r>
            <a:endParaRPr lang="en-US" sz="2000" dirty="0" smtClean="0"/>
          </a:p>
          <a:p>
            <a:pPr marL="342900" indent="-342900">
              <a:buFont typeface="Wingdings" pitchFamily="2" charset="2"/>
              <a:buChar char="q"/>
            </a:pPr>
            <a:r>
              <a:rPr lang="en-US" sz="2000" dirty="0"/>
              <a:t>Polyacrylamide gel </a:t>
            </a:r>
            <a:r>
              <a:rPr lang="en-US" sz="2000" dirty="0" smtClean="0"/>
              <a:t>electrophoresis then UV- light </a:t>
            </a:r>
            <a:r>
              <a:rPr lang="en-US" sz="2000" dirty="0" err="1" smtClean="0"/>
              <a:t>vigilization</a:t>
            </a:r>
            <a:r>
              <a:rPr lang="en-US" sz="2000" dirty="0" smtClean="0"/>
              <a:t> .</a:t>
            </a:r>
            <a:endParaRPr lang="en-US" sz="20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3994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r>
              <a:rPr lang="en-US" sz="3600" dirty="0"/>
              <a:t>Principle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05000"/>
            <a:ext cx="6248400" cy="4658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420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Verve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1118</TotalTime>
  <Words>891</Words>
  <Application>Microsoft Office PowerPoint</Application>
  <PresentationFormat>On-screen Show (4:3)</PresentationFormat>
  <Paragraphs>138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Verve</vt:lpstr>
      <vt:lpstr>DNA Sequencing</vt:lpstr>
      <vt:lpstr>DNA Sequencing</vt:lpstr>
      <vt:lpstr>DNA Sequencing Methods</vt:lpstr>
      <vt:lpstr>Sanger sequencing </vt:lpstr>
      <vt:lpstr>Introduction </vt:lpstr>
      <vt:lpstr>Dideoxynucleotide</vt:lpstr>
      <vt:lpstr>Reaction Requirements </vt:lpstr>
      <vt:lpstr>Principle </vt:lpstr>
      <vt:lpstr>Principle</vt:lpstr>
      <vt:lpstr>Let’s work it out </vt:lpstr>
      <vt:lpstr>Right answer </vt:lpstr>
      <vt:lpstr>Automated sanger sequencing</vt:lpstr>
      <vt:lpstr>Automated Sequencing</vt:lpstr>
      <vt:lpstr>The human genome project</vt:lpstr>
      <vt:lpstr>The human genome project</vt:lpstr>
      <vt:lpstr>Next generation sequencing</vt:lpstr>
      <vt:lpstr>NGS</vt:lpstr>
      <vt:lpstr>Steps </vt:lpstr>
      <vt:lpstr>Work flow </vt:lpstr>
      <vt:lpstr>Library preparation</vt:lpstr>
      <vt:lpstr>DNA Fragmentation </vt:lpstr>
      <vt:lpstr>Ligation of adaptors </vt:lpstr>
      <vt:lpstr>Amplification</vt:lpstr>
      <vt:lpstr> Emulsion PCR </vt:lpstr>
      <vt:lpstr>Microreactor</vt:lpstr>
      <vt:lpstr>Microreactor reaction </vt:lpstr>
      <vt:lpstr> Bridge PCR </vt:lpstr>
      <vt:lpstr>Flow cell </vt:lpstr>
      <vt:lpstr> Sequencing </vt:lpstr>
      <vt:lpstr> Sequencing-by-Synthesis </vt:lpstr>
      <vt:lpstr> Pyrosequencing </vt:lpstr>
      <vt:lpstr>semiconductor sequencing</vt:lpstr>
      <vt:lpstr>Sequencing by ligation (SOLiD) </vt:lpstr>
      <vt:lpstr> library of 8-mer probes </vt:lpstr>
      <vt:lpstr> Reversible terminator sequencing (Illumina) </vt:lpstr>
      <vt:lpstr>To sum up </vt:lpstr>
      <vt:lpstr>References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DNA Sequencing</dc:title>
  <dc:creator>aSus</dc:creator>
  <cp:lastModifiedBy>aSus</cp:lastModifiedBy>
  <cp:revision>65</cp:revision>
  <dcterms:created xsi:type="dcterms:W3CDTF">2017-09-06T10:45:48Z</dcterms:created>
  <dcterms:modified xsi:type="dcterms:W3CDTF">2017-09-09T03:34:21Z</dcterms:modified>
</cp:coreProperties>
</file>