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7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50" d="100"/>
          <a:sy n="50" d="100"/>
        </p:scale>
        <p:origin x="-71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BF932-D5C6-4784-8B89-324FCF6D9BDE}" type="datetimeFigureOut">
              <a:rPr lang="ar-SA" smtClean="0"/>
              <a:pPr/>
              <a:t>14/01/38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B3624-1C92-41E6-865D-C50EFDA23D3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BF932-D5C6-4784-8B89-324FCF6D9BDE}" type="datetimeFigureOut">
              <a:rPr lang="ar-SA" smtClean="0"/>
              <a:pPr/>
              <a:t>14/01/38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B3624-1C92-41E6-865D-C50EFDA23D3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BF932-D5C6-4784-8B89-324FCF6D9BDE}" type="datetimeFigureOut">
              <a:rPr lang="ar-SA" smtClean="0"/>
              <a:pPr/>
              <a:t>14/01/38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B3624-1C92-41E6-865D-C50EFDA23D3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BF932-D5C6-4784-8B89-324FCF6D9BDE}" type="datetimeFigureOut">
              <a:rPr lang="ar-SA" smtClean="0"/>
              <a:pPr/>
              <a:t>14/01/38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B3624-1C92-41E6-865D-C50EFDA23D3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BF932-D5C6-4784-8B89-324FCF6D9BDE}" type="datetimeFigureOut">
              <a:rPr lang="ar-SA" smtClean="0"/>
              <a:pPr/>
              <a:t>14/01/38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B3624-1C92-41E6-865D-C50EFDA23D3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BF932-D5C6-4784-8B89-324FCF6D9BDE}" type="datetimeFigureOut">
              <a:rPr lang="ar-SA" smtClean="0"/>
              <a:pPr/>
              <a:t>14/01/38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B3624-1C92-41E6-865D-C50EFDA23D3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BF932-D5C6-4784-8B89-324FCF6D9BDE}" type="datetimeFigureOut">
              <a:rPr lang="ar-SA" smtClean="0"/>
              <a:pPr/>
              <a:t>14/01/38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B3624-1C92-41E6-865D-C50EFDA23D3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BF932-D5C6-4784-8B89-324FCF6D9BDE}" type="datetimeFigureOut">
              <a:rPr lang="ar-SA" smtClean="0"/>
              <a:pPr/>
              <a:t>14/01/38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B3624-1C92-41E6-865D-C50EFDA23D3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BF932-D5C6-4784-8B89-324FCF6D9BDE}" type="datetimeFigureOut">
              <a:rPr lang="ar-SA" smtClean="0"/>
              <a:pPr/>
              <a:t>14/01/38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B3624-1C92-41E6-865D-C50EFDA23D3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BF932-D5C6-4784-8B89-324FCF6D9BDE}" type="datetimeFigureOut">
              <a:rPr lang="ar-SA" smtClean="0"/>
              <a:pPr/>
              <a:t>14/01/38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B3624-1C92-41E6-865D-C50EFDA23D3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BF932-D5C6-4784-8B89-324FCF6D9BDE}" type="datetimeFigureOut">
              <a:rPr lang="ar-SA" smtClean="0"/>
              <a:pPr/>
              <a:t>14/01/38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B3624-1C92-41E6-865D-C50EFDA23D3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BF932-D5C6-4784-8B89-324FCF6D9BDE}" type="datetimeFigureOut">
              <a:rPr lang="ar-SA" smtClean="0"/>
              <a:pPr/>
              <a:t>14/01/38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B3624-1C92-41E6-865D-C50EFDA23D3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ستطيل 2"/>
          <p:cNvSpPr/>
          <p:nvPr/>
        </p:nvSpPr>
        <p:spPr>
          <a:xfrm>
            <a:off x="2267744" y="2132856"/>
            <a:ext cx="4572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400" b="1" dirty="0" smtClean="0">
                <a:solidFill>
                  <a:srgbClr val="FFFF00"/>
                </a:solidFill>
              </a:rPr>
              <a:t>الدرس العملي  السادس </a:t>
            </a:r>
          </a:p>
          <a:p>
            <a:pPr lvl="0" algn="ctr"/>
            <a:r>
              <a:rPr lang="ar-SA" sz="3200" b="1" dirty="0" smtClean="0">
                <a:solidFill>
                  <a:srgbClr val="FFFF00"/>
                </a:solidFill>
              </a:rPr>
              <a:t>تابع تقنيات زراعة </a:t>
            </a:r>
            <a:r>
              <a:rPr lang="ar-SA" sz="3200" b="1" dirty="0" err="1" smtClean="0">
                <a:solidFill>
                  <a:srgbClr val="FFFF00"/>
                </a:solidFill>
              </a:rPr>
              <a:t>الانسجه</a:t>
            </a:r>
            <a:r>
              <a:rPr lang="ar-SA" sz="3200" b="1" dirty="0" smtClean="0">
                <a:solidFill>
                  <a:srgbClr val="FFFF00"/>
                </a:solidFill>
              </a:rPr>
              <a:t> </a:t>
            </a:r>
          </a:p>
          <a:p>
            <a:pPr lvl="0" algn="ctr"/>
            <a:r>
              <a:rPr lang="ar-SA" sz="2800" b="1" dirty="0" smtClean="0">
                <a:solidFill>
                  <a:srgbClr val="FFFF00"/>
                </a:solidFill>
              </a:rPr>
              <a:t>الاكثار </a:t>
            </a:r>
            <a:r>
              <a:rPr lang="ar-SA" sz="2800" b="1" dirty="0" smtClean="0">
                <a:solidFill>
                  <a:srgbClr val="FFFF00"/>
                </a:solidFill>
              </a:rPr>
              <a:t>الدقيق </a:t>
            </a:r>
            <a:r>
              <a:rPr lang="ar-SA" sz="2800" b="1" dirty="0" err="1" smtClean="0">
                <a:solidFill>
                  <a:srgbClr val="FFFF00"/>
                </a:solidFill>
              </a:rPr>
              <a:t>لانتاج</a:t>
            </a:r>
            <a:r>
              <a:rPr lang="ar-SA" sz="2800" b="1" dirty="0" smtClean="0">
                <a:solidFill>
                  <a:srgbClr val="FFFF00"/>
                </a:solidFill>
              </a:rPr>
              <a:t> </a:t>
            </a:r>
            <a:r>
              <a:rPr lang="ar-SA" sz="2800" b="1" dirty="0" err="1" smtClean="0">
                <a:solidFill>
                  <a:srgbClr val="FFFF00"/>
                </a:solidFill>
              </a:rPr>
              <a:t>الكالوس</a:t>
            </a:r>
            <a:r>
              <a:rPr lang="ar-SA" sz="2800" b="1" dirty="0" smtClean="0">
                <a:solidFill>
                  <a:srgbClr val="FFFF00"/>
                </a:solidFill>
              </a:rPr>
              <a:t> </a:t>
            </a:r>
            <a:endParaRPr lang="ar-SA" sz="3600" b="1" dirty="0" smtClean="0">
              <a:solidFill>
                <a:srgbClr val="FFFF00"/>
              </a:solidFill>
            </a:endParaRPr>
          </a:p>
          <a:p>
            <a:pPr algn="ctr"/>
            <a:r>
              <a:rPr lang="ar-SA" sz="2400" b="1" dirty="0" smtClean="0">
                <a:solidFill>
                  <a:srgbClr val="FFFF00"/>
                </a:solidFill>
              </a:rPr>
              <a:t> </a:t>
            </a:r>
            <a:endParaRPr lang="ar-S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ستطيل 2"/>
          <p:cNvSpPr/>
          <p:nvPr/>
        </p:nvSpPr>
        <p:spPr>
          <a:xfrm>
            <a:off x="323528" y="620688"/>
            <a:ext cx="853244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3200" b="1" u="sng" dirty="0" smtClean="0">
                <a:solidFill>
                  <a:srgbClr val="FFFF00"/>
                </a:solidFill>
              </a:rPr>
              <a:t>تجربة تقنية طرق الاكثار الدقيق </a:t>
            </a:r>
          </a:p>
          <a:p>
            <a:r>
              <a:rPr lang="ar-SA" sz="2800" b="1" u="sng" dirty="0" smtClean="0">
                <a:solidFill>
                  <a:srgbClr val="92D050"/>
                </a:solidFill>
              </a:rPr>
              <a:t>الادوات </a:t>
            </a:r>
            <a:r>
              <a:rPr lang="ar-SA" sz="2800" b="1" u="sng" dirty="0" err="1" smtClean="0">
                <a:solidFill>
                  <a:srgbClr val="92D050"/>
                </a:solidFill>
              </a:rPr>
              <a:t>والمواد :</a:t>
            </a:r>
            <a:endParaRPr lang="ar-SA" sz="2800" b="1" u="sng" dirty="0" smtClean="0">
              <a:solidFill>
                <a:srgbClr val="92D050"/>
              </a:solidFill>
            </a:endParaRPr>
          </a:p>
          <a:p>
            <a:endParaRPr lang="ar-SA" sz="24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bg1"/>
                </a:solidFill>
              </a:rPr>
              <a:t>اوراق  نباتات حوليه كالريحان ودرنات بطاطس  و  جزر صغير محتوي على </a:t>
            </a:r>
            <a:r>
              <a:rPr lang="ar-SA" sz="2400" b="1" dirty="0" err="1" smtClean="0">
                <a:solidFill>
                  <a:schemeClr val="bg1"/>
                </a:solidFill>
              </a:rPr>
              <a:t>شعيرات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bg1"/>
                </a:solidFill>
              </a:rPr>
              <a:t>ملاقط معقمه</a:t>
            </a: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bg1"/>
                </a:solidFill>
              </a:rPr>
              <a:t>6 كؤوس زجاجيه معقمه سعة </a:t>
            </a:r>
            <a:r>
              <a:rPr lang="ar-SA" sz="2400" b="1" dirty="0" err="1" smtClean="0">
                <a:solidFill>
                  <a:schemeClr val="bg1"/>
                </a:solidFill>
              </a:rPr>
              <a:t>100مل</a:t>
            </a:r>
            <a:r>
              <a:rPr lang="ar-SA" sz="2400" b="1" dirty="0" smtClean="0">
                <a:solidFill>
                  <a:schemeClr val="bg1"/>
                </a:solidFill>
              </a:rPr>
              <a:t>   </a:t>
            </a: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bg1"/>
                </a:solidFill>
              </a:rPr>
              <a:t>200 مل من الكحول </a:t>
            </a:r>
            <a:r>
              <a:rPr lang="ar-SA" sz="2400" b="1" dirty="0" err="1" smtClean="0">
                <a:solidFill>
                  <a:schemeClr val="bg1"/>
                </a:solidFill>
              </a:rPr>
              <a:t>ميثانول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70%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كلوركس</a:t>
            </a:r>
            <a:r>
              <a:rPr lang="ar-SA" sz="2400" b="1" dirty="0" smtClean="0">
                <a:solidFill>
                  <a:schemeClr val="bg1"/>
                </a:solidFill>
              </a:rPr>
              <a:t>  </a:t>
            </a:r>
            <a:r>
              <a:rPr lang="ar-SA" sz="2400" b="1" dirty="0" err="1" smtClean="0">
                <a:solidFill>
                  <a:schemeClr val="bg1"/>
                </a:solidFill>
              </a:rPr>
              <a:t>15%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bg1"/>
                </a:solidFill>
              </a:rPr>
              <a:t>500 مل ماء </a:t>
            </a:r>
            <a:r>
              <a:rPr lang="ar-SA" sz="2400" b="1" dirty="0" err="1" smtClean="0">
                <a:solidFill>
                  <a:schemeClr val="bg1"/>
                </a:solidFill>
              </a:rPr>
              <a:t>مقطرومعقم</a:t>
            </a:r>
            <a:r>
              <a:rPr lang="ar-SA" sz="2400" b="1" dirty="0" smtClean="0">
                <a:solidFill>
                  <a:schemeClr val="bg1"/>
                </a:solidFill>
              </a:rPr>
              <a:t>  </a:t>
            </a: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bg1"/>
                </a:solidFill>
              </a:rPr>
              <a:t>15  طبق  بتري معقمه </a:t>
            </a:r>
          </a:p>
          <a:p>
            <a:pPr>
              <a:buFont typeface="Wingdings" pitchFamily="2" charset="2"/>
              <a:buChar char="v"/>
            </a:pPr>
            <a:r>
              <a:rPr lang="ar-SA" sz="2400" b="1" dirty="0" err="1" smtClean="0">
                <a:solidFill>
                  <a:schemeClr val="bg1"/>
                </a:solidFill>
              </a:rPr>
              <a:t>20حبة</a:t>
            </a:r>
            <a:r>
              <a:rPr lang="ar-SA" sz="2400" b="1" dirty="0" smtClean="0">
                <a:solidFill>
                  <a:schemeClr val="bg1"/>
                </a:solidFill>
              </a:rPr>
              <a:t> شاش معقمه </a:t>
            </a: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bg1"/>
                </a:solidFill>
              </a:rPr>
              <a:t> انابيب </a:t>
            </a:r>
            <a:r>
              <a:rPr lang="ar-SA" sz="2400" b="1" dirty="0" err="1" smtClean="0">
                <a:solidFill>
                  <a:schemeClr val="bg1"/>
                </a:solidFill>
              </a:rPr>
              <a:t>باغطيه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للزراعه</a:t>
            </a:r>
            <a:r>
              <a:rPr lang="ar-SA" sz="2400" b="1" dirty="0" smtClean="0">
                <a:solidFill>
                  <a:schemeClr val="bg1"/>
                </a:solidFill>
              </a:rPr>
              <a:t> سبق صب البيئات </a:t>
            </a:r>
            <a:r>
              <a:rPr lang="ar-SA" sz="2400" b="1" dirty="0" err="1" smtClean="0">
                <a:solidFill>
                  <a:schemeClr val="bg1"/>
                </a:solidFill>
              </a:rPr>
              <a:t>فيها .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bg1"/>
                </a:solidFill>
              </a:rPr>
              <a:t> هود </a:t>
            </a:r>
            <a:r>
              <a:rPr lang="ar-SA" sz="2400" b="1" dirty="0" err="1" smtClean="0">
                <a:solidFill>
                  <a:schemeClr val="bg1"/>
                </a:solidFill>
              </a:rPr>
              <a:t>معقم  </a:t>
            </a:r>
            <a:r>
              <a:rPr lang="ar-SA" sz="2400" b="1" dirty="0" smtClean="0">
                <a:solidFill>
                  <a:schemeClr val="bg1"/>
                </a:solidFill>
              </a:rPr>
              <a:t>-</a:t>
            </a:r>
            <a:r>
              <a:rPr lang="ar-SA" sz="2400" b="1" dirty="0" err="1" smtClean="0">
                <a:solidFill>
                  <a:schemeClr val="bg1"/>
                </a:solidFill>
              </a:rPr>
              <a:t>كابينه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bg1"/>
                </a:solidFill>
              </a:rPr>
              <a:t> حامل </a:t>
            </a:r>
            <a:r>
              <a:rPr lang="ar-SA" sz="2400" b="1" dirty="0" err="1" smtClean="0">
                <a:solidFill>
                  <a:schemeClr val="bg1"/>
                </a:solidFill>
              </a:rPr>
              <a:t>للانابيب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اوتوكليف</a:t>
            </a:r>
            <a:r>
              <a:rPr lang="ar-SA" sz="2400" b="1" dirty="0" smtClean="0">
                <a:solidFill>
                  <a:schemeClr val="bg1"/>
                </a:solidFill>
              </a:rPr>
              <a:t>  للتعقيم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ستطيل 2"/>
          <p:cNvSpPr/>
          <p:nvPr/>
        </p:nvSpPr>
        <p:spPr>
          <a:xfrm>
            <a:off x="2475706" y="548680"/>
            <a:ext cx="44726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2400" b="1" dirty="0" smtClean="0">
                <a:solidFill>
                  <a:srgbClr val="FFFF00"/>
                </a:solidFill>
              </a:rPr>
              <a:t>تجربة تقنية طرق الاكثار الدقيق- </a:t>
            </a:r>
            <a:r>
              <a:rPr lang="ar-SA" sz="2400" b="1" dirty="0" err="1" smtClean="0">
                <a:solidFill>
                  <a:srgbClr val="FFFF00"/>
                </a:solidFill>
              </a:rPr>
              <a:t>الكالوس</a:t>
            </a:r>
            <a:r>
              <a:rPr lang="ar-SA" sz="2400" b="1" dirty="0" smtClean="0">
                <a:solidFill>
                  <a:srgbClr val="FFFF00"/>
                </a:solidFill>
              </a:rPr>
              <a:t>  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251520" y="1012954"/>
            <a:ext cx="856895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800" b="1" u="sng" dirty="0" smtClean="0">
                <a:solidFill>
                  <a:srgbClr val="92D050"/>
                </a:solidFill>
              </a:rPr>
              <a:t>طريقة </a:t>
            </a:r>
            <a:r>
              <a:rPr lang="ar-SA" sz="2800" b="1" u="sng" dirty="0" err="1" smtClean="0">
                <a:solidFill>
                  <a:srgbClr val="92D050"/>
                </a:solidFill>
              </a:rPr>
              <a:t>العمل :</a:t>
            </a:r>
            <a:r>
              <a:rPr lang="ar-SA" sz="2800" b="1" u="sng" dirty="0" smtClean="0">
                <a:solidFill>
                  <a:srgbClr val="92D050"/>
                </a:solidFill>
              </a:rPr>
              <a:t> </a:t>
            </a: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bg1"/>
                </a:solidFill>
              </a:rPr>
              <a:t> فتح  </a:t>
            </a:r>
            <a:r>
              <a:rPr lang="ar-SA" sz="2400" b="1" dirty="0" err="1" smtClean="0">
                <a:solidFill>
                  <a:schemeClr val="bg1"/>
                </a:solidFill>
              </a:rPr>
              <a:t>الاشعه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الفوق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بنفسجيه</a:t>
            </a:r>
            <a:r>
              <a:rPr lang="ar-SA" sz="2400" b="1" dirty="0" smtClean="0">
                <a:solidFill>
                  <a:schemeClr val="bg1"/>
                </a:solidFill>
              </a:rPr>
              <a:t>   قبل اجراء </a:t>
            </a:r>
            <a:r>
              <a:rPr lang="ar-SA" sz="2400" b="1" dirty="0" err="1" smtClean="0">
                <a:solidFill>
                  <a:schemeClr val="bg1"/>
                </a:solidFill>
              </a:rPr>
              <a:t>التجربه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بساعه</a:t>
            </a:r>
            <a:r>
              <a:rPr lang="ar-SA" sz="2400" b="1" dirty="0" smtClean="0">
                <a:solidFill>
                  <a:schemeClr val="bg1"/>
                </a:solidFill>
              </a:rPr>
              <a:t> في الهود ومن ثم غلقه عند بداية </a:t>
            </a:r>
            <a:r>
              <a:rPr lang="ar-SA" sz="2400" b="1" dirty="0" err="1" smtClean="0">
                <a:solidFill>
                  <a:schemeClr val="bg1"/>
                </a:solidFill>
              </a:rPr>
              <a:t>التجربه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.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bg1"/>
                </a:solidFill>
              </a:rPr>
              <a:t>يعقم الهود  </a:t>
            </a:r>
            <a:r>
              <a:rPr lang="ar-SA" sz="2400" b="1" dirty="0" err="1" smtClean="0">
                <a:solidFill>
                  <a:schemeClr val="bg1"/>
                </a:solidFill>
              </a:rPr>
              <a:t>بالكحول70</a:t>
            </a:r>
            <a:r>
              <a:rPr lang="ar-SA" sz="2400" b="1" dirty="0" smtClean="0">
                <a:solidFill>
                  <a:schemeClr val="bg1"/>
                </a:solidFill>
              </a:rPr>
              <a:t>%   ثم </a:t>
            </a:r>
            <a:r>
              <a:rPr lang="ar-SA" sz="2400" b="1" dirty="0" err="1" smtClean="0">
                <a:solidFill>
                  <a:schemeClr val="bg1"/>
                </a:solidFill>
              </a:rPr>
              <a:t>بالكلوركس15</a:t>
            </a:r>
            <a:r>
              <a:rPr lang="ar-SA" sz="2400" b="1" dirty="0" smtClean="0">
                <a:solidFill>
                  <a:schemeClr val="bg1"/>
                </a:solidFill>
              </a:rPr>
              <a:t>%  ويفتح اللهب طوال فترة اجراء </a:t>
            </a:r>
            <a:r>
              <a:rPr lang="ar-SA" sz="2400" b="1" dirty="0" err="1" smtClean="0">
                <a:solidFill>
                  <a:schemeClr val="bg1"/>
                </a:solidFill>
              </a:rPr>
              <a:t>التجربه</a:t>
            </a:r>
            <a:r>
              <a:rPr lang="ar-SA" sz="2400" b="1" dirty="0" smtClean="0">
                <a:solidFill>
                  <a:schemeClr val="bg1"/>
                </a:solidFill>
              </a:rPr>
              <a:t>  </a:t>
            </a:r>
            <a:r>
              <a:rPr lang="ar-SA" sz="2400" b="1" dirty="0" err="1" smtClean="0">
                <a:solidFill>
                  <a:schemeClr val="bg1"/>
                </a:solidFill>
              </a:rPr>
              <a:t>لاجراءها</a:t>
            </a:r>
            <a:r>
              <a:rPr lang="ar-SA" sz="2400" b="1" dirty="0" smtClean="0">
                <a:solidFill>
                  <a:schemeClr val="bg1"/>
                </a:solidFill>
              </a:rPr>
              <a:t> في جو </a:t>
            </a:r>
            <a:r>
              <a:rPr lang="ar-SA" sz="2400" b="1" dirty="0" err="1" smtClean="0">
                <a:solidFill>
                  <a:schemeClr val="bg1"/>
                </a:solidFill>
              </a:rPr>
              <a:t>معقم 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bg1"/>
                </a:solidFill>
              </a:rPr>
              <a:t>  داخل الهود المعقم يؤخذ مقدار 0.</a:t>
            </a:r>
            <a:r>
              <a:rPr lang="ar-SA" sz="2400" b="1" dirty="0" err="1" smtClean="0">
                <a:solidFill>
                  <a:schemeClr val="bg1"/>
                </a:solidFill>
              </a:rPr>
              <a:t>5سم2</a:t>
            </a:r>
            <a:r>
              <a:rPr lang="ar-SA" sz="2400" b="1" dirty="0" smtClean="0">
                <a:solidFill>
                  <a:schemeClr val="bg1"/>
                </a:solidFill>
              </a:rPr>
              <a:t> باستخدام  مشرط وملقط المعقم من ورقة الريحان و برعم كامل  في درنة بطاطس وما مقداره  </a:t>
            </a:r>
            <a:r>
              <a:rPr lang="ar-SA" sz="2400" b="1" dirty="0" err="1" smtClean="0">
                <a:solidFill>
                  <a:schemeClr val="bg1"/>
                </a:solidFill>
              </a:rPr>
              <a:t>3سم</a:t>
            </a:r>
            <a:r>
              <a:rPr lang="ar-SA" sz="2400" b="1" dirty="0" smtClean="0">
                <a:solidFill>
                  <a:schemeClr val="bg1"/>
                </a:solidFill>
              </a:rPr>
              <a:t> من القمه في </a:t>
            </a:r>
            <a:r>
              <a:rPr lang="ar-SA" sz="2400" b="1" dirty="0" err="1" smtClean="0">
                <a:solidFill>
                  <a:schemeClr val="bg1"/>
                </a:solidFill>
              </a:rPr>
              <a:t>جزر  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bg1"/>
                </a:solidFill>
              </a:rPr>
              <a:t> تغمس جميع  المنفصلات النباتيه  في كحول 70% </a:t>
            </a:r>
            <a:r>
              <a:rPr lang="ar-SA" sz="2400" b="1" dirty="0" err="1" smtClean="0">
                <a:solidFill>
                  <a:schemeClr val="bg1"/>
                </a:solidFill>
              </a:rPr>
              <a:t>ميثانول</a:t>
            </a:r>
            <a:r>
              <a:rPr lang="ar-SA" sz="2400" b="1" dirty="0" smtClean="0">
                <a:solidFill>
                  <a:schemeClr val="bg1"/>
                </a:solidFill>
              </a:rPr>
              <a:t>  لمدة </a:t>
            </a:r>
            <a:r>
              <a:rPr lang="ar-SA" sz="2400" b="1" dirty="0" err="1" smtClean="0">
                <a:solidFill>
                  <a:schemeClr val="bg1"/>
                </a:solidFill>
              </a:rPr>
              <a:t>7ثواني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فقط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bg1"/>
                </a:solidFill>
              </a:rPr>
              <a:t>تغمس المنفصلات النباتيه بعد ذلك في </a:t>
            </a:r>
            <a:r>
              <a:rPr lang="ar-SA" sz="2400" b="1" dirty="0" err="1" smtClean="0">
                <a:solidFill>
                  <a:schemeClr val="bg1"/>
                </a:solidFill>
              </a:rPr>
              <a:t>كلوركس</a:t>
            </a:r>
            <a:r>
              <a:rPr lang="ar-SA" sz="2400" b="1" dirty="0" smtClean="0">
                <a:solidFill>
                  <a:schemeClr val="bg1"/>
                </a:solidFill>
              </a:rPr>
              <a:t> 15% لمدة 10 </a:t>
            </a:r>
            <a:r>
              <a:rPr lang="ar-SA" sz="2400" b="1" dirty="0" err="1" smtClean="0">
                <a:solidFill>
                  <a:schemeClr val="bg1"/>
                </a:solidFill>
              </a:rPr>
              <a:t>دقائق </a:t>
            </a:r>
            <a:r>
              <a:rPr lang="ar-SA" sz="2400" b="1" dirty="0" smtClean="0">
                <a:solidFill>
                  <a:schemeClr val="bg1"/>
                </a:solidFill>
              </a:rPr>
              <a:t>، اما البرعم في البطاطس  والجزر  يترك 15 </a:t>
            </a:r>
            <a:r>
              <a:rPr lang="ar-SA" sz="2400" b="1" dirty="0" err="1" smtClean="0">
                <a:solidFill>
                  <a:schemeClr val="bg1"/>
                </a:solidFill>
              </a:rPr>
              <a:t>دقيقه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bg1"/>
                </a:solidFill>
              </a:rPr>
              <a:t>تغمس في ماء مقطر  ومعقم </a:t>
            </a:r>
            <a:r>
              <a:rPr lang="ar-SA" sz="2400" b="1" dirty="0" err="1" smtClean="0">
                <a:solidFill>
                  <a:schemeClr val="bg1"/>
                </a:solidFill>
              </a:rPr>
              <a:t>للغسيل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bg1"/>
                </a:solidFill>
              </a:rPr>
              <a:t>تنقل </a:t>
            </a:r>
            <a:r>
              <a:rPr lang="ar-SA" sz="2400" b="1" dirty="0" err="1" smtClean="0">
                <a:solidFill>
                  <a:schemeClr val="bg1"/>
                </a:solidFill>
              </a:rPr>
              <a:t>لاطباق</a:t>
            </a:r>
            <a:r>
              <a:rPr lang="ar-SA" sz="2400" b="1" dirty="0" smtClean="0">
                <a:solidFill>
                  <a:schemeClr val="bg1"/>
                </a:solidFill>
              </a:rPr>
              <a:t> بتري المعقمه بعد وضع شاش معقم </a:t>
            </a:r>
            <a:r>
              <a:rPr lang="ar-SA" sz="2400" b="1" dirty="0" err="1" smtClean="0">
                <a:solidFill>
                  <a:schemeClr val="bg1"/>
                </a:solidFill>
              </a:rPr>
              <a:t>بها</a:t>
            </a:r>
            <a:r>
              <a:rPr lang="ar-SA" sz="2400" b="1" dirty="0" smtClean="0">
                <a:solidFill>
                  <a:schemeClr val="bg1"/>
                </a:solidFill>
              </a:rPr>
              <a:t>  وماء مقطر معقم </a:t>
            </a:r>
            <a:r>
              <a:rPr lang="ar-SA" sz="2400" b="1" dirty="0" err="1" smtClean="0">
                <a:solidFill>
                  <a:schemeClr val="bg1"/>
                </a:solidFill>
              </a:rPr>
              <a:t>للترطيب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bg1"/>
                </a:solidFill>
              </a:rPr>
              <a:t>تترك المنفصلات النباتيه في الاطباق لحين الزراعه.</a:t>
            </a: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bg1"/>
                </a:solidFill>
              </a:rPr>
              <a:t>يعقم راس </a:t>
            </a:r>
            <a:r>
              <a:rPr lang="ar-SA" sz="2400" b="1" dirty="0" err="1" smtClean="0">
                <a:solidFill>
                  <a:schemeClr val="bg1"/>
                </a:solidFill>
              </a:rPr>
              <a:t>الانبوبه</a:t>
            </a:r>
            <a:r>
              <a:rPr lang="ar-SA" sz="2400" b="1" dirty="0" smtClean="0">
                <a:solidFill>
                  <a:schemeClr val="bg1"/>
                </a:solidFill>
              </a:rPr>
              <a:t> المحتويه على </a:t>
            </a:r>
            <a:r>
              <a:rPr lang="ar-SA" sz="2400" b="1" dirty="0" err="1" smtClean="0">
                <a:solidFill>
                  <a:schemeClr val="bg1"/>
                </a:solidFill>
              </a:rPr>
              <a:t>البيئه</a:t>
            </a:r>
            <a:r>
              <a:rPr lang="ar-SA" sz="2400" b="1" dirty="0" smtClean="0">
                <a:solidFill>
                  <a:schemeClr val="bg1"/>
                </a:solidFill>
              </a:rPr>
              <a:t> الصلبه  باللهب والتي تم تحضيرها بالمعمل السابق </a:t>
            </a:r>
            <a:r>
              <a:rPr lang="ar-SA" sz="2400" b="1" dirty="0" err="1" smtClean="0">
                <a:solidFill>
                  <a:schemeClr val="bg1"/>
                </a:solidFill>
              </a:rPr>
              <a:t>والمعقمه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بالاوتوكليف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.</a:t>
            </a:r>
            <a:endParaRPr lang="ar-SA" sz="24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ستطيل 2"/>
          <p:cNvSpPr/>
          <p:nvPr/>
        </p:nvSpPr>
        <p:spPr>
          <a:xfrm>
            <a:off x="0" y="404665"/>
            <a:ext cx="874846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bg1"/>
                </a:solidFill>
              </a:rPr>
              <a:t> باستخدام الملاقط المعقمه  باللهب والكحول  يتم وضع المنفصلات النباتيه  في </a:t>
            </a:r>
            <a:r>
              <a:rPr lang="ar-SA" sz="2400" b="1" dirty="0" err="1" smtClean="0">
                <a:solidFill>
                  <a:schemeClr val="bg1"/>
                </a:solidFill>
              </a:rPr>
              <a:t>البيئه</a:t>
            </a:r>
            <a:r>
              <a:rPr lang="ar-SA" sz="2400" b="1" dirty="0" smtClean="0">
                <a:solidFill>
                  <a:schemeClr val="bg1"/>
                </a:solidFill>
              </a:rPr>
              <a:t> الصلبه  بحيث تحتوي كل انبوبه على </a:t>
            </a:r>
            <a:r>
              <a:rPr lang="ar-SA" sz="2400" b="1" dirty="0" err="1" smtClean="0">
                <a:solidFill>
                  <a:schemeClr val="bg1"/>
                </a:solidFill>
              </a:rPr>
              <a:t>جزئين</a:t>
            </a:r>
            <a:r>
              <a:rPr lang="ar-SA" sz="2400" b="1" dirty="0" smtClean="0">
                <a:solidFill>
                  <a:schemeClr val="bg1"/>
                </a:solidFill>
              </a:rPr>
              <a:t> من ورقه  </a:t>
            </a:r>
            <a:r>
              <a:rPr lang="ar-SA" sz="2400" b="1" dirty="0" err="1" smtClean="0">
                <a:solidFill>
                  <a:schemeClr val="bg1"/>
                </a:solidFill>
              </a:rPr>
              <a:t>والانبوبه</a:t>
            </a:r>
            <a:r>
              <a:rPr lang="ar-SA" sz="2400" b="1" dirty="0" smtClean="0">
                <a:solidFill>
                  <a:schemeClr val="bg1"/>
                </a:solidFill>
              </a:rPr>
              <a:t> الاخرى </a:t>
            </a:r>
            <a:r>
              <a:rPr lang="ar-SA" sz="2400" b="1" dirty="0" err="1" smtClean="0">
                <a:solidFill>
                  <a:schemeClr val="bg1"/>
                </a:solidFill>
              </a:rPr>
              <a:t>جزئين</a:t>
            </a:r>
            <a:r>
              <a:rPr lang="ar-SA" sz="2400" b="1" dirty="0" smtClean="0">
                <a:solidFill>
                  <a:schemeClr val="bg1"/>
                </a:solidFill>
              </a:rPr>
              <a:t> من الجزر </a:t>
            </a:r>
            <a:r>
              <a:rPr lang="ar-SA" sz="2400" b="1" dirty="0" err="1" smtClean="0">
                <a:solidFill>
                  <a:schemeClr val="bg1"/>
                </a:solidFill>
              </a:rPr>
              <a:t>والانبوبه</a:t>
            </a:r>
            <a:r>
              <a:rPr lang="ar-SA" sz="2400" b="1" dirty="0" smtClean="0">
                <a:solidFill>
                  <a:schemeClr val="bg1"/>
                </a:solidFill>
              </a:rPr>
              <a:t> الثالثه برعمين بطاطس  بحيث يوضع الثلث مغموسا في </a:t>
            </a:r>
            <a:r>
              <a:rPr lang="ar-SA" sz="2400" b="1" dirty="0" err="1" smtClean="0">
                <a:solidFill>
                  <a:schemeClr val="bg1"/>
                </a:solidFill>
              </a:rPr>
              <a:t>البيئه</a:t>
            </a:r>
            <a:r>
              <a:rPr lang="ar-SA" sz="2400" b="1" dirty="0" smtClean="0">
                <a:solidFill>
                  <a:schemeClr val="bg1"/>
                </a:solidFill>
              </a:rPr>
              <a:t> فقط </a:t>
            </a:r>
            <a:r>
              <a:rPr lang="ar-SA" sz="2400" b="1" dirty="0" err="1" smtClean="0">
                <a:solidFill>
                  <a:schemeClr val="bg1"/>
                </a:solidFill>
              </a:rPr>
              <a:t>للتهويه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bg1"/>
                </a:solidFill>
              </a:rPr>
              <a:t> يعقم راس الانابيب  بعد الزراعه فيها باللهب وتغطى </a:t>
            </a:r>
            <a:r>
              <a:rPr lang="ar-SA" sz="2400" b="1" dirty="0" err="1" smtClean="0">
                <a:solidFill>
                  <a:schemeClr val="bg1"/>
                </a:solidFill>
              </a:rPr>
              <a:t>فورا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bg1"/>
                </a:solidFill>
              </a:rPr>
              <a:t> تترك الانابيب  على الحامل في الهود المعقم  وفي درجة حرارة الغرفه او </a:t>
            </a:r>
            <a:r>
              <a:rPr lang="ar-SA" sz="2400" b="1" dirty="0" err="1" smtClean="0">
                <a:solidFill>
                  <a:schemeClr val="bg1"/>
                </a:solidFill>
              </a:rPr>
              <a:t>المعمل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bg1"/>
                </a:solidFill>
              </a:rPr>
              <a:t>باستخدام الملاقط المعقمه باللهب والكحول يتم وضع المنفصلات النباتيه في البيئة السائله </a:t>
            </a:r>
            <a:r>
              <a:rPr lang="ar-SA" sz="2400" b="1" dirty="0" err="1" smtClean="0">
                <a:solidFill>
                  <a:schemeClr val="bg1"/>
                </a:solidFill>
              </a:rPr>
              <a:t>والمصبوبه</a:t>
            </a:r>
            <a:r>
              <a:rPr lang="ar-SA" sz="2400" b="1" dirty="0" smtClean="0">
                <a:solidFill>
                  <a:schemeClr val="bg1"/>
                </a:solidFill>
              </a:rPr>
              <a:t> في اطباق بتري ومعقمه بحيث نضع منفصلات نباتيه  </a:t>
            </a:r>
            <a:r>
              <a:rPr lang="ar-SA" sz="2400" b="1" dirty="0" err="1" smtClean="0">
                <a:solidFill>
                  <a:schemeClr val="bg1"/>
                </a:solidFill>
              </a:rPr>
              <a:t>عدد2</a:t>
            </a:r>
            <a:r>
              <a:rPr lang="ar-SA" sz="2400" b="1" dirty="0" smtClean="0">
                <a:solidFill>
                  <a:schemeClr val="bg1"/>
                </a:solidFill>
              </a:rPr>
              <a:t>  من الجزر  والبرعم   فقط كلا في طبق بتري  لوحده بحيث تغمس العينات بمقدار النصف في </a:t>
            </a:r>
            <a:r>
              <a:rPr lang="ar-SA" sz="2400" b="1" dirty="0" err="1" smtClean="0">
                <a:solidFill>
                  <a:schemeClr val="bg1"/>
                </a:solidFill>
              </a:rPr>
              <a:t>البيئه</a:t>
            </a:r>
            <a:r>
              <a:rPr lang="ar-SA" sz="2400" b="1" dirty="0" smtClean="0">
                <a:solidFill>
                  <a:schemeClr val="bg1"/>
                </a:solidFill>
              </a:rPr>
              <a:t> وتدفع باستخدام ملقط معقم  وذلك </a:t>
            </a:r>
            <a:r>
              <a:rPr lang="ar-SA" sz="2400" b="1" dirty="0" err="1" smtClean="0">
                <a:solidFill>
                  <a:schemeClr val="bg1"/>
                </a:solidFill>
              </a:rPr>
              <a:t>للتهويه.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bg1"/>
                </a:solidFill>
              </a:rPr>
              <a:t>تلف اطباق بتري بشريط لاصق شفاف </a:t>
            </a:r>
            <a:r>
              <a:rPr lang="ar-SA" sz="2400" b="1" dirty="0" err="1" smtClean="0">
                <a:solidFill>
                  <a:schemeClr val="bg1"/>
                </a:solidFill>
              </a:rPr>
              <a:t>لاحكام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غلقها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bg1"/>
                </a:solidFill>
              </a:rPr>
              <a:t>تنقل العينات الى </a:t>
            </a:r>
            <a:r>
              <a:rPr lang="ar-SA" sz="2400" b="1" dirty="0" err="1" smtClean="0">
                <a:solidFill>
                  <a:schemeClr val="bg1"/>
                </a:solidFill>
              </a:rPr>
              <a:t>الحضان</a:t>
            </a:r>
            <a:r>
              <a:rPr lang="ar-SA" sz="2400" b="1" dirty="0" smtClean="0">
                <a:solidFill>
                  <a:schemeClr val="bg1"/>
                </a:solidFill>
              </a:rPr>
              <a:t>  المعقم  على درجة 26 لحين تكشف </a:t>
            </a:r>
            <a:r>
              <a:rPr lang="ar-SA" sz="2400" b="1" dirty="0" err="1" smtClean="0">
                <a:solidFill>
                  <a:schemeClr val="bg1"/>
                </a:solidFill>
              </a:rPr>
              <a:t>الكالوس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endParaRPr lang="ar-SA" sz="2400" b="1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rgbClr val="FFFF00"/>
                </a:solidFill>
              </a:rPr>
              <a:t>ملاحظه </a:t>
            </a:r>
            <a:r>
              <a:rPr lang="ar-SA" sz="2400" b="1" dirty="0" err="1" smtClean="0">
                <a:solidFill>
                  <a:srgbClr val="FFFF00"/>
                </a:solidFill>
              </a:rPr>
              <a:t>هامه </a:t>
            </a:r>
            <a:r>
              <a:rPr lang="ar-SA" sz="2400" b="1" dirty="0" smtClean="0">
                <a:solidFill>
                  <a:srgbClr val="FFFF00"/>
                </a:solidFill>
              </a:rPr>
              <a:t>:تغسل اليدين جيدا بالماء والصابون ثم الكحول  قبل بداية </a:t>
            </a:r>
            <a:r>
              <a:rPr lang="ar-SA" sz="2400" b="1" dirty="0" err="1" smtClean="0">
                <a:solidFill>
                  <a:srgbClr val="FFFF00"/>
                </a:solidFill>
              </a:rPr>
              <a:t>التجربه</a:t>
            </a:r>
            <a:r>
              <a:rPr lang="ar-SA" sz="2400" b="1" dirty="0" smtClean="0">
                <a:solidFill>
                  <a:srgbClr val="FFFF00"/>
                </a:solidFill>
              </a:rPr>
              <a:t> </a:t>
            </a:r>
          </a:p>
          <a:p>
            <a:r>
              <a:rPr lang="ar-SA" sz="2400" b="1" dirty="0" smtClean="0">
                <a:solidFill>
                  <a:srgbClr val="FFFF00"/>
                </a:solidFill>
              </a:rPr>
              <a:t>وتعقم بعد كل </a:t>
            </a:r>
            <a:r>
              <a:rPr lang="ar-SA" sz="2400" b="1" dirty="0" err="1" smtClean="0">
                <a:solidFill>
                  <a:srgbClr val="FFFF00"/>
                </a:solidFill>
              </a:rPr>
              <a:t>مرحله .</a:t>
            </a:r>
            <a:endParaRPr lang="ar-SA" sz="2400" b="1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Char char="v"/>
            </a:pPr>
            <a:endParaRPr lang="ar-SA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ربع نص 2"/>
          <p:cNvSpPr txBox="1"/>
          <p:nvPr/>
        </p:nvSpPr>
        <p:spPr>
          <a:xfrm>
            <a:off x="1835696" y="2492896"/>
            <a:ext cx="5589993" cy="76944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400" b="1" dirty="0" smtClean="0">
                <a:solidFill>
                  <a:srgbClr val="FFFF00"/>
                </a:solidFill>
              </a:rPr>
              <a:t>مرحلة  ما بعد تكون </a:t>
            </a:r>
            <a:r>
              <a:rPr lang="ar-SA" sz="4400" b="1" dirty="0" err="1" smtClean="0">
                <a:solidFill>
                  <a:srgbClr val="FFFF00"/>
                </a:solidFill>
              </a:rPr>
              <a:t>الكالوس</a:t>
            </a:r>
            <a:r>
              <a:rPr lang="ar-SA" sz="4400" b="1" dirty="0" smtClean="0">
                <a:solidFill>
                  <a:srgbClr val="FFFF00"/>
                </a:solidFill>
              </a:rPr>
              <a:t> </a:t>
            </a:r>
            <a:endParaRPr lang="ar-SA" sz="4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ستطيل 2"/>
          <p:cNvSpPr/>
          <p:nvPr/>
        </p:nvSpPr>
        <p:spPr>
          <a:xfrm>
            <a:off x="467544" y="692696"/>
            <a:ext cx="824440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200" b="1" u="sng" dirty="0" smtClean="0">
                <a:solidFill>
                  <a:srgbClr val="92D050"/>
                </a:solidFill>
              </a:rPr>
              <a:t>طريقة </a:t>
            </a:r>
            <a:r>
              <a:rPr lang="ar-SA" sz="3200" b="1" u="sng" dirty="0" err="1" smtClean="0">
                <a:solidFill>
                  <a:srgbClr val="92D050"/>
                </a:solidFill>
              </a:rPr>
              <a:t>العمل :</a:t>
            </a:r>
            <a:r>
              <a:rPr lang="ar-SA" sz="3200" b="1" u="sng" dirty="0" smtClean="0">
                <a:solidFill>
                  <a:srgbClr val="92D050"/>
                </a:solidFill>
              </a:rPr>
              <a:t> </a:t>
            </a:r>
          </a:p>
          <a:p>
            <a:pPr>
              <a:buFont typeface="Wingdings" pitchFamily="2" charset="2"/>
              <a:buChar char="v"/>
            </a:pPr>
            <a:r>
              <a:rPr lang="ar-SA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smtClean="0">
                <a:solidFill>
                  <a:schemeClr val="bg1"/>
                </a:solidFill>
              </a:rPr>
              <a:t>فتح  </a:t>
            </a:r>
            <a:r>
              <a:rPr lang="ar-SA" sz="2400" b="1" dirty="0" err="1" smtClean="0">
                <a:solidFill>
                  <a:schemeClr val="bg1"/>
                </a:solidFill>
              </a:rPr>
              <a:t>الاشعه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الفوق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بنفسجيه</a:t>
            </a:r>
            <a:r>
              <a:rPr lang="ar-SA" sz="2400" b="1" dirty="0" smtClean="0">
                <a:solidFill>
                  <a:schemeClr val="bg1"/>
                </a:solidFill>
              </a:rPr>
              <a:t>   قبل اجراء </a:t>
            </a:r>
            <a:r>
              <a:rPr lang="ar-SA" sz="2400" b="1" dirty="0" err="1" smtClean="0">
                <a:solidFill>
                  <a:schemeClr val="bg1"/>
                </a:solidFill>
              </a:rPr>
              <a:t>التجربه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بساعه</a:t>
            </a:r>
            <a:r>
              <a:rPr lang="ar-SA" sz="2400" b="1" dirty="0" smtClean="0">
                <a:solidFill>
                  <a:schemeClr val="bg1"/>
                </a:solidFill>
              </a:rPr>
              <a:t> في الهود ومن ثم غلقه عند بداية </a:t>
            </a:r>
            <a:r>
              <a:rPr lang="ar-SA" sz="2400" b="1" dirty="0" err="1" smtClean="0">
                <a:solidFill>
                  <a:schemeClr val="bg1"/>
                </a:solidFill>
              </a:rPr>
              <a:t>التجربه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.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bg1"/>
                </a:solidFill>
              </a:rPr>
              <a:t>يعقم الهود  </a:t>
            </a:r>
            <a:r>
              <a:rPr lang="ar-SA" sz="2400" b="1" dirty="0" err="1" smtClean="0">
                <a:solidFill>
                  <a:schemeClr val="bg1"/>
                </a:solidFill>
              </a:rPr>
              <a:t>بالكحول70</a:t>
            </a:r>
            <a:r>
              <a:rPr lang="ar-SA" sz="2400" b="1" dirty="0" smtClean="0">
                <a:solidFill>
                  <a:schemeClr val="bg1"/>
                </a:solidFill>
              </a:rPr>
              <a:t>%   ثم </a:t>
            </a:r>
            <a:r>
              <a:rPr lang="ar-SA" sz="2400" b="1" dirty="0" err="1" smtClean="0">
                <a:solidFill>
                  <a:schemeClr val="bg1"/>
                </a:solidFill>
              </a:rPr>
              <a:t>بالكلوركس15</a:t>
            </a:r>
            <a:r>
              <a:rPr lang="ar-SA" sz="2400" b="1" dirty="0" smtClean="0">
                <a:solidFill>
                  <a:schemeClr val="bg1"/>
                </a:solidFill>
              </a:rPr>
              <a:t>%  ويفتح اللهب طوال فترة اجراء </a:t>
            </a:r>
            <a:r>
              <a:rPr lang="ar-SA" sz="2400" b="1" dirty="0" err="1" smtClean="0">
                <a:solidFill>
                  <a:schemeClr val="bg1"/>
                </a:solidFill>
              </a:rPr>
              <a:t>التجربه</a:t>
            </a:r>
            <a:r>
              <a:rPr lang="ar-SA" sz="2400" b="1" dirty="0" smtClean="0">
                <a:solidFill>
                  <a:schemeClr val="bg1"/>
                </a:solidFill>
              </a:rPr>
              <a:t>  </a:t>
            </a:r>
            <a:r>
              <a:rPr lang="ar-SA" sz="2400" b="1" dirty="0" err="1" smtClean="0">
                <a:solidFill>
                  <a:schemeClr val="bg1"/>
                </a:solidFill>
              </a:rPr>
              <a:t>لاجراءها</a:t>
            </a:r>
            <a:r>
              <a:rPr lang="ar-SA" sz="2400" b="1" dirty="0" smtClean="0">
                <a:solidFill>
                  <a:schemeClr val="bg1"/>
                </a:solidFill>
              </a:rPr>
              <a:t> في جو </a:t>
            </a:r>
            <a:r>
              <a:rPr lang="ar-SA" sz="2400" b="1" dirty="0" err="1" smtClean="0">
                <a:solidFill>
                  <a:schemeClr val="bg1"/>
                </a:solidFill>
              </a:rPr>
              <a:t>معقم 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bg1"/>
                </a:solidFill>
              </a:rPr>
              <a:t>تفتح الانابيب  </a:t>
            </a:r>
            <a:r>
              <a:rPr lang="ar-SA" sz="2400" b="1" dirty="0" err="1" smtClean="0">
                <a:solidFill>
                  <a:schemeClr val="bg1"/>
                </a:solidFill>
              </a:rPr>
              <a:t>والاطباق</a:t>
            </a:r>
            <a:r>
              <a:rPr lang="ar-SA" sz="2400" b="1" dirty="0" smtClean="0">
                <a:solidFill>
                  <a:schemeClr val="bg1"/>
                </a:solidFill>
              </a:rPr>
              <a:t> في الهود المعقم </a:t>
            </a:r>
            <a:r>
              <a:rPr lang="ar-SA" sz="2400" b="1" dirty="0" err="1" smtClean="0">
                <a:solidFill>
                  <a:schemeClr val="bg1"/>
                </a:solidFill>
              </a:rPr>
              <a:t>تباعا 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bg1"/>
                </a:solidFill>
              </a:rPr>
              <a:t>باستخدام ملاقط معقمه باللهب والكحول  يزال </a:t>
            </a:r>
            <a:r>
              <a:rPr lang="ar-SA" sz="2400" b="1" dirty="0" err="1" smtClean="0">
                <a:solidFill>
                  <a:schemeClr val="bg1"/>
                </a:solidFill>
              </a:rPr>
              <a:t>الكالوس</a:t>
            </a:r>
            <a:r>
              <a:rPr lang="ar-SA" sz="2400" b="1" dirty="0" smtClean="0">
                <a:solidFill>
                  <a:schemeClr val="bg1"/>
                </a:solidFill>
              </a:rPr>
              <a:t> من </a:t>
            </a:r>
            <a:r>
              <a:rPr lang="ar-SA" sz="2400" b="1" dirty="0" err="1" smtClean="0">
                <a:solidFill>
                  <a:schemeClr val="bg1"/>
                </a:solidFill>
              </a:rPr>
              <a:t>البيئه</a:t>
            </a:r>
            <a:r>
              <a:rPr lang="ar-SA" sz="2400" b="1" dirty="0" smtClean="0">
                <a:solidFill>
                  <a:schemeClr val="bg1"/>
                </a:solidFill>
              </a:rPr>
              <a:t> ويوضع في طبق بتري  معقم لتقطيعه بالمشرط المعقم </a:t>
            </a:r>
            <a:r>
              <a:rPr lang="ar-SA" sz="2400" b="1" u="sng" dirty="0" smtClean="0">
                <a:solidFill>
                  <a:srgbClr val="FFFF00"/>
                </a:solidFill>
              </a:rPr>
              <a:t>بشكل مكعب  </a:t>
            </a:r>
            <a:r>
              <a:rPr lang="ar-SA" sz="2400" b="1" dirty="0" smtClean="0">
                <a:solidFill>
                  <a:srgbClr val="FFFF00"/>
                </a:solidFill>
              </a:rPr>
              <a:t>0.5×0.5× 0.5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smtClean="0">
                <a:solidFill>
                  <a:srgbClr val="FFFF00"/>
                </a:solidFill>
              </a:rPr>
              <a:t>سم  </a:t>
            </a:r>
            <a:r>
              <a:rPr lang="ar-SA" sz="2400" b="1" dirty="0" smtClean="0">
                <a:solidFill>
                  <a:schemeClr val="bg1"/>
                </a:solidFill>
              </a:rPr>
              <a:t>مع </a:t>
            </a:r>
            <a:r>
              <a:rPr lang="ar-SA" sz="2400" b="1" dirty="0" err="1" smtClean="0">
                <a:solidFill>
                  <a:schemeClr val="bg1"/>
                </a:solidFill>
              </a:rPr>
              <a:t>مراعات</a:t>
            </a:r>
            <a:r>
              <a:rPr lang="ar-SA" sz="2400" b="1" dirty="0" smtClean="0">
                <a:solidFill>
                  <a:schemeClr val="bg1"/>
                </a:solidFill>
              </a:rPr>
              <a:t> تعقيم المشرط كل </a:t>
            </a:r>
            <a:r>
              <a:rPr lang="ar-SA" sz="2400" b="1" dirty="0" err="1" smtClean="0">
                <a:solidFill>
                  <a:schemeClr val="bg1"/>
                </a:solidFill>
              </a:rPr>
              <a:t>مره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endParaRPr lang="ar-SA" sz="24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ar-SA" sz="2400" b="1" u="sng" dirty="0" smtClean="0">
                <a:solidFill>
                  <a:srgbClr val="FFFF00"/>
                </a:solidFill>
              </a:rPr>
              <a:t>يتم اعادة زراعة </a:t>
            </a:r>
            <a:r>
              <a:rPr lang="ar-SA" sz="2400" b="1" u="sng" dirty="0" err="1" smtClean="0">
                <a:solidFill>
                  <a:srgbClr val="FFFF00"/>
                </a:solidFill>
              </a:rPr>
              <a:t>الكالوس</a:t>
            </a:r>
            <a:r>
              <a:rPr lang="ar-SA" sz="2400" b="1" u="sng" dirty="0" smtClean="0">
                <a:solidFill>
                  <a:srgbClr val="FFFF00"/>
                </a:solidFill>
              </a:rPr>
              <a:t>  </a:t>
            </a:r>
            <a:r>
              <a:rPr lang="ar-SA" sz="2400" b="1" u="sng" dirty="0" err="1" smtClean="0">
                <a:solidFill>
                  <a:srgbClr val="FFFF00"/>
                </a:solidFill>
              </a:rPr>
              <a:t>بطريقتين :</a:t>
            </a:r>
            <a:endParaRPr lang="ar-SA" sz="2400" b="1" u="sng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ar-SA" sz="2400" b="1" dirty="0" smtClean="0">
                <a:solidFill>
                  <a:schemeClr val="bg1"/>
                </a:solidFill>
              </a:rPr>
              <a:t>1- يتم زراعة المكعب  </a:t>
            </a:r>
            <a:r>
              <a:rPr lang="ar-SA" sz="2400" b="1" dirty="0" err="1" smtClean="0">
                <a:solidFill>
                  <a:schemeClr val="bg1"/>
                </a:solidFill>
              </a:rPr>
              <a:t>الكالوسي</a:t>
            </a:r>
            <a:r>
              <a:rPr lang="ar-SA" sz="2400" b="1" dirty="0" smtClean="0">
                <a:solidFill>
                  <a:schemeClr val="bg1"/>
                </a:solidFill>
              </a:rPr>
              <a:t> في بيئة صلبه سبق تحضيرها </a:t>
            </a:r>
            <a:r>
              <a:rPr lang="ar-SA" sz="2400" b="1" dirty="0" err="1" smtClean="0">
                <a:solidFill>
                  <a:schemeClr val="bg1"/>
                </a:solidFill>
              </a:rPr>
              <a:t>للكالوس</a:t>
            </a:r>
            <a:r>
              <a:rPr lang="ar-SA" sz="2400" b="1" dirty="0" smtClean="0">
                <a:solidFill>
                  <a:schemeClr val="bg1"/>
                </a:solidFill>
              </a:rPr>
              <a:t> بحيث يكون- </a:t>
            </a:r>
            <a:r>
              <a:rPr lang="ar-SA" sz="2400" b="1" dirty="0" err="1" smtClean="0">
                <a:solidFill>
                  <a:schemeClr val="bg1"/>
                </a:solidFill>
              </a:rPr>
              <a:t>الاوكسين</a:t>
            </a:r>
            <a:r>
              <a:rPr lang="ar-SA" sz="2400" b="1" dirty="0" smtClean="0">
                <a:solidFill>
                  <a:schemeClr val="bg1"/>
                </a:solidFill>
              </a:rPr>
              <a:t>  </a:t>
            </a:r>
            <a:r>
              <a:rPr lang="ar-SA" sz="2400" b="1" dirty="0" err="1" smtClean="0">
                <a:solidFill>
                  <a:schemeClr val="bg1"/>
                </a:solidFill>
              </a:rPr>
              <a:t>50ملجرام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والسيتوكاينين</a:t>
            </a:r>
            <a:r>
              <a:rPr lang="ar-SA" sz="2400" b="1" dirty="0" smtClean="0">
                <a:solidFill>
                  <a:schemeClr val="bg1"/>
                </a:solidFill>
              </a:rPr>
              <a:t> 0.</a:t>
            </a:r>
            <a:r>
              <a:rPr lang="ar-SA" sz="2400" b="1" dirty="0" err="1" smtClean="0">
                <a:solidFill>
                  <a:schemeClr val="bg1"/>
                </a:solidFill>
              </a:rPr>
              <a:t>1ملجرام</a:t>
            </a:r>
            <a:r>
              <a:rPr lang="ar-SA" sz="2400" b="1" dirty="0" smtClean="0">
                <a:solidFill>
                  <a:schemeClr val="bg1"/>
                </a:solidFill>
              </a:rPr>
              <a:t>  </a:t>
            </a:r>
            <a:r>
              <a:rPr lang="ar-SA" sz="2400" b="1" dirty="0" err="1" smtClean="0">
                <a:solidFill>
                  <a:schemeClr val="bg1"/>
                </a:solidFill>
              </a:rPr>
              <a:t>-</a:t>
            </a:r>
            <a:r>
              <a:rPr lang="ar-SA" sz="2400" b="1" dirty="0" smtClean="0">
                <a:solidFill>
                  <a:srgbClr val="FFFF00"/>
                </a:solidFill>
              </a:rPr>
              <a:t>(معمل 5)</a:t>
            </a:r>
            <a:r>
              <a:rPr lang="ar-SA" sz="2400" b="1" dirty="0" smtClean="0">
                <a:solidFill>
                  <a:schemeClr val="bg1"/>
                </a:solidFill>
              </a:rPr>
              <a:t> مع مراعاة التعقيم السابق شرحه اثناء وضع العينات في بيئة </a:t>
            </a:r>
            <a:r>
              <a:rPr lang="ar-SA" sz="2400" b="1" dirty="0" err="1" smtClean="0">
                <a:solidFill>
                  <a:schemeClr val="bg1"/>
                </a:solidFill>
              </a:rPr>
              <a:t>الزراعه </a:t>
            </a:r>
            <a:r>
              <a:rPr lang="ar-SA" sz="2400" b="1" dirty="0" err="1" smtClean="0">
                <a:solidFill>
                  <a:srgbClr val="FFFF00"/>
                </a:solidFill>
              </a:rPr>
              <a:t> .</a:t>
            </a:r>
            <a:endParaRPr lang="ar-SA" sz="2400" b="1" dirty="0" smtClean="0">
              <a:solidFill>
                <a:srgbClr val="FFFF00"/>
              </a:solidFill>
            </a:endParaRPr>
          </a:p>
          <a:p>
            <a:r>
              <a:rPr lang="ar-SA" sz="2400" b="1" dirty="0" smtClean="0">
                <a:solidFill>
                  <a:srgbClr val="FFFF00"/>
                </a:solidFill>
              </a:rPr>
              <a:t> والغرض من اعادة الزراعه لتنشيط </a:t>
            </a:r>
            <a:r>
              <a:rPr lang="ar-SA" sz="2400" b="1" dirty="0" err="1" smtClean="0">
                <a:solidFill>
                  <a:srgbClr val="FFFF00"/>
                </a:solidFill>
              </a:rPr>
              <a:t>الكالوس</a:t>
            </a:r>
            <a:r>
              <a:rPr lang="ar-SA" sz="2400" b="1" dirty="0" smtClean="0">
                <a:solidFill>
                  <a:srgbClr val="FFFF00"/>
                </a:solidFill>
              </a:rPr>
              <a:t> بحيث تجدد البيئة كل شهر وتترك بالظلام التام  </a:t>
            </a:r>
            <a:r>
              <a:rPr lang="ar-SA" sz="2400" b="1" dirty="0" err="1" smtClean="0">
                <a:solidFill>
                  <a:srgbClr val="FFFF00"/>
                </a:solidFill>
              </a:rPr>
              <a:t>كستوك</a:t>
            </a:r>
            <a:r>
              <a:rPr lang="ar-SA" sz="2400" b="1" dirty="0" smtClean="0">
                <a:solidFill>
                  <a:srgbClr val="FFFF00"/>
                </a:solidFill>
              </a:rPr>
              <a:t>  </a:t>
            </a:r>
            <a:r>
              <a:rPr lang="ar-SA" sz="2400" b="1" dirty="0" err="1" smtClean="0">
                <a:solidFill>
                  <a:srgbClr val="FFFF00"/>
                </a:solidFill>
              </a:rPr>
              <a:t>.</a:t>
            </a:r>
            <a:endParaRPr lang="ar-SA" sz="2400" b="1" dirty="0" smtClean="0">
              <a:solidFill>
                <a:srgbClr val="FFFF00"/>
              </a:solidFill>
            </a:endParaRPr>
          </a:p>
          <a:p>
            <a:endParaRPr lang="ar-SA" sz="24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ستطيل 2"/>
          <p:cNvSpPr/>
          <p:nvPr/>
        </p:nvSpPr>
        <p:spPr>
          <a:xfrm>
            <a:off x="467544" y="476672"/>
            <a:ext cx="831641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ar-SA" sz="2400" b="1" dirty="0" smtClean="0">
                <a:solidFill>
                  <a:schemeClr val="bg1"/>
                </a:solidFill>
              </a:rPr>
              <a:t>2- يتم زراعة المكعب </a:t>
            </a:r>
            <a:r>
              <a:rPr lang="ar-SA" sz="2400" b="1" dirty="0" err="1" smtClean="0">
                <a:solidFill>
                  <a:schemeClr val="bg1"/>
                </a:solidFill>
              </a:rPr>
              <a:t>الكالوسي</a:t>
            </a:r>
            <a:r>
              <a:rPr lang="ar-SA" sz="2400" b="1" dirty="0" smtClean="0">
                <a:solidFill>
                  <a:schemeClr val="bg1"/>
                </a:solidFill>
              </a:rPr>
              <a:t> في  بيئة زراعيه </a:t>
            </a:r>
            <a:r>
              <a:rPr lang="ar-SA" sz="2400" b="1" dirty="0" err="1" smtClean="0">
                <a:solidFill>
                  <a:schemeClr val="bg1"/>
                </a:solidFill>
              </a:rPr>
              <a:t>صلبه </a:t>
            </a:r>
            <a:r>
              <a:rPr lang="ar-SA" sz="2400" b="1" dirty="0" smtClean="0">
                <a:solidFill>
                  <a:schemeClr val="bg1"/>
                </a:solidFill>
              </a:rPr>
              <a:t>- </a:t>
            </a:r>
            <a:r>
              <a:rPr lang="ar-SA" sz="2400" b="1" dirty="0" err="1" smtClean="0">
                <a:solidFill>
                  <a:schemeClr val="bg1"/>
                </a:solidFill>
              </a:rPr>
              <a:t>الاوكسين</a:t>
            </a:r>
            <a:r>
              <a:rPr lang="ar-SA" sz="2400" b="1" dirty="0" smtClean="0">
                <a:solidFill>
                  <a:schemeClr val="bg1"/>
                </a:solidFill>
              </a:rPr>
              <a:t> فيها منخفض 0.</a:t>
            </a:r>
            <a:r>
              <a:rPr lang="ar-SA" sz="2400" b="1" dirty="0" err="1" smtClean="0">
                <a:solidFill>
                  <a:schemeClr val="bg1"/>
                </a:solidFill>
              </a:rPr>
              <a:t>05ملجرام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والسيتوكاينين</a:t>
            </a:r>
            <a:r>
              <a:rPr lang="ar-SA" sz="2400" b="1" dirty="0" smtClean="0">
                <a:solidFill>
                  <a:schemeClr val="bg1"/>
                </a:solidFill>
              </a:rPr>
              <a:t>  </a:t>
            </a:r>
            <a:r>
              <a:rPr lang="ar-SA" sz="2400" b="1" dirty="0" err="1" smtClean="0">
                <a:solidFill>
                  <a:schemeClr val="bg1"/>
                </a:solidFill>
              </a:rPr>
              <a:t>10ملجرام</a:t>
            </a:r>
            <a:r>
              <a:rPr lang="ar-SA" sz="2400" b="1" dirty="0" smtClean="0">
                <a:solidFill>
                  <a:schemeClr val="bg1"/>
                </a:solidFill>
              </a:rPr>
              <a:t>-  وهي </a:t>
            </a:r>
            <a:r>
              <a:rPr lang="ar-SA" sz="2400" b="1" dirty="0" err="1" smtClean="0">
                <a:solidFill>
                  <a:schemeClr val="bg1"/>
                </a:solidFill>
              </a:rPr>
              <a:t>بيئه</a:t>
            </a:r>
            <a:r>
              <a:rPr lang="ar-SA" sz="2400" b="1" dirty="0" smtClean="0">
                <a:solidFill>
                  <a:schemeClr val="bg1"/>
                </a:solidFill>
              </a:rPr>
              <a:t> سبق  تحضيرها </a:t>
            </a:r>
            <a:r>
              <a:rPr lang="ar-SA" sz="2400" b="1" dirty="0" err="1" smtClean="0">
                <a:solidFill>
                  <a:schemeClr val="bg1"/>
                </a:solidFill>
              </a:rPr>
              <a:t>في </a:t>
            </a:r>
            <a:r>
              <a:rPr lang="ar-SA" sz="2400" b="1" dirty="0">
                <a:solidFill>
                  <a:schemeClr val="bg1"/>
                </a:solidFill>
              </a:rPr>
              <a:t>(</a:t>
            </a:r>
            <a:r>
              <a:rPr lang="ar-SA" sz="2400" b="1" dirty="0" smtClean="0">
                <a:solidFill>
                  <a:srgbClr val="FFFF00"/>
                </a:solidFill>
              </a:rPr>
              <a:t>معمل 3) </a:t>
            </a:r>
            <a:r>
              <a:rPr lang="ar-SA" sz="2400" b="1" dirty="0" smtClean="0">
                <a:solidFill>
                  <a:schemeClr val="bg1"/>
                </a:solidFill>
              </a:rPr>
              <a:t>مع مراعاة التعقيم السابق شرحه اثناء وضع العينات في بيئة </a:t>
            </a:r>
            <a:r>
              <a:rPr lang="ar-SA" sz="2400" b="1" dirty="0" err="1" smtClean="0">
                <a:solidFill>
                  <a:schemeClr val="bg1"/>
                </a:solidFill>
              </a:rPr>
              <a:t>الزراعه </a:t>
            </a:r>
            <a:r>
              <a:rPr lang="ar-SA" sz="2400" b="1" dirty="0" err="1" smtClean="0">
                <a:solidFill>
                  <a:srgbClr val="FFFF00"/>
                </a:solidFill>
              </a:rPr>
              <a:t> .</a:t>
            </a:r>
            <a:endParaRPr lang="ar-SA" sz="2400" b="1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Char char="ü"/>
            </a:pPr>
            <a:endParaRPr lang="ar-SA" sz="2400" b="1" dirty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ar-SA" sz="2400" b="1" dirty="0" smtClean="0">
                <a:solidFill>
                  <a:schemeClr val="bg1"/>
                </a:solidFill>
              </a:rPr>
              <a:t>تترك البيئات على </a:t>
            </a:r>
            <a:r>
              <a:rPr lang="ar-SA" sz="2400" b="1" dirty="0" err="1" smtClean="0">
                <a:solidFill>
                  <a:schemeClr val="bg1"/>
                </a:solidFill>
              </a:rPr>
              <a:t>بنشات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الاضاءه</a:t>
            </a:r>
            <a:r>
              <a:rPr lang="ar-SA" sz="2400" b="1" dirty="0" smtClean="0">
                <a:solidFill>
                  <a:schemeClr val="bg1"/>
                </a:solidFill>
              </a:rPr>
              <a:t> فيها </a:t>
            </a:r>
            <a:r>
              <a:rPr lang="ar-SA" sz="2400" b="1" dirty="0" err="1" smtClean="0">
                <a:solidFill>
                  <a:schemeClr val="bg1"/>
                </a:solidFill>
              </a:rPr>
              <a:t>16ساعه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ضوء </a:t>
            </a:r>
            <a:r>
              <a:rPr lang="ar-SA" sz="2400" b="1" dirty="0" smtClean="0">
                <a:solidFill>
                  <a:schemeClr val="bg1"/>
                </a:solidFill>
              </a:rPr>
              <a:t>/</a:t>
            </a:r>
            <a:r>
              <a:rPr lang="ar-SA" sz="2400" b="1" dirty="0" err="1" smtClean="0">
                <a:solidFill>
                  <a:schemeClr val="bg1"/>
                </a:solidFill>
              </a:rPr>
              <a:t>8ساعات</a:t>
            </a:r>
            <a:r>
              <a:rPr lang="ar-SA" sz="2400" b="1" dirty="0" smtClean="0">
                <a:solidFill>
                  <a:schemeClr val="bg1"/>
                </a:solidFill>
              </a:rPr>
              <a:t> ظلام </a:t>
            </a:r>
            <a:r>
              <a:rPr lang="ar-SA" sz="2400" b="1" dirty="0">
                <a:solidFill>
                  <a:schemeClr val="bg1"/>
                </a:solidFill>
              </a:rPr>
              <a:t> </a:t>
            </a:r>
            <a:r>
              <a:rPr lang="ar-SA" sz="2400" b="1" dirty="0" smtClean="0">
                <a:solidFill>
                  <a:schemeClr val="bg1"/>
                </a:solidFill>
              </a:rPr>
              <a:t>بحيث تكون قوة </a:t>
            </a:r>
            <a:r>
              <a:rPr lang="ar-SA" sz="2400" b="1" dirty="0" err="1" smtClean="0">
                <a:solidFill>
                  <a:schemeClr val="bg1"/>
                </a:solidFill>
              </a:rPr>
              <a:t>الاضاءه</a:t>
            </a:r>
            <a:r>
              <a:rPr lang="ar-SA" sz="2400" b="1" dirty="0" smtClean="0">
                <a:solidFill>
                  <a:schemeClr val="bg1"/>
                </a:solidFill>
              </a:rPr>
              <a:t>( </a:t>
            </a:r>
            <a:r>
              <a:rPr lang="ar-SA" sz="2400" b="1" dirty="0" err="1" smtClean="0">
                <a:solidFill>
                  <a:srgbClr val="FFFF00"/>
                </a:solidFill>
              </a:rPr>
              <a:t>150 </a:t>
            </a:r>
            <a:r>
              <a:rPr lang="ar-SA" sz="2400" b="1" dirty="0" smtClean="0">
                <a:solidFill>
                  <a:srgbClr val="FFFF00"/>
                </a:solidFill>
              </a:rPr>
              <a:t>- 100 شمعه)</a:t>
            </a:r>
            <a:r>
              <a:rPr lang="ar-SA" sz="2400" b="1" dirty="0" smtClean="0">
                <a:solidFill>
                  <a:schemeClr val="bg1"/>
                </a:solidFill>
              </a:rPr>
              <a:t> مع مراعاة ظروف التعقيم مع تغطيه البيئات بالشريط اللاصق </a:t>
            </a:r>
            <a:r>
              <a:rPr lang="ar-SA" sz="2400" b="1" dirty="0" err="1" smtClean="0">
                <a:solidFill>
                  <a:schemeClr val="bg1"/>
                </a:solidFill>
              </a:rPr>
              <a:t>لاحكام</a:t>
            </a:r>
            <a:r>
              <a:rPr lang="ar-SA" sz="2400" b="1" dirty="0" smtClean="0">
                <a:solidFill>
                  <a:schemeClr val="bg1"/>
                </a:solidFill>
              </a:rPr>
              <a:t> عملية </a:t>
            </a:r>
            <a:r>
              <a:rPr lang="ar-SA" sz="2400" b="1" dirty="0" err="1" smtClean="0">
                <a:solidFill>
                  <a:schemeClr val="bg1"/>
                </a:solidFill>
              </a:rPr>
              <a:t>التعقيم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ar-SA" sz="2400" b="1" dirty="0" smtClean="0">
                <a:solidFill>
                  <a:schemeClr val="bg1"/>
                </a:solidFill>
              </a:rPr>
              <a:t>تترك حتى </a:t>
            </a:r>
            <a:r>
              <a:rPr lang="ar-SA" sz="2400" b="1" dirty="0" err="1" smtClean="0">
                <a:solidFill>
                  <a:schemeClr val="bg1"/>
                </a:solidFill>
              </a:rPr>
              <a:t>تتعضى</a:t>
            </a:r>
            <a:r>
              <a:rPr lang="ar-SA" sz="2400" b="1" dirty="0" smtClean="0">
                <a:solidFill>
                  <a:schemeClr val="bg1"/>
                </a:solidFill>
              </a:rPr>
              <a:t> وتنقل الى انابيب كل نبات لوحده  في </a:t>
            </a:r>
            <a:r>
              <a:rPr lang="ar-SA" sz="2400" b="1" dirty="0" err="1" smtClean="0">
                <a:solidFill>
                  <a:schemeClr val="bg1"/>
                </a:solidFill>
              </a:rPr>
              <a:t>بيئه</a:t>
            </a:r>
            <a:r>
              <a:rPr lang="ar-SA" sz="2400" b="1" dirty="0" smtClean="0">
                <a:solidFill>
                  <a:schemeClr val="bg1"/>
                </a:solidFill>
              </a:rPr>
              <a:t> الاكثار الدقيق  عند </a:t>
            </a:r>
            <a:r>
              <a:rPr lang="ar-SA" sz="2400" b="1" dirty="0" err="1" smtClean="0">
                <a:solidFill>
                  <a:schemeClr val="bg1"/>
                </a:solidFill>
              </a:rPr>
              <a:t>التجذير</a:t>
            </a:r>
            <a:r>
              <a:rPr lang="ar-SA" sz="2400" b="1" dirty="0" smtClean="0">
                <a:solidFill>
                  <a:schemeClr val="bg1"/>
                </a:solidFill>
              </a:rPr>
              <a:t>  كما سيتم شرحه </a:t>
            </a:r>
            <a:r>
              <a:rPr lang="ar-SA" sz="2400" b="1" dirty="0" err="1" smtClean="0">
                <a:solidFill>
                  <a:schemeClr val="bg1"/>
                </a:solidFill>
              </a:rPr>
              <a:t>لاحقا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§"/>
            </a:pPr>
            <a:endParaRPr lang="ar-SA" sz="24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ربع نص 2"/>
          <p:cNvSpPr txBox="1"/>
          <p:nvPr/>
        </p:nvSpPr>
        <p:spPr>
          <a:xfrm>
            <a:off x="3419872" y="2636912"/>
            <a:ext cx="2464136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000" b="1" dirty="0" smtClean="0">
                <a:solidFill>
                  <a:srgbClr val="FFFF00"/>
                </a:solidFill>
              </a:rPr>
              <a:t>انتهى الدرس </a:t>
            </a:r>
            <a:endParaRPr lang="ar-SA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617</Words>
  <Application>Microsoft Office PowerPoint</Application>
  <PresentationFormat>عرض على الشاشة (3:4)‏</PresentationFormat>
  <Paragraphs>54</Paragraphs>
  <Slides>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</dc:creator>
  <cp:lastModifiedBy>a</cp:lastModifiedBy>
  <cp:revision>6</cp:revision>
  <dcterms:created xsi:type="dcterms:W3CDTF">2016-10-15T06:48:06Z</dcterms:created>
  <dcterms:modified xsi:type="dcterms:W3CDTF">2016-10-15T07:59:25Z</dcterms:modified>
</cp:coreProperties>
</file>