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3" r:id="rId4"/>
    <p:sldId id="284" r:id="rId5"/>
    <p:sldId id="292" r:id="rId6"/>
    <p:sldId id="285" r:id="rId7"/>
    <p:sldId id="289" r:id="rId8"/>
    <p:sldId id="290" r:id="rId9"/>
    <p:sldId id="287" r:id="rId10"/>
    <p:sldId id="288" r:id="rId11"/>
    <p:sldId id="266" r:id="rId12"/>
    <p:sldId id="291" r:id="rId13"/>
    <p:sldId id="258" r:id="rId14"/>
    <p:sldId id="259" r:id="rId15"/>
    <p:sldId id="260" r:id="rId16"/>
    <p:sldId id="261" r:id="rId17"/>
    <p:sldId id="262" r:id="rId18"/>
    <p:sldId id="264" r:id="rId19"/>
    <p:sldId id="265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6" r:id="rId29"/>
    <p:sldId id="275" r:id="rId30"/>
    <p:sldId id="277" r:id="rId31"/>
    <p:sldId id="278" r:id="rId32"/>
    <p:sldId id="279" r:id="rId33"/>
    <p:sldId id="280" r:id="rId34"/>
    <p:sldId id="282" r:id="rId35"/>
    <p:sldId id="283" r:id="rId36"/>
    <p:sldId id="281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9AF"/>
    <a:srgbClr val="FF0066"/>
    <a:srgbClr val="293315"/>
    <a:srgbClr val="FF6DA8"/>
    <a:srgbClr val="FF438F"/>
    <a:srgbClr val="2E3917"/>
    <a:srgbClr val="CC0066"/>
    <a:srgbClr val="008000"/>
    <a:srgbClr val="420042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084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59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695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362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65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7933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2632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93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750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949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68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8359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9056E-A338-4D79-BC86-A2C9EDE59AAB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F7D0C-B89C-4D98-B233-B1761A59B7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76652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Cytogenetic: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Sahar AlSubaie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1763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Chromosome groups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09939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en-US" sz="2400" dirty="0" smtClean="0">
              <a:solidFill>
                <a:srgbClr val="FF79AF"/>
              </a:solidFill>
            </a:endParaRPr>
          </a:p>
          <a:p>
            <a:pPr marL="0" indent="0" algn="l" rtl="0">
              <a:buNone/>
            </a:pPr>
            <a:r>
              <a:rPr lang="en-US" sz="2400" dirty="0" smtClean="0">
                <a:solidFill>
                  <a:srgbClr val="FF79AF"/>
                </a:solidFill>
              </a:rPr>
              <a:t>Group </a:t>
            </a:r>
            <a:r>
              <a:rPr lang="en-US" sz="2400" dirty="0">
                <a:solidFill>
                  <a:srgbClr val="FF79AF"/>
                </a:solidFill>
              </a:rPr>
              <a:t>E (chromosomes 16 to 18)</a:t>
            </a:r>
          </a:p>
          <a:p>
            <a:pPr marL="0" indent="0" algn="l" rtl="0">
              <a:buNone/>
            </a:pPr>
            <a:r>
              <a:rPr lang="en-US" sz="2400" dirty="0"/>
              <a:t>somewhat smaller than </a:t>
            </a:r>
            <a:r>
              <a:rPr lang="en-US" sz="2400" dirty="0">
                <a:solidFill>
                  <a:srgbClr val="FF79AF"/>
                </a:solidFill>
              </a:rPr>
              <a:t>group-D </a:t>
            </a:r>
            <a:r>
              <a:rPr lang="en-US" sz="2400" dirty="0"/>
              <a:t>chromosomes with middle or distal somewhat but not terminal</a:t>
            </a:r>
            <a:r>
              <a:rPr lang="en-US" sz="2400" dirty="0" smtClean="0"/>
              <a:t>.</a:t>
            </a:r>
          </a:p>
          <a:p>
            <a:pPr marL="0" indent="0" algn="l" rtl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marL="0" indent="0" algn="l" rtl="0">
              <a:buNone/>
            </a:pPr>
            <a:r>
              <a:rPr lang="en-US" sz="2400" dirty="0">
                <a:solidFill>
                  <a:srgbClr val="FF79AF"/>
                </a:solidFill>
              </a:rPr>
              <a:t>Group F (chromosomes 19 to 20)</a:t>
            </a:r>
          </a:p>
          <a:p>
            <a:pPr marL="0" indent="0" algn="l" rtl="0">
              <a:buNone/>
            </a:pPr>
            <a:r>
              <a:rPr lang="en-US" sz="2400" dirty="0"/>
              <a:t>short chromosomes with the centromeres  in the </a:t>
            </a:r>
            <a:r>
              <a:rPr lang="en-US" sz="2400" dirty="0" smtClean="0"/>
              <a:t>middle.</a:t>
            </a:r>
          </a:p>
          <a:p>
            <a:pPr marL="0" indent="0" algn="l" rtl="0">
              <a:buNone/>
            </a:pPr>
            <a:endParaRPr lang="en-US" sz="2400" dirty="0"/>
          </a:p>
          <a:p>
            <a:pPr marL="0" indent="0" algn="l" rtl="0">
              <a:buNone/>
            </a:pPr>
            <a:r>
              <a:rPr lang="en-US" sz="2400" dirty="0">
                <a:solidFill>
                  <a:srgbClr val="FF79AF"/>
                </a:solidFill>
              </a:rPr>
              <a:t>Group G (chromosomes 21, 22, and Y)</a:t>
            </a:r>
          </a:p>
          <a:p>
            <a:pPr marL="0" indent="0" algn="l" rtl="0">
              <a:buNone/>
            </a:pPr>
            <a:r>
              <a:rPr lang="en-US" sz="2400" dirty="0"/>
              <a:t>the smallest two pairs of autosomes with satellites</a:t>
            </a:r>
          </a:p>
          <a:p>
            <a:pPr marL="0" indent="0" algn="l" rtl="0"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596780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Karyotyping: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7488832" cy="421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55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Chromosomes types 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985" y="2276872"/>
            <a:ext cx="6122605" cy="440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2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Samples: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356992"/>
            <a:ext cx="8208912" cy="2279104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Postnatal (blood </a:t>
            </a:r>
            <a:r>
              <a:rPr lang="en-US" sz="2800" dirty="0" smtClean="0"/>
              <a:t>samples)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Prenatal (amniotic fluid, Chorionic </a:t>
            </a:r>
            <a:r>
              <a:rPr lang="en-US" sz="2800" dirty="0" err="1"/>
              <a:t>Villu</a:t>
            </a:r>
            <a:r>
              <a:rPr lang="en-US" sz="2800" dirty="0"/>
              <a:t> Tissues (CVS) and bone marrow </a:t>
            </a:r>
            <a:r>
              <a:rPr lang="en-US" sz="2800" dirty="0" smtClean="0"/>
              <a:t>biopsy)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Cancer (solid </a:t>
            </a:r>
            <a:r>
              <a:rPr lang="en-US" sz="2800" dirty="0" err="1" smtClean="0"/>
              <a:t>tumours</a:t>
            </a:r>
            <a:r>
              <a:rPr lang="en-US" sz="2800" dirty="0" smtClean="0"/>
              <a:t>)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369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Referral </a:t>
            </a:r>
            <a:r>
              <a:rPr lang="en-US" dirty="0" smtClean="0">
                <a:solidFill>
                  <a:srgbClr val="FF79AF"/>
                </a:solidFill>
              </a:rPr>
              <a:t>Reasons: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356992"/>
            <a:ext cx="9937104" cy="2736304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err="1"/>
              <a:t>Dysmorphic</a:t>
            </a:r>
            <a:r>
              <a:rPr lang="en-US" sz="2800" dirty="0"/>
              <a:t> features.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Developmental delay.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Short </a:t>
            </a:r>
            <a:r>
              <a:rPr lang="en-US" sz="2800" dirty="0"/>
              <a:t>stature.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Failure </a:t>
            </a:r>
            <a:r>
              <a:rPr lang="en-US" sz="2800" dirty="0"/>
              <a:t>to develop secondary sex characteristics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83317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Referral Reasons: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7376864" cy="17526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Infertility.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Recurrent </a:t>
            </a:r>
            <a:r>
              <a:rPr lang="en-US" sz="2800" dirty="0"/>
              <a:t>miscarriages.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Family </a:t>
            </a:r>
            <a:r>
              <a:rPr lang="en-US" sz="2800" dirty="0"/>
              <a:t>history of Down syndrome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21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Referral Reasons: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356992"/>
            <a:ext cx="9793088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Indeterminate gender at birth.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New </a:t>
            </a:r>
            <a:r>
              <a:rPr lang="en-US" sz="2800" dirty="0"/>
              <a:t>born babies with suspected chromosome abnormality.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Parents of abnormality found in PND.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040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pPr rtl="0"/>
            <a:r>
              <a:rPr lang="en-US" dirty="0">
                <a:solidFill>
                  <a:srgbClr val="FF79AF"/>
                </a:solidFill>
              </a:rPr>
              <a:t>Cell culture </a:t>
            </a:r>
            <a:r>
              <a:rPr lang="en-US" dirty="0" smtClean="0">
                <a:solidFill>
                  <a:srgbClr val="FF79AF"/>
                </a:solidFill>
              </a:rPr>
              <a:t>Techniques: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379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US" dirty="0"/>
              <a:t>Cell culture Techniques: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501008"/>
            <a:ext cx="8856984" cy="17526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growth of certain </a:t>
            </a:r>
            <a:r>
              <a:rPr lang="en-US" dirty="0" smtClean="0"/>
              <a:t>strains.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experiments in controlling </a:t>
            </a:r>
            <a:r>
              <a:rPr lang="en-US" dirty="0" smtClean="0"/>
              <a:t>diseases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study of the reaction to certain drugs.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389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Criteria to choose the cells: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140968"/>
            <a:ext cx="9145016" cy="396044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Sample tissue should be </a:t>
            </a:r>
            <a:r>
              <a:rPr lang="en-US" sz="2800" dirty="0" smtClean="0"/>
              <a:t>representative </a:t>
            </a:r>
            <a:r>
              <a:rPr lang="en-US" sz="2800" dirty="0"/>
              <a:t>to all cell lines </a:t>
            </a:r>
            <a:r>
              <a:rPr lang="en-US" sz="2800" dirty="0" smtClean="0"/>
              <a:t>( especially in case of </a:t>
            </a:r>
            <a:r>
              <a:rPr lang="en-US" sz="2800" dirty="0" err="1" smtClean="0"/>
              <a:t>mosaicism</a:t>
            </a:r>
            <a:r>
              <a:rPr lang="en-US" sz="2800" dirty="0" smtClean="0"/>
              <a:t>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Easy to obtain (noninvasive </a:t>
            </a:r>
            <a:r>
              <a:rPr lang="en-US" sz="2800" dirty="0" smtClean="0"/>
              <a:t>manner)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Inexpensive to </a:t>
            </a:r>
            <a:r>
              <a:rPr lang="en-US" sz="2800" dirty="0" smtClean="0"/>
              <a:t>culture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Require short culture duration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Y</a:t>
            </a:r>
            <a:r>
              <a:rPr lang="en-US" sz="2800" dirty="0" smtClean="0"/>
              <a:t>ield </a:t>
            </a:r>
            <a:r>
              <a:rPr lang="en-US" sz="2800" dirty="0"/>
              <a:t>high-quality metaphase chromosomes in </a:t>
            </a:r>
            <a:r>
              <a:rPr lang="en-US" sz="2800" dirty="0" smtClean="0"/>
              <a:t>abundance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720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FF79AF"/>
                </a:solidFill>
              </a:rPr>
              <a:t>Cytogenetic: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996952"/>
            <a:ext cx="8352928" cy="1752600"/>
          </a:xfrm>
        </p:spPr>
        <p:txBody>
          <a:bodyPr/>
          <a:lstStyle/>
          <a:p>
            <a:r>
              <a:rPr lang="en-US" dirty="0" smtClean="0"/>
              <a:t>Cytogenetic </a:t>
            </a:r>
            <a:r>
              <a:rPr lang="en-US" dirty="0"/>
              <a:t>determines the chromosomal make up of an individual by using Karyotype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93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Cell of choice: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Lymphocytes.</a:t>
            </a:r>
            <a:endParaRPr lang="ar-SA" dirty="0"/>
          </a:p>
        </p:txBody>
      </p:sp>
      <p:pic>
        <p:nvPicPr>
          <p:cNvPr id="6146" name="Picture 2" descr="Image result for Lymphocyt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30956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why to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choose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Lymphocytes?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482453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5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620688"/>
            <a:ext cx="8892480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Lymphocytes are chosen because: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212976"/>
            <a:ext cx="9036496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They accommodate the five </a:t>
            </a:r>
            <a:r>
              <a:rPr lang="en-US" sz="2800" dirty="0" smtClean="0"/>
              <a:t>criteria 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They are </a:t>
            </a:r>
            <a:r>
              <a:rPr lang="en-US" sz="2800" dirty="0" smtClean="0"/>
              <a:t>nucleated (unlike </a:t>
            </a:r>
            <a:r>
              <a:rPr lang="en-US" sz="2800" dirty="0"/>
              <a:t>the </a:t>
            </a:r>
            <a:r>
              <a:rPr lang="en-US" sz="2800" dirty="0" smtClean="0"/>
              <a:t>RBC)</a:t>
            </a:r>
          </a:p>
          <a:p>
            <a:pPr algn="l" rtl="0"/>
            <a:r>
              <a:rPr lang="en-US" sz="2800" dirty="0" smtClean="0"/>
              <a:t> 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38069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0688"/>
            <a:ext cx="8964488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Lymphocytes are chosen because: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2852936"/>
            <a:ext cx="9036496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err="1"/>
              <a:t>Invitro</a:t>
            </a:r>
            <a:r>
              <a:rPr lang="en-US" sz="2800" dirty="0"/>
              <a:t> </a:t>
            </a:r>
            <a:r>
              <a:rPr lang="en-US" sz="2800" dirty="0" err="1"/>
              <a:t>mitogenes</a:t>
            </a:r>
            <a:r>
              <a:rPr lang="en-US" sz="2800" dirty="0"/>
              <a:t> mimic the effect of foreign Antigen that gives mitotically active cells.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They can be obtained from peripheral blood or cord blood 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indent="-457200" algn="l" rtl="0">
              <a:buFont typeface="Wingdings" pitchFamily="2" charset="2"/>
              <a:buChar char="q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5954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964488" cy="1470025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Lymphocytes are chosen because: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996952"/>
            <a:ext cx="8964488" cy="2232248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err="1"/>
              <a:t>Phytohemagglutinin</a:t>
            </a:r>
            <a:r>
              <a:rPr lang="en-US" sz="2800" dirty="0"/>
              <a:t> (PHA) is principally a T lymphocyte mitogen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PHA IS </a:t>
            </a:r>
            <a:r>
              <a:rPr lang="en-US" sz="2800" dirty="0"/>
              <a:t>A </a:t>
            </a:r>
            <a:r>
              <a:rPr lang="en-US" sz="2800" dirty="0" err="1"/>
              <a:t>lectin</a:t>
            </a:r>
            <a:r>
              <a:rPr lang="en-US" sz="2800" dirty="0"/>
              <a:t> extracted </a:t>
            </a:r>
            <a:r>
              <a:rPr lang="en-US" sz="2800" dirty="0" smtClean="0"/>
              <a:t>from red </a:t>
            </a:r>
            <a:r>
              <a:rPr lang="en-US" sz="2800" dirty="0"/>
              <a:t>b</a:t>
            </a:r>
            <a:r>
              <a:rPr lang="en-US" sz="2800" dirty="0" smtClean="0"/>
              <a:t>eans and stimulates T lymphocyte division.</a:t>
            </a:r>
          </a:p>
          <a:p>
            <a:pPr algn="l" rtl="0"/>
            <a:r>
              <a:rPr lang="en-US" sz="2800" dirty="0" smtClean="0"/>
              <a:t>N.B</a:t>
            </a:r>
            <a:r>
              <a:rPr lang="en-US" sz="2800" dirty="0"/>
              <a:t>. T cells making up about 70% of all lymphocytes in healthy persons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5122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Cell Culture </a:t>
            </a:r>
            <a:r>
              <a:rPr lang="en-US" dirty="0" smtClean="0">
                <a:solidFill>
                  <a:srgbClr val="FF79AF"/>
                </a:solidFill>
              </a:rPr>
              <a:t>Conditions: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1562" y="2924944"/>
            <a:ext cx="9155562" cy="1752600"/>
          </a:xfrm>
        </p:spPr>
        <p:txBody>
          <a:bodyPr>
            <a:normAutofit lnSpcReduction="1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Lymphocytes remain 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suspended </a:t>
            </a:r>
            <a:r>
              <a:rPr lang="en-US" sz="2800" dirty="0"/>
              <a:t>in the 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culture media</a:t>
            </a:r>
            <a:r>
              <a:rPr lang="en-US" sz="2800" dirty="0"/>
              <a:t>, so they </a:t>
            </a:r>
            <a:r>
              <a:rPr lang="en-US" sz="2800" dirty="0">
                <a:solidFill>
                  <a:srgbClr val="FF79AF"/>
                </a:solidFill>
              </a:rPr>
              <a:t>don't need culture flasks</a:t>
            </a:r>
            <a:r>
              <a:rPr lang="en-US" sz="2800" dirty="0"/>
              <a:t> </a:t>
            </a:r>
            <a:endParaRPr lang="en-US" sz="2800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they </a:t>
            </a:r>
            <a:r>
              <a:rPr lang="en-US" sz="2800" dirty="0"/>
              <a:t>are cultured in plastic screw capped 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centrifugation tubes</a:t>
            </a:r>
            <a:endParaRPr lang="ar-SA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55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Cell Culture </a:t>
            </a:r>
            <a:r>
              <a:rPr lang="en-US" dirty="0" smtClean="0">
                <a:solidFill>
                  <a:srgbClr val="FF79AF"/>
                </a:solidFill>
              </a:rPr>
              <a:t>Conditions: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95" y="3212976"/>
            <a:ext cx="9302554" cy="2376264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Temperature always between 37-37.5 C,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PH </a:t>
            </a:r>
            <a:r>
              <a:rPr lang="en-US" sz="2800" dirty="0"/>
              <a:t>of 7.2-7.4 ; controlled via:</a:t>
            </a:r>
            <a:endParaRPr lang="en-US" sz="2800" dirty="0" smtClean="0"/>
          </a:p>
          <a:p>
            <a:pPr algn="l" rtl="0"/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</a:t>
            </a: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Bicarbonate </a:t>
            </a: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buffer in the media.</a:t>
            </a:r>
          </a:p>
          <a:p>
            <a:pPr algn="l" rtl="0"/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Providing </a:t>
            </a: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incubator with a constant, controlled flow, 5% CO2.</a:t>
            </a:r>
            <a:endParaRPr lang="ar-SA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6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Cell Culture </a:t>
            </a:r>
            <a:r>
              <a:rPr lang="en-US" dirty="0" smtClean="0">
                <a:solidFill>
                  <a:srgbClr val="FF79AF"/>
                </a:solidFill>
              </a:rPr>
              <a:t>Conditions: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84984"/>
            <a:ext cx="9302554" cy="2376264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Humidified, gas flow incubator is recommended</a:t>
            </a: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pPr algn="l" rtl="0"/>
            <a:endParaRPr lang="ar-SA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05064"/>
            <a:ext cx="2525125" cy="2398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1239" y="6034601"/>
            <a:ext cx="2146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Gas flow incubator.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Cell Culture </a:t>
            </a:r>
            <a:r>
              <a:rPr lang="en-US" dirty="0" smtClean="0">
                <a:solidFill>
                  <a:srgbClr val="FF79AF"/>
                </a:solidFill>
              </a:rPr>
              <a:t>Conditions: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84984"/>
            <a:ext cx="9302554" cy="2376264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strictly </a:t>
            </a:r>
            <a:r>
              <a:rPr lang="en-US" sz="2800" dirty="0"/>
              <a:t>aseptic sterile conditions under vertical laminar flow hood </a:t>
            </a:r>
            <a:r>
              <a:rPr lang="en-US" sz="2800" dirty="0" smtClean="0"/>
              <a:t> </a:t>
            </a:r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85962"/>
            <a:ext cx="2808312" cy="287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68144" y="6381328"/>
            <a:ext cx="2935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Vertical laminar flow hood.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Sample collection 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212976"/>
            <a:ext cx="8640960" cy="1752600"/>
          </a:xfrm>
        </p:spPr>
        <p:txBody>
          <a:bodyPr>
            <a:normAutofit fontScale="25000" lnSpcReduction="20000"/>
          </a:bodyPr>
          <a:lstStyle/>
          <a:p>
            <a:pPr algn="l" rtl="0"/>
            <a:r>
              <a:rPr lang="en-US" sz="11200" dirty="0"/>
              <a:t>Collect samples </a:t>
            </a:r>
            <a:r>
              <a:rPr lang="en-US" sz="11200" dirty="0">
                <a:solidFill>
                  <a:srgbClr val="FF79AF"/>
                </a:solidFill>
              </a:rPr>
              <a:t>aseptically</a:t>
            </a:r>
            <a:r>
              <a:rPr lang="en-US" sz="11200" dirty="0"/>
              <a:t> in green-top lithium or sodium tubes</a:t>
            </a:r>
            <a:r>
              <a:rPr lang="en-US" sz="11200" dirty="0" smtClean="0"/>
              <a:t>.</a:t>
            </a:r>
          </a:p>
          <a:p>
            <a:pPr algn="l" rtl="0"/>
            <a:r>
              <a:rPr lang="en-US" sz="11200" dirty="0"/>
              <a:t>The sample must be accompanied with a proper request form indicating </a:t>
            </a:r>
            <a:r>
              <a:rPr lang="en-US" sz="11200" dirty="0" smtClean="0"/>
              <a:t>:</a:t>
            </a:r>
          </a:p>
          <a:p>
            <a:pPr algn="l" rtl="0"/>
            <a:r>
              <a:rPr lang="en-US" sz="9600" dirty="0" smtClean="0"/>
              <a:t>           </a:t>
            </a:r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9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name of the patient </a:t>
            </a:r>
            <a:endParaRPr lang="en-US" sz="9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l" rtl="0"/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The </a:t>
            </a:r>
            <a:r>
              <a:rPr lang="en-US" sz="9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status of the </a:t>
            </a:r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patient</a:t>
            </a:r>
            <a:r>
              <a:rPr lang="en-US" sz="9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  <a:endParaRPr lang="en-US" sz="9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l" rtl="0"/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Medical history.</a:t>
            </a:r>
          </a:p>
          <a:p>
            <a:pPr algn="l" rtl="0"/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The date.</a:t>
            </a:r>
          </a:p>
          <a:p>
            <a:pPr algn="l" rtl="0"/>
            <a:r>
              <a:rPr lang="en-US" sz="9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The </a:t>
            </a:r>
            <a:r>
              <a:rPr lang="en-US" sz="9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signature of the referring doctor.</a:t>
            </a:r>
          </a:p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072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Karyotype: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892480" cy="1752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chromosomes of a cell, usually displayed as a systematized arrangement of chromosome pairs in descending order of size.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535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FF79AF"/>
                </a:solidFill>
              </a:rPr>
              <a:t>Sample volume: 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8496944" cy="2688704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/>
              <a:t>The inoculum of blood to be added to a culture is varying depending on age and patient status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0.8 ml of PB in case of normal </a:t>
            </a:r>
            <a:r>
              <a:rPr lang="en-US" sz="2800" dirty="0" smtClean="0"/>
              <a:t>adult</a:t>
            </a:r>
            <a:endParaRPr lang="en-US" sz="2800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0.5ml PB in case of newborns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994229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Sample storage 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8820472" cy="1752600"/>
          </a:xfrm>
        </p:spPr>
        <p:txBody>
          <a:bodyPr>
            <a:normAutofit fontScale="925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The specimen must </a:t>
            </a:r>
            <a:r>
              <a:rPr lang="en-US" dirty="0">
                <a:solidFill>
                  <a:srgbClr val="FF79AF"/>
                </a:solidFill>
              </a:rPr>
              <a:t>never</a:t>
            </a:r>
            <a:r>
              <a:rPr lang="en-US" dirty="0"/>
              <a:t> be frozen, because live cells required for </a:t>
            </a:r>
            <a:r>
              <a:rPr lang="en-US" dirty="0" smtClean="0"/>
              <a:t>culture.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Peak </a:t>
            </a:r>
            <a:r>
              <a:rPr lang="en-US" dirty="0"/>
              <a:t>of mitotic activity at approximately 72 hrs.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95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Major Media component: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041576"/>
            <a:ext cx="8568952" cy="3816424"/>
          </a:xfrm>
        </p:spPr>
        <p:txBody>
          <a:bodyPr>
            <a:normAutofit fontScale="850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15% serum (</a:t>
            </a:r>
            <a:r>
              <a:rPr lang="en-US" dirty="0" err="1"/>
              <a:t>bovin</a:t>
            </a:r>
            <a:r>
              <a:rPr lang="en-US" dirty="0"/>
              <a:t>, human, horse</a:t>
            </a:r>
            <a:r>
              <a:rPr lang="en-US" dirty="0" smtClean="0"/>
              <a:t>).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amino acids (L-glutamine), </a:t>
            </a:r>
            <a:r>
              <a:rPr lang="en-US" dirty="0" smtClean="0"/>
              <a:t>Vitamins.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Salts.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Glucose.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growth factors.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antibiotics (penicillin, </a:t>
            </a:r>
            <a:r>
              <a:rPr lang="en-US" dirty="0" smtClean="0"/>
              <a:t>streptomycin).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Buffers.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PHA</a:t>
            </a:r>
            <a:r>
              <a:rPr lang="en-US" dirty="0"/>
              <a:t>.</a:t>
            </a:r>
          </a:p>
          <a:p>
            <a:pPr algn="l" rtl="0"/>
            <a:r>
              <a:rPr lang="en-US" dirty="0" err="1" smtClean="0"/>
              <a:t>N.B.media</a:t>
            </a:r>
            <a:r>
              <a:rPr lang="en-US" dirty="0" smtClean="0"/>
              <a:t> </a:t>
            </a:r>
            <a:r>
              <a:rPr lang="en-US" dirty="0"/>
              <a:t>can be in several forms, powdered or liquid.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43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Procedure: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8892480" cy="2495128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000" dirty="0"/>
              <a:t>Mix the sample well and transfer </a:t>
            </a:r>
            <a:r>
              <a:rPr lang="en-US" sz="2000" dirty="0" smtClean="0"/>
              <a:t>1 ml </a:t>
            </a:r>
            <a:r>
              <a:rPr lang="en-US" sz="2000" dirty="0"/>
              <a:t>to 10 ml screw-capped plastic centrifugation tube </a:t>
            </a:r>
            <a:r>
              <a:rPr lang="en-US" sz="2000" dirty="0" smtClean="0"/>
              <a:t>containing 5ml of  </a:t>
            </a:r>
            <a:r>
              <a:rPr lang="en-US" sz="2000" dirty="0" smtClean="0"/>
              <a:t>PB-Max </a:t>
            </a:r>
            <a:r>
              <a:rPr lang="en-US" sz="2000" dirty="0"/>
              <a:t>culture </a:t>
            </a:r>
            <a:r>
              <a:rPr lang="en-US" sz="2000" dirty="0" smtClean="0"/>
              <a:t>media 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000" dirty="0" smtClean="0"/>
              <a:t>Add 70 </a:t>
            </a:r>
            <a:r>
              <a:rPr lang="en-US" sz="2000" dirty="0" smtClean="0"/>
              <a:t>µl of PHA </a:t>
            </a:r>
            <a:r>
              <a:rPr lang="en-US" sz="2000" dirty="0" smtClean="0"/>
              <a:t>.</a:t>
            </a:r>
            <a:endParaRPr lang="en-US" sz="2000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000" dirty="0" smtClean="0"/>
              <a:t>Close </a:t>
            </a:r>
            <a:r>
              <a:rPr lang="en-US" sz="2000" dirty="0"/>
              <a:t>the </a:t>
            </a:r>
            <a:r>
              <a:rPr lang="en-US" sz="2000" dirty="0" smtClean="0"/>
              <a:t>tube not tightly ,mix and  </a:t>
            </a:r>
            <a:r>
              <a:rPr lang="en-US" sz="2000" dirty="0"/>
              <a:t>invert it gently and incubated at </a:t>
            </a:r>
            <a:r>
              <a:rPr lang="en-US" sz="2000" dirty="0" smtClean="0"/>
              <a:t>37C </a:t>
            </a:r>
            <a:r>
              <a:rPr lang="en-US" sz="2000" dirty="0"/>
              <a:t>for 72 hours in slant position</a:t>
            </a:r>
            <a:r>
              <a:rPr lang="en-US" sz="2400" dirty="0"/>
              <a:t>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1633339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FF79AF"/>
                </a:solidFill>
              </a:rPr>
              <a:t>Problems in </a:t>
            </a:r>
            <a:r>
              <a:rPr lang="en-US" dirty="0">
                <a:solidFill>
                  <a:srgbClr val="FF79AF"/>
                </a:solidFill>
              </a:rPr>
              <a:t>cell </a:t>
            </a:r>
            <a:r>
              <a:rPr lang="en-US" dirty="0" smtClean="0">
                <a:solidFill>
                  <a:srgbClr val="FF79AF"/>
                </a:solidFill>
              </a:rPr>
              <a:t>culture: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212976"/>
            <a:ext cx="8352928" cy="17526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The </a:t>
            </a:r>
            <a:r>
              <a:rPr lang="en-US" sz="2800" dirty="0"/>
              <a:t>cells are growing poorly or not at all.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/>
              <a:t>The </a:t>
            </a:r>
            <a:r>
              <a:rPr lang="en-US" sz="2800" dirty="0"/>
              <a:t>cells have an abnormal morphology.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558817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Sources of the problems in cell culture: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852936"/>
            <a:ext cx="8964488" cy="3744416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Materials:</a:t>
            </a:r>
            <a:r>
              <a:rPr lang="en-US" sz="2800" dirty="0"/>
              <a:t> They were poor quality, inappropriate, or contaminated.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Equipment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800" dirty="0"/>
              <a:t> It may need to be calibrated</a:t>
            </a:r>
            <a:r>
              <a:rPr lang="en-US" sz="2800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Environment:</a:t>
            </a:r>
            <a:r>
              <a:rPr lang="en-US" sz="2800" dirty="0"/>
              <a:t> The cultures were exposed to the wrong type of environment.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Cells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800" dirty="0"/>
              <a:t> They were exposed to toxicity, contamination, or nutritional deficiency.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Technique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800" dirty="0"/>
              <a:t> The procedures or protocols were not correct for the cell type.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301539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References: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064896" cy="3384376"/>
          </a:xfrm>
        </p:spPr>
        <p:txBody>
          <a:bodyPr>
            <a:normAutofit fontScale="775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Stedman's Medical Dictionary (28th Ed.). (2006). Baltimore, MD: Lippincott Williams.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Some landmarks in the development of tissue and cell culture. Retrieved 2006-04-19.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Masters</a:t>
            </a:r>
            <a:r>
              <a:rPr lang="en-US" dirty="0"/>
              <a:t>, John R. (2002): </a:t>
            </a:r>
            <a:r>
              <a:rPr lang="en-US" dirty="0" err="1"/>
              <a:t>HeLa</a:t>
            </a:r>
            <a:r>
              <a:rPr lang="en-US" dirty="0"/>
              <a:t> cells 50 years on: the good, the bad and the ugly. Nature Reviews Cancer 2:315-319</a:t>
            </a:r>
            <a:r>
              <a:rPr lang="en-US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Dunham, J.H. and </a:t>
            </a:r>
            <a:r>
              <a:rPr lang="en-US" dirty="0" err="1"/>
              <a:t>Guthmiller</a:t>
            </a:r>
            <a:r>
              <a:rPr lang="en-US" dirty="0"/>
              <a:t>, P. (2008) Doing good science: Authenticating cell line identity. Cell Notes 22, 15–17.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1525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FF79AF"/>
                </a:solidFill>
              </a:rPr>
              <a:t>Normal Human Karyotype: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62" y="2132856"/>
            <a:ext cx="6067696" cy="444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2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28776"/>
            <a:ext cx="7772400" cy="1470025"/>
          </a:xfrm>
        </p:spPr>
        <p:txBody>
          <a:bodyPr/>
          <a:lstStyle/>
          <a:p>
            <a:pPr rtl="0"/>
            <a:r>
              <a:rPr lang="en-US" dirty="0" smtClean="0">
                <a:solidFill>
                  <a:srgbClr val="FF79AF"/>
                </a:solidFill>
              </a:rPr>
              <a:t>Ideogram 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88840"/>
            <a:ext cx="578191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73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Chromosome groups 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9036496" cy="17526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/>
              <a:t>Chromosomes are </a:t>
            </a:r>
            <a:r>
              <a:rPr lang="en-US" sz="2400" dirty="0" smtClean="0"/>
              <a:t>categorized </a:t>
            </a:r>
            <a:r>
              <a:rPr lang="en-US" sz="2400" dirty="0"/>
              <a:t>into seven </a:t>
            </a:r>
            <a:r>
              <a:rPr lang="en-US" sz="2400" dirty="0" smtClean="0"/>
              <a:t>groups </a:t>
            </a:r>
            <a:r>
              <a:rPr lang="en-US" sz="2400" dirty="0"/>
              <a:t>A to </a:t>
            </a:r>
            <a:r>
              <a:rPr lang="en-US" sz="2400" dirty="0" smtClean="0"/>
              <a:t>G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/>
              <a:t>According to the size and </a:t>
            </a:r>
            <a:r>
              <a:rPr lang="en-US" sz="2400" dirty="0"/>
              <a:t>centromere position.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80936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Chromosome groups 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6912768" cy="402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73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79AF"/>
                </a:solidFill>
              </a:rPr>
              <a:t>Chromosome groups :</a:t>
            </a:r>
            <a:endParaRPr lang="ar-SA" dirty="0">
              <a:solidFill>
                <a:srgbClr val="FF79AF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https://media1.britannica.com/eb-media/52/55452-004-127086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65106"/>
            <a:ext cx="7014125" cy="391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0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79AF"/>
                </a:solidFill>
              </a:rPr>
              <a:t>Chromosome groups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dirty="0" smtClean="0">
              <a:solidFill>
                <a:srgbClr val="FF79AF"/>
              </a:solidFill>
            </a:endParaRPr>
          </a:p>
          <a:p>
            <a:pPr marL="0" indent="0" algn="l" rtl="0">
              <a:buNone/>
            </a:pPr>
            <a:r>
              <a:rPr lang="en-US" sz="2400" dirty="0" smtClean="0">
                <a:solidFill>
                  <a:srgbClr val="FF79AF"/>
                </a:solidFill>
              </a:rPr>
              <a:t> </a:t>
            </a:r>
            <a:endParaRPr lang="ar-SA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2058977"/>
            <a:ext cx="9083352" cy="4797152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Font typeface="Arial" pitchFamily="34" charset="0"/>
              <a:buNone/>
            </a:pPr>
            <a:endParaRPr lang="en-US" sz="2400" dirty="0" smtClean="0">
              <a:solidFill>
                <a:srgbClr val="FF79AF"/>
              </a:solidFill>
            </a:endParaRP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>
                <a:solidFill>
                  <a:srgbClr val="FF79AF"/>
                </a:solidFill>
              </a:rPr>
              <a:t>Group A (chromosomes 1 to 3)</a:t>
            </a: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 largest chromosomes with the centromeres in middle</a:t>
            </a: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 </a:t>
            </a: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>
                <a:solidFill>
                  <a:srgbClr val="FF79AF"/>
                </a:solidFill>
              </a:rPr>
              <a:t>Group B (chromosomes 4 and 5)</a:t>
            </a: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 large chromosomes with the sub-terminal centromeres.</a:t>
            </a:r>
          </a:p>
          <a:p>
            <a:pPr marL="0" indent="0" algn="l" rtl="0">
              <a:buFont typeface="Arial" pitchFamily="34" charset="0"/>
              <a:buNone/>
            </a:pPr>
            <a:endParaRPr lang="en-US" sz="2400" dirty="0" smtClean="0"/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FF79AF"/>
                </a:solidFill>
              </a:rPr>
              <a:t>Group C (chromosomes 6 to 12, and X) </a:t>
            </a: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 middle-sized chromosomes with  middle or sub-terminal centromeres .</a:t>
            </a:r>
          </a:p>
          <a:p>
            <a:pPr marL="0" indent="0" algn="l" rtl="0">
              <a:buFont typeface="Arial" pitchFamily="34" charset="0"/>
              <a:buNone/>
            </a:pPr>
            <a:endParaRPr lang="en-US" sz="2400" dirty="0" smtClean="0"/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79AF"/>
                </a:solidFill>
              </a:rPr>
              <a:t>Group D (chromosomes 13 to 15)</a:t>
            </a:r>
          </a:p>
          <a:p>
            <a:pPr marL="0" indent="0" algn="l" rtl="0">
              <a:buFont typeface="Arial" pitchFamily="34" charset="0"/>
              <a:buNone/>
            </a:pPr>
            <a:r>
              <a:rPr lang="en-US" sz="2400" dirty="0" smtClean="0"/>
              <a:t>middle-sized chromosomes with terminal centromeres  (satellite)</a:t>
            </a:r>
          </a:p>
          <a:p>
            <a:pPr marL="0" indent="0" algn="l" rtl="0">
              <a:buFont typeface="Arial" pitchFamily="34" charset="0"/>
              <a:buNone/>
            </a:pPr>
            <a:endParaRPr lang="en-US" sz="2400" dirty="0" smtClean="0"/>
          </a:p>
          <a:p>
            <a:pPr marL="0" indent="0" algn="l" rtl="0">
              <a:buFont typeface="Arial" pitchFamily="34" charset="0"/>
              <a:buNone/>
            </a:pP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414518713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 purb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511</TotalTime>
  <Words>981</Words>
  <Application>Microsoft Office PowerPoint</Application>
  <PresentationFormat>On-screen Show (4:3)</PresentationFormat>
  <Paragraphs>142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Theme1 purble</vt:lpstr>
      <vt:lpstr>Cytogenetic:</vt:lpstr>
      <vt:lpstr>Cytogenetic:</vt:lpstr>
      <vt:lpstr>Karyotype:</vt:lpstr>
      <vt:lpstr>Normal Human Karyotype:</vt:lpstr>
      <vt:lpstr>Ideogram :</vt:lpstr>
      <vt:lpstr>Chromosome groups :</vt:lpstr>
      <vt:lpstr>Chromosome groups :</vt:lpstr>
      <vt:lpstr>Chromosome groups :</vt:lpstr>
      <vt:lpstr>Chromosome groups :</vt:lpstr>
      <vt:lpstr>Chromosome groups :</vt:lpstr>
      <vt:lpstr>Karyotyping:</vt:lpstr>
      <vt:lpstr>Chromosomes types </vt:lpstr>
      <vt:lpstr>Samples:</vt:lpstr>
      <vt:lpstr>Referral Reasons:</vt:lpstr>
      <vt:lpstr>Referral Reasons:</vt:lpstr>
      <vt:lpstr>Referral Reasons:</vt:lpstr>
      <vt:lpstr>Cell culture Techniques:</vt:lpstr>
      <vt:lpstr>Cell culture Techniques:</vt:lpstr>
      <vt:lpstr>Criteria to choose the cells:</vt:lpstr>
      <vt:lpstr>Cell of choice:</vt:lpstr>
      <vt:lpstr>why to choose Lymphocytes?</vt:lpstr>
      <vt:lpstr>Lymphocytes are chosen because:</vt:lpstr>
      <vt:lpstr>Lymphocytes are chosen because:</vt:lpstr>
      <vt:lpstr>Lymphocytes are chosen because:</vt:lpstr>
      <vt:lpstr>Cell Culture Conditions:</vt:lpstr>
      <vt:lpstr>Cell Culture Conditions:</vt:lpstr>
      <vt:lpstr>Cell Culture Conditions:</vt:lpstr>
      <vt:lpstr>Cell Culture Conditions:</vt:lpstr>
      <vt:lpstr>Sample collection :</vt:lpstr>
      <vt:lpstr>Sample volume: </vt:lpstr>
      <vt:lpstr>Sample storage :</vt:lpstr>
      <vt:lpstr>Major Media component:</vt:lpstr>
      <vt:lpstr>Procedure:</vt:lpstr>
      <vt:lpstr>Problems in cell culture:</vt:lpstr>
      <vt:lpstr>Sources of the problems in cell culture: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FUJITSU</dc:creator>
  <cp:lastModifiedBy>aSus</cp:lastModifiedBy>
  <cp:revision>41</cp:revision>
  <dcterms:created xsi:type="dcterms:W3CDTF">2016-09-16T07:43:39Z</dcterms:created>
  <dcterms:modified xsi:type="dcterms:W3CDTF">2017-09-07T23:02:21Z</dcterms:modified>
</cp:coreProperties>
</file>