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79" r:id="rId5"/>
    <p:sldId id="280" r:id="rId6"/>
    <p:sldId id="281" r:id="rId7"/>
    <p:sldId id="282" r:id="rId8"/>
    <p:sldId id="283" r:id="rId9"/>
    <p:sldId id="284" r:id="rId10"/>
    <p:sldId id="265" r:id="rId11"/>
    <p:sldId id="273" r:id="rId12"/>
    <p:sldId id="286" r:id="rId13"/>
    <p:sldId id="287" r:id="rId14"/>
    <p:sldId id="288" r:id="rId15"/>
    <p:sldId id="289" r:id="rId16"/>
    <p:sldId id="290" r:id="rId17"/>
    <p:sldId id="285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DD3464-2C46-4369-B7BC-17617D0330D8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03BAE8-5E8A-480B-A5F8-14B8C70B28B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12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7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7C9BF-7DD5-4BB0-95FA-E0615BE82E7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B7E0C-9745-4048-84E6-61A95CC61FFF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9678F-F643-44A4-8016-86D7C437ED00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B48C0-AA57-4D13-8E4E-EE8C0990E266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7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B0243-453A-46A1-9892-BF8AF8C4A1AE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78E0A-251C-4C21-85F0-D092D9411934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471CC-2481-4114-A275-72F819EA31D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0B6B-6316-4EBC-8982-3BC85FF8B127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0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99B23-86FD-4945-886D-31C60CAA32A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8387A-7C1C-443A-B667-9A3A47351029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2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108D7-7E7C-49D5-9374-7227A6A31F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F0BA7-361E-4A9E-B43C-877D1A8209C0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4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35BF4-852C-4649-816A-45A5854FC0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5538-0724-4DEF-8649-913EE6170DA8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02D18-A1B1-41A7-9DDC-7FD0A606107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99941-25D5-4684-9D29-CE9C9A31996E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0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08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CA6B4-5FA9-4190-AE72-B532D1038731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BB41E9-1837-4BEC-B6E1-6A2FCC948A75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51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4F0C-F826-40E5-AEA9-AC9CE594558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7161D-7D90-435C-BD79-554A483A522B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8939A-DAC4-4426-A019-3A9D560A6893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A0047-762D-4CD5-A83A-2DD65CAF297A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8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7C9BF-7DD5-4BB0-95FA-E0615BE82E7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B7E0C-9745-4048-84E6-61A95CC61FFF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9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9678F-F643-44A4-8016-86D7C437ED00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B48C0-AA57-4D13-8E4E-EE8C0990E266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60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B0243-453A-46A1-9892-BF8AF8C4A1AE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78E0A-251C-4C21-85F0-D092D9411934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4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471CC-2481-4114-A275-72F819EA31D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0B6B-6316-4EBC-8982-3BC85FF8B127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99B23-86FD-4945-886D-31C60CAA32A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8387A-7C1C-443A-B667-9A3A47351029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52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108D7-7E7C-49D5-9374-7227A6A31F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F0BA7-361E-4A9E-B43C-877D1A8209C0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13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35BF4-852C-4649-816A-45A5854FC0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5538-0724-4DEF-8649-913EE6170DA8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57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02D18-A1B1-41A7-9DDC-7FD0A606107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99941-25D5-4684-9D29-CE9C9A31996E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CA6B4-5FA9-4190-AE72-B532D1038731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BB41E9-1837-4BEC-B6E1-6A2FCC948A75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97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4F0C-F826-40E5-AEA9-AC9CE594558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7161D-7D90-435C-BD79-554A483A522B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8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8939A-DAC4-4426-A019-3A9D560A6893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A0047-762D-4CD5-A83A-2DD65CAF297A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09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7C9BF-7DD5-4BB0-95FA-E0615BE82E7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B7E0C-9745-4048-84E6-61A95CC61FFF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36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9678F-F643-44A4-8016-86D7C437ED00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B48C0-AA57-4D13-8E4E-EE8C0990E266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8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B0243-453A-46A1-9892-BF8AF8C4A1AE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78E0A-251C-4C21-85F0-D092D9411934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68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471CC-2481-4114-A275-72F819EA31D2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0B6B-6316-4EBC-8982-3BC85FF8B127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59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99B23-86FD-4945-886D-31C60CAA32A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8387A-7C1C-443A-B667-9A3A47351029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6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108D7-7E7C-49D5-9374-7227A6A31F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F0BA7-361E-4A9E-B43C-877D1A8209C0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5221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35BF4-852C-4649-816A-45A5854FC015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5538-0724-4DEF-8649-913EE6170DA8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73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02D18-A1B1-41A7-9DDC-7FD0A606107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99941-25D5-4684-9D29-CE9C9A31996E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6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CA6B4-5FA9-4190-AE72-B532D1038731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BB41E9-1837-4BEC-B6E1-6A2FCC948A75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4F0C-F826-40E5-AEA9-AC9CE594558A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7161D-7D90-435C-BD79-554A483A522B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8939A-DAC4-4426-A019-3A9D560A6893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A0047-762D-4CD5-A83A-2DD65CAF297A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47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64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5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079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36F8-3C5D-4BAF-98DA-5FE21D8FDA9F}" type="datetimeFigureOut">
              <a:rPr lang="ar-SA" smtClean="0"/>
              <a:pPr/>
              <a:t>07/03/1444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86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0C3DB-CAA8-4DF5-810B-111042BC4DD9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99E02-D95E-4078-B426-037555897CE3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4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2pPr>
      <a:lvl3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3pPr>
      <a:lvl4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4pPr>
      <a:lvl5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5pPr>
      <a:lvl6pPr marL="4572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6pPr>
      <a:lvl7pPr marL="9144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7pPr>
      <a:lvl8pPr marL="13716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8pPr>
      <a:lvl9pPr marL="18288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0C3DB-CAA8-4DF5-810B-111042BC4DD9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99E02-D95E-4078-B426-037555897CE3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4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2pPr>
      <a:lvl3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3pPr>
      <a:lvl4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4pPr>
      <a:lvl5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5pPr>
      <a:lvl6pPr marL="4572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6pPr>
      <a:lvl7pPr marL="9144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7pPr>
      <a:lvl8pPr marL="13716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8pPr>
      <a:lvl9pPr marL="18288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0C3DB-CAA8-4DF5-810B-111042BC4DD9}" type="datetimeFigureOut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07/03/1444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rtl="1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99E02-D95E-4078-B426-037555897CE3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2pPr>
      <a:lvl3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3pPr>
      <a:lvl4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4pPr>
      <a:lvl5pPr algn="ctr" rtl="1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5pPr>
      <a:lvl6pPr marL="4572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6pPr>
      <a:lvl7pPr marL="9144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7pPr>
      <a:lvl8pPr marL="13716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8pPr>
      <a:lvl9pPr marL="1828800" algn="ctr" rtl="1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T.%20Solium%20Mature%20segment&amp;source=images&amp;cd=&amp;cad=rja&amp;docid=11lQtdu2IwR-XM&amp;tbnid=lrInCFY2Gpv8FM:&amp;ved=0CAUQjRw&amp;url=http://www.biocyclopedia.com/index/general_zoology/phylum_platyhelminthes.php&amp;ei=OixbUcm5NYGNO82bgCA&amp;psig=AFQjCNE4pvYrA9ymbdxT6aJUVhe2f8zJsA&amp;ust=1365015838224913" TargetMode="Externa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&amp;esrc=s&amp;frm=1&amp;source=images&amp;cd=&amp;cad=rja&amp;docid=2s3QNtPvOhviDM&amp;tbnid=VhOIZsfE2O3AXM:&amp;ved=0CAUQjRw&amp;url=http://bioweb.uwlax.edu/bio203/s2008/geske_rich/lifecycle.htm&amp;ei=BC51UqOMHIrW0QXth4DYDA&amp;psig=AFQjCNHkF20mYFj1eLw2SIr9ZJIHGMuWRQ&amp;ust=1383495881135673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416216"/>
            <a:ext cx="5616922" cy="151259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800" b="1" i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Taenia</a:t>
            </a:r>
            <a:endParaRPr kumimoji="0" lang="ar-SA" sz="4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" name="Picture 2" descr="C:\Users\SULTAN\Pictures\1_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81" y="2292150"/>
            <a:ext cx="3528393" cy="2629217"/>
          </a:xfrm>
          <a:prstGeom prst="roundRect">
            <a:avLst>
              <a:gd name="adj" fmla="val 46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 descr="C:\Users\SULTAN\Pictures\TAPEW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10" y="2292149"/>
            <a:ext cx="3546073" cy="2629217"/>
          </a:xfrm>
          <a:prstGeom prst="roundRect">
            <a:avLst>
              <a:gd name="adj" fmla="val 49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عنوان فرعي 1"/>
          <p:cNvSpPr txBox="1">
            <a:spLocks/>
          </p:cNvSpPr>
          <p:nvPr/>
        </p:nvSpPr>
        <p:spPr bwMode="auto">
          <a:xfrm>
            <a:off x="1541481" y="5445224"/>
            <a:ext cx="6400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 rtl="0" eaLnBrk="1" hangingPunct="1">
              <a:buNone/>
              <a:defRPr/>
            </a:pPr>
            <a:r>
              <a:rPr lang="en-US" b="1" dirty="0"/>
              <a:t>By: </a:t>
            </a:r>
          </a:p>
          <a:p>
            <a:pPr marL="0" indent="0" algn="ctr" rtl="0" eaLnBrk="1" hangingPunct="1">
              <a:buNone/>
              <a:defRPr/>
            </a:pPr>
            <a:r>
              <a:rPr lang="en-US" b="1" dirty="0"/>
              <a:t>lecturer: </a:t>
            </a:r>
            <a:r>
              <a:rPr lang="en-US" b="1" dirty="0" err="1"/>
              <a:t>Jawahir</a:t>
            </a:r>
            <a:r>
              <a:rPr lang="en-US" b="1" dirty="0"/>
              <a:t> AL-</a:t>
            </a:r>
            <a:r>
              <a:rPr lang="en-US" b="1" dirty="0" err="1"/>
              <a:t>Ghamdi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2743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LTAN\Pictures\06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729" y="764704"/>
            <a:ext cx="60548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3275856" y="5384367"/>
            <a:ext cx="2579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 of </a:t>
            </a:r>
            <a:r>
              <a:rPr lang="en-GB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endParaRPr lang="ar-SA" sz="3200" b="1" i="1" u="sng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158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biocyclopedia.com/index/general_zoology/images/images09/fig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544616" cy="489654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225740" y="5949280"/>
            <a:ext cx="61024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Mature segment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Taenia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spp.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anklin Gothic Boo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LTAN\Pictures\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764704"/>
            <a:ext cx="6000792" cy="480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043608" y="58772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T.S. of muscle containing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cysticercus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larva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0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LTAN\Pictures\Taenia_saginata_proglt_DPDx.jpg"/>
          <p:cNvPicPr>
            <a:picLocks noChangeAspect="1" noChangeArrowheads="1"/>
          </p:cNvPicPr>
          <p:nvPr/>
        </p:nvPicPr>
        <p:blipFill rotWithShape="1">
          <a:blip r:embed="rId2"/>
          <a:srcRect l="5813" t="983" r="1618" b="3157"/>
          <a:stretch/>
        </p:blipFill>
        <p:spPr bwMode="auto">
          <a:xfrm>
            <a:off x="3203848" y="836713"/>
            <a:ext cx="324036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1043608" y="5949280"/>
            <a:ext cx="640871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Gravid  segment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Taenia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spp.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ranklin Gothic Boo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5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913" y="2060575"/>
            <a:ext cx="6264275" cy="1512888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Thank you for attention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alatino Linotype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1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7" y="245159"/>
            <a:ext cx="3744415" cy="807577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000" b="1" i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Taenia</a:t>
            </a: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5165" y="1455518"/>
            <a:ext cx="4978587" cy="41544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class comprises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tapeworms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all of which are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endoparasites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lack an alimentary canal throughout life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have a great power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both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asexual and sexual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acquired by</a:t>
            </a:r>
          </a:p>
          <a:p>
            <a:pPr marL="0" lvl="0" indent="0" algn="just" rtl="0">
              <a:buNone/>
            </a:pP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ingestion of raw or </a:t>
            </a:r>
          </a:p>
          <a:p>
            <a:pPr marL="0" lvl="0" indent="0" algn="just" rtl="0">
              <a:buNone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undercooked meat of </a:t>
            </a:r>
          </a:p>
          <a:p>
            <a:pPr marL="0" lvl="0" indent="0" algn="just" rtl="0">
              <a:buNone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infected animals.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7" name="Picture 2" descr="http://bioweb.uwlax.edu/bio203/s2008/geske_rich/images/OrgBioCystsInPigMus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932346"/>
            <a:ext cx="2802664" cy="2490427"/>
          </a:xfrm>
          <a:prstGeom prst="roundRect">
            <a:avLst>
              <a:gd name="adj" fmla="val 118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373416" y="457200"/>
            <a:ext cx="3770583" cy="2900195"/>
          </a:xfrm>
          <a:prstGeom prst="bracePair">
            <a:avLst>
              <a:gd name="adj" fmla="val 7363"/>
            </a:avLst>
          </a:prstGeom>
          <a:noFill/>
          <a:ln w="15875">
            <a:solidFill>
              <a:srgbClr val="82ACD0"/>
            </a:solidFill>
            <a:round/>
            <a:headEnd/>
            <a:tailEnd/>
          </a:ln>
          <a:effectLst/>
        </p:spPr>
        <p:txBody>
          <a:bodyPr lIns="274320" rIns="274320"/>
          <a:lstStyle/>
          <a:p>
            <a:pPr algn="l" rtl="0">
              <a:defRPr/>
            </a:pP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Kingdom: Animalia</a:t>
            </a:r>
          </a:p>
          <a:p>
            <a:pPr algn="l" rtl="0">
              <a:defRPr/>
            </a:pP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Subkingdom: </a:t>
            </a:r>
            <a:r>
              <a:rPr lang="en-GB" altLang="ja-JP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Eumetazoa</a:t>
            </a:r>
            <a:endParaRPr lang="en-GB" altLang="ja-JP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l" rtl="0">
              <a:defRPr/>
            </a:pP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Class: </a:t>
            </a:r>
            <a:r>
              <a:rPr lang="en-GB" altLang="ja-JP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Cestoda</a:t>
            </a:r>
            <a:endParaRPr lang="en-GB" altLang="ja-JP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l" rtl="0">
              <a:defRPr/>
            </a:pPr>
            <a:r>
              <a:rPr lang="en-GB" altLang="ja-JP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Order:Cyclophllidea</a:t>
            </a:r>
            <a:endParaRPr lang="en-GB" altLang="ja-JP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l" rtl="0">
              <a:defRPr/>
            </a:pPr>
            <a:r>
              <a:rPr lang="en-GB" altLang="ja-JP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Genus:Taenia</a:t>
            </a:r>
            <a:endParaRPr lang="en-GB" altLang="ja-JP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l" rtl="0">
              <a:defRPr/>
            </a:pP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Species: </a:t>
            </a:r>
            <a:r>
              <a:rPr lang="en-GB" altLang="ja-JP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Taenia </a:t>
            </a:r>
            <a:r>
              <a:rPr lang="en-GB" altLang="ja-JP" b="1" i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saginata</a:t>
            </a:r>
            <a:r>
              <a:rPr lang="en-GB" altLang="ja-JP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(beef tape­worm)</a:t>
            </a:r>
          </a:p>
          <a:p>
            <a:pPr algn="l" rtl="0">
              <a:defRPr/>
            </a:pPr>
            <a:r>
              <a:rPr lang="en-GB" altLang="ja-JP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Taenia </a:t>
            </a:r>
            <a:r>
              <a:rPr lang="en-GB" altLang="ja-JP" b="1" i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solium</a:t>
            </a:r>
            <a:r>
              <a:rPr lang="en-GB" altLang="ja-JP" b="1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GB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(pork tapeworm)</a:t>
            </a:r>
            <a:endParaRPr lang="en-GB" altLang="ja-JP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b="3241"/>
          <a:stretch>
            <a:fillRect/>
          </a:stretch>
        </p:blipFill>
        <p:spPr bwMode="auto">
          <a:xfrm>
            <a:off x="5940152" y="3532744"/>
            <a:ext cx="2749623" cy="28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975649" y="185488"/>
            <a:ext cx="2193229" cy="492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20435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28596" y="2071653"/>
            <a:ext cx="3971924" cy="397031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Scolex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four large muscular suckers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mouth or hooks exist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754988" y="2071654"/>
            <a:ext cx="4074687" cy="39703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Scolex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relatively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with  a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rounded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rostellum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double row of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chitinous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hooks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" descr="C:\Users\SULTAN\Pictures\4e91395b_136e4957107__8000_000001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852" y="3505120"/>
            <a:ext cx="2928958" cy="2112751"/>
          </a:xfrm>
          <a:prstGeom prst="rect">
            <a:avLst/>
          </a:prstGeom>
          <a:noFill/>
        </p:spPr>
      </p:pic>
      <p:pic>
        <p:nvPicPr>
          <p:cNvPr id="12" name="Picture 4" descr="Taenia saginata scolex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925458" y="3429000"/>
            <a:ext cx="2978199" cy="216024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5214942" y="1256110"/>
            <a:ext cx="2622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r>
              <a:rPr lang="en-GB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  <a:r>
              <a:rPr lang="en-GB" sz="3200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endParaRPr lang="ar-SA" sz="3200" i="1" u="sng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91925" y="1278862"/>
            <a:ext cx="2969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Taetnia</a:t>
            </a:r>
            <a:r>
              <a:rPr lang="en-GB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saginata</a:t>
            </a:r>
            <a:r>
              <a:rPr lang="en-GB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28596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External Features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43485"/>
              </p:ext>
            </p:extLst>
          </p:nvPr>
        </p:nvGraphicFramePr>
        <p:xfrm>
          <a:off x="467544" y="1268760"/>
          <a:ext cx="7888390" cy="4968553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77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49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u="sng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</a:t>
                      </a:r>
                      <a:r>
                        <a:rPr lang="en-GB" sz="2400" i="1" u="sng" cap="none" spc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solium</a:t>
                      </a:r>
                      <a:endParaRPr lang="en-US" sz="2400" b="0" i="1" u="sng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en-GB" sz="2400" i="1" u="sng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saginata </a:t>
                      </a:r>
                      <a:endParaRPr lang="ar-SA" sz="2400" b="0" i="1" u="sng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ar-SA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9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</a:t>
                      </a:r>
                      <a:endParaRPr lang="ar-S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</a:t>
                      </a:r>
                      <a:endParaRPr lang="ar-S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1"/>
                      <a:r>
                        <a:rPr lang="en-US" sz="2000" b="1" kern="1200" cap="none" spc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Definitive host</a:t>
                      </a:r>
                      <a:endParaRPr lang="ar-SA" sz="2000" b="1" i="0" kern="1200" cap="none" spc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64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 </a:t>
                      </a:r>
                      <a:endParaRPr lang="ar-SA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Cattle</a:t>
                      </a:r>
                      <a:endParaRPr lang="ar-SA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1"/>
                      <a:r>
                        <a:rPr lang="en-US" sz="2000" b="1" kern="1200" cap="none" spc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host</a:t>
                      </a:r>
                      <a:endParaRPr lang="ar-SA" sz="2000" b="1" i="0" kern="1200" cap="none" spc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91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 encysted in the muscles or subcutaneous tissues of their intermediate host.</a:t>
                      </a:r>
                      <a:endParaRPr lang="ar-S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rtl="0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 in encysted the cow after ingestion of the worm eggs.</a:t>
                      </a:r>
                      <a:endParaRPr lang="ar-S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1"/>
                      <a:r>
                        <a:rPr lang="en-GB" sz="2000" b="1" kern="1200" cap="none" spc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Larvae</a:t>
                      </a:r>
                      <a:endParaRPr lang="ar-SA" sz="2000" b="1" i="0" kern="1200" cap="none" spc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1" descr="C:\Users\SULTAN\Pictures\cysticercus1.jpg"/>
          <p:cNvPicPr>
            <a:picLocks noChangeAspect="1" noChangeArrowheads="1"/>
          </p:cNvPicPr>
          <p:nvPr/>
        </p:nvPicPr>
        <p:blipFill rotWithShape="1">
          <a:blip r:embed="rId2" cstate="print"/>
          <a:srcRect l="15860" r="11182" b="3822"/>
          <a:stretch/>
        </p:blipFill>
        <p:spPr bwMode="auto">
          <a:xfrm>
            <a:off x="755576" y="4077072"/>
            <a:ext cx="1800200" cy="2000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1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214282" y="214290"/>
            <a:ext cx="4592037" cy="63579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normalizeH="0" baseline="0" noProof="0" dirty="0"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normalizeH="0" baseline="0" noProof="0" dirty="0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Mature </a:t>
            </a:r>
            <a:r>
              <a:rPr kumimoji="0" lang="en-GB" sz="2000" b="1" i="0" u="none" strike="noStrike" kern="1200" normalizeH="0" baseline="0" noProof="0" dirty="0" err="1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Proglottids</a:t>
            </a:r>
            <a:r>
              <a:rPr kumimoji="0" lang="en-GB" sz="2000" b="1" i="0" u="none" strike="noStrike" kern="1200" normalizeH="0" baseline="0" noProof="0" dirty="0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2000" i="0" u="none" strike="noStrike" kern="1200" normalizeH="0" baseline="0" noProof="0" dirty="0"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uterus (unbranched), </a:t>
            </a:r>
            <a:r>
              <a:rPr kumimoji="0" lang="en-GB" sz="2000" i="0" u="none" strike="noStrike" kern="1200" normalizeH="0" baseline="0" noProof="0" dirty="0" err="1"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overy</a:t>
            </a:r>
            <a:r>
              <a:rPr kumimoji="0" lang="en-GB" sz="2000" i="0" u="none" strike="noStrike" kern="1200" normalizeH="0" baseline="0" noProof="0" dirty="0"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genital pore, and testes</a:t>
            </a:r>
            <a:endParaRPr kumimoji="0" lang="en-US" sz="2000" i="0" u="none" strike="noStrike" kern="1200" normalizeH="0" baseline="0" noProof="0" dirty="0"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normalizeH="0" baseline="0" noProof="0" dirty="0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Gravid </a:t>
            </a:r>
            <a:r>
              <a:rPr kumimoji="0" lang="en-GB" sz="2000" b="1" i="0" u="none" strike="noStrike" kern="1200" normalizeH="0" baseline="0" noProof="0" dirty="0" err="1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Proglottids</a:t>
            </a:r>
            <a:r>
              <a:rPr kumimoji="0" lang="en-GB" sz="2000" b="1" i="0" u="none" strike="noStrike" kern="1200" normalizeH="0" baseline="0" noProof="0" dirty="0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uterus in  </a:t>
            </a:r>
            <a:r>
              <a:rPr kumimoji="0" lang="en-GB" sz="20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kumimoji="0" lang="en-GB" sz="2000" b="1" i="1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saginata</a:t>
            </a:r>
            <a:r>
              <a:rPr kumimoji="0" lang="en-GB" sz="20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branched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filled with eggs.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defRPr/>
            </a:pPr>
            <a:r>
              <a:rPr kumimoji="0" lang="en-GB" sz="2000" b="1" i="0" u="none" strike="noStrike" kern="1200" normalizeH="0" baseline="0" noProof="0" dirty="0"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round in shape, enclosed by </a:t>
            </a:r>
          </a:p>
          <a:p>
            <a:pPr marL="0" lvl="0" indent="0" algn="just" rtl="0">
              <a:buNone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striated and thick shell, and contains </a:t>
            </a:r>
          </a:p>
          <a:p>
            <a:pPr marL="0" lvl="0" indent="0" algn="just" rtl="0">
              <a:buNone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mature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hexacanth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embryo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SULTAN\Pictures\mat-progl-taenia2028129.jpg"/>
          <p:cNvPicPr>
            <a:picLocks noChangeAspect="1" noChangeArrowheads="1"/>
          </p:cNvPicPr>
          <p:nvPr/>
        </p:nvPicPr>
        <p:blipFill rotWithShape="1">
          <a:blip r:embed="rId2" cstate="print"/>
          <a:srcRect l="2128" t="7056" r="4255" b="9682"/>
          <a:stretch/>
        </p:blipFill>
        <p:spPr bwMode="auto">
          <a:xfrm>
            <a:off x="5486708" y="159996"/>
            <a:ext cx="3057627" cy="263864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مستطيل 21"/>
          <p:cNvSpPr/>
          <p:nvPr/>
        </p:nvSpPr>
        <p:spPr>
          <a:xfrm>
            <a:off x="5020601" y="2852936"/>
            <a:ext cx="3624183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/>
              </a:gs>
              <a:gs pos="98000">
                <a:schemeClr val="bg1"/>
              </a:gs>
              <a:gs pos="81389">
                <a:schemeClr val="bg1"/>
              </a:gs>
              <a:gs pos="88376">
                <a:schemeClr val="bg1"/>
              </a:gs>
              <a:gs pos="6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208099" y="694489"/>
            <a:ext cx="4812502" cy="1569660"/>
          </a:xfrm>
          <a:prstGeom prst="rect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19218" y="2830009"/>
            <a:ext cx="4812502" cy="1569660"/>
          </a:xfrm>
          <a:prstGeom prst="rect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" descr="C:\Users\SULTAN\Pictures\taenia8.jpg"/>
          <p:cNvPicPr>
            <a:picLocks noChangeAspect="1" noChangeArrowheads="1"/>
          </p:cNvPicPr>
          <p:nvPr/>
        </p:nvPicPr>
        <p:blipFill rotWithShape="1">
          <a:blip r:embed="rId3"/>
          <a:srcRect l="4513" t="2038" r="4226" b="3980"/>
          <a:stretch/>
        </p:blipFill>
        <p:spPr bwMode="auto">
          <a:xfrm>
            <a:off x="5519998" y="2918233"/>
            <a:ext cx="302433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SULTAN\Pictures\egg-taenia1.jpg"/>
          <p:cNvPicPr>
            <a:picLocks noChangeAspect="1" noChangeArrowheads="1"/>
          </p:cNvPicPr>
          <p:nvPr/>
        </p:nvPicPr>
        <p:blipFill rotWithShape="1">
          <a:blip r:embed="rId4" cstate="print"/>
          <a:srcRect l="31314" t="5398"/>
          <a:stretch/>
        </p:blipFill>
        <p:spPr bwMode="auto">
          <a:xfrm>
            <a:off x="4355975" y="4941168"/>
            <a:ext cx="1786555" cy="172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مربع نص 25"/>
          <p:cNvSpPr txBox="1"/>
          <p:nvPr/>
        </p:nvSpPr>
        <p:spPr>
          <a:xfrm>
            <a:off x="196503" y="5250839"/>
            <a:ext cx="4177251" cy="1077218"/>
          </a:xfrm>
          <a:prstGeom prst="rect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419872" y="22860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ife cycle of Taenia saginata &amp; T. sol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74931"/>
            <a:ext cx="8496944" cy="56504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089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3" name="Picture 2" descr="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9"/>
            <a:ext cx="7786710" cy="68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Under The microscope</a:t>
            </a:r>
            <a:endParaRPr lang="ar-SA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ULTAN\Pictures\4e91395b_136e4957107__8000_000001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20688"/>
            <a:ext cx="6883127" cy="518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ستطيل 1"/>
          <p:cNvSpPr/>
          <p:nvPr/>
        </p:nvSpPr>
        <p:spPr>
          <a:xfrm>
            <a:off x="2127163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Scolex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ranklin Gothic Book"/>
                <a:cs typeface="Times New Roman" panose="02020603050405020304" pitchFamily="18" charset="0"/>
              </a:rPr>
              <a:t> of </a:t>
            </a:r>
            <a:r>
              <a:rPr lang="en-GB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  <a:r>
              <a:rPr lang="en-GB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385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252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Arabic</vt:lpstr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نسق Office</vt:lpstr>
      <vt:lpstr>مدير تنفيذي</vt:lpstr>
      <vt:lpstr>1_مدير تنفيذي</vt:lpstr>
      <vt:lpstr>2_مدير تنفيذي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SULTAN</dc:creator>
  <cp:lastModifiedBy>ABDULAZIZ AHMED ABDULAZIZ ALJANOBI</cp:lastModifiedBy>
  <cp:revision>54</cp:revision>
  <dcterms:created xsi:type="dcterms:W3CDTF">2013-11-02T02:20:23Z</dcterms:created>
  <dcterms:modified xsi:type="dcterms:W3CDTF">2022-10-02T09:44:43Z</dcterms:modified>
</cp:coreProperties>
</file>