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1"/>
  </p:notesMasterIdLst>
  <p:sldIdLst>
    <p:sldId id="266" r:id="rId2"/>
    <p:sldId id="267" r:id="rId3"/>
    <p:sldId id="279" r:id="rId4"/>
    <p:sldId id="290" r:id="rId5"/>
    <p:sldId id="291" r:id="rId6"/>
    <p:sldId id="295" r:id="rId7"/>
    <p:sldId id="296" r:id="rId8"/>
    <p:sldId id="297" r:id="rId9"/>
    <p:sldId id="298" r:id="rId10"/>
    <p:sldId id="299" r:id="rId11"/>
    <p:sldId id="301" r:id="rId12"/>
    <p:sldId id="300" r:id="rId13"/>
    <p:sldId id="302" r:id="rId14"/>
    <p:sldId id="282" r:id="rId15"/>
    <p:sldId id="278" r:id="rId16"/>
    <p:sldId id="287" r:id="rId17"/>
    <p:sldId id="288" r:id="rId18"/>
    <p:sldId id="289" r:id="rId19"/>
    <p:sldId id="277" r:id="rId2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B71380-02ED-4A59-815E-725BFCFEC1EC}" type="datetimeFigureOut">
              <a:rPr lang="ar-SA"/>
              <a:pPr>
                <a:defRPr/>
              </a:pPr>
              <a:t>15/11/1435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DBFB35-DC5C-4DF0-B379-3963A6973D3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2253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BBA50C-E544-4AD3-81E5-702E263314DB}" type="slidenum">
              <a:rPr lang="ar-SA" smtClean="0">
                <a:latin typeface="Arial" charset="0"/>
                <a:cs typeface="Arial" charset="0"/>
              </a:rPr>
              <a:pPr/>
              <a:t>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2355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2EC2FD-2AED-4626-82CC-468129342B78}" type="slidenum">
              <a:rPr lang="ar-SA" smtClean="0">
                <a:latin typeface="Arial" charset="0"/>
                <a:cs typeface="Arial" charset="0"/>
              </a:rPr>
              <a:pPr/>
              <a:t>2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2458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461CAB-4C82-4891-86CB-401169A7F902}" type="slidenum">
              <a:rPr lang="ar-SA" smtClean="0">
                <a:latin typeface="Arial" charset="0"/>
                <a:cs typeface="Arial" charset="0"/>
              </a:rPr>
              <a:pPr/>
              <a:t>19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50B9F-8626-44B2-8E1B-1469922623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77460-0599-4225-93D9-ECAB4994BA20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AC940-755B-43F7-B996-4B51F5F48D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E389E-5C25-418C-A2C0-BFE2CA990AAF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A8226-F676-4194-8396-4A89F75890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BC3FC-CF40-43C1-9E4C-3B7BADA893E1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DED5E-2A77-4DF2-9A74-87457766CF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42DAD-3D28-4866-B0F8-3BADBB9C43E8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9A8E-0DCF-40D1-87F5-3FBFEFDA01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31C67-813D-4F59-B7BE-7B68F46004EE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78B78-CC9A-42E0-B55D-DBF12C8DAD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775AB-D862-42DC-B360-6B7212A69235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19D04-5E95-47F4-ABDD-9B43A0E89B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C0E62-A422-4985-8276-B8409993B736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CF2B8-AB49-45B3-89CB-762EB83ABF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10835-FEB3-4E46-82AE-704C445D9D7E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16A67-EFFD-44A1-B223-95D8916ADD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F675-D71F-4C99-9DAB-03E3A20EAC5D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4F8D3-93C3-409E-A0BC-B1CCE417F2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E247B-A869-40E0-90D5-61D5810EF0D2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CB04C-5CC2-4055-999F-6ACF03705B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5E009-504D-4EBD-B1B4-7A484214FF21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FEDFECF-9214-463E-8E7B-F6F0A2413A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dirty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805B77EA-8317-41D8-B181-E41CF704B2BB}" type="datetime1">
              <a:rPr lang="en-US"/>
              <a:pPr>
                <a:defRPr/>
              </a:pPr>
              <a:t>9/9/2014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81075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smtClean="0"/>
              <a:t>Radionuclide Generators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636838"/>
            <a:ext cx="6400800" cy="936625"/>
          </a:xfrm>
        </p:spPr>
        <p:txBody>
          <a:bodyPr rtlCol="0"/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dirty="0" smtClean="0"/>
              <a:t>Lab 8</a:t>
            </a:r>
          </a:p>
        </p:txBody>
      </p:sp>
      <p:pic>
        <p:nvPicPr>
          <p:cNvPr id="2052" name="Picture 5" descr="http://www.samedical.se/media/gallium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3500438"/>
            <a:ext cx="2957512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 startAt="2"/>
            </a:pPr>
            <a:r>
              <a:rPr lang="en-US" sz="2400" smtClean="0">
                <a:solidFill>
                  <a:srgbClr val="FF0000"/>
                </a:solidFill>
              </a:rPr>
              <a:t>Solid Column Generator</a:t>
            </a:r>
          </a:p>
          <a:p>
            <a:pPr marL="514350" indent="-514350"/>
            <a:r>
              <a:rPr lang="en-US" smtClean="0">
                <a:solidFill>
                  <a:srgbClr val="FF0000"/>
                </a:solidFill>
              </a:rPr>
              <a:t>Yield of 99mTc </a:t>
            </a:r>
          </a:p>
          <a:p>
            <a:pPr marL="514350" indent="-514350"/>
            <a:r>
              <a:rPr lang="en-US" smtClean="0"/>
              <a:t>One can calculate the</a:t>
            </a:r>
            <a:r>
              <a:rPr lang="en-US" smtClean="0">
                <a:solidFill>
                  <a:srgbClr val="00B0F0"/>
                </a:solidFill>
              </a:rPr>
              <a:t> </a:t>
            </a:r>
            <a:r>
              <a:rPr lang="en-US" u="sng" smtClean="0">
                <a:solidFill>
                  <a:srgbClr val="00B0F0"/>
                </a:solidFill>
              </a:rPr>
              <a:t>theoretical</a:t>
            </a:r>
            <a:r>
              <a:rPr lang="en-US" smtClean="0">
                <a:solidFill>
                  <a:srgbClr val="00B0F0"/>
                </a:solidFill>
              </a:rPr>
              <a:t> </a:t>
            </a:r>
            <a:r>
              <a:rPr lang="en-US" smtClean="0"/>
              <a:t>yield of 99mTc from a Moly generator at a given time by using this Eq. </a:t>
            </a:r>
          </a:p>
          <a:p>
            <a:pPr marL="514350" indent="-514350"/>
            <a:endParaRPr lang="en-US" smtClean="0"/>
          </a:p>
          <a:p>
            <a:pPr marL="514350" indent="-514350"/>
            <a:endParaRPr lang="en-US" smtClean="0"/>
          </a:p>
          <a:p>
            <a:pPr marL="514350" indent="-514350"/>
            <a:r>
              <a:rPr lang="en-US" smtClean="0"/>
              <a:t>For practical reasons, it is not possible to obtain a complete yield of </a:t>
            </a:r>
            <a:r>
              <a:rPr lang="en-US" baseline="30000" smtClean="0"/>
              <a:t>99m</a:t>
            </a:r>
            <a:r>
              <a:rPr lang="en-US" smtClean="0"/>
              <a:t>Tc from a generator as predicted by this Eq.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/>
          <a:srcRect l="41733" t="34120" r="39368" b="60654"/>
          <a:stretch>
            <a:fillRect/>
          </a:stretch>
        </p:blipFill>
        <p:spPr bwMode="auto">
          <a:xfrm>
            <a:off x="755650" y="3357563"/>
            <a:ext cx="33321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2"/>
          <a:srcRect l="41733" t="42520" r="39368" b="52440"/>
          <a:stretch>
            <a:fillRect/>
          </a:stretch>
        </p:blipFill>
        <p:spPr bwMode="auto">
          <a:xfrm>
            <a:off x="4572000" y="3357563"/>
            <a:ext cx="333216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 startAt="2"/>
            </a:pPr>
            <a:r>
              <a:rPr lang="en-US" sz="2400" smtClean="0">
                <a:solidFill>
                  <a:srgbClr val="FF0000"/>
                </a:solidFill>
              </a:rPr>
              <a:t>Solid Column Generator</a:t>
            </a:r>
          </a:p>
          <a:p>
            <a:pPr marL="514350" indent="-514350"/>
            <a:r>
              <a:rPr lang="en-US" smtClean="0">
                <a:solidFill>
                  <a:srgbClr val="FF0000"/>
                </a:solidFill>
              </a:rPr>
              <a:t>Yield of 99mTc </a:t>
            </a:r>
          </a:p>
          <a:p>
            <a:pPr marL="514350" indent="-514350"/>
            <a:r>
              <a:rPr lang="en-US" smtClean="0"/>
              <a:t>One can calculate the </a:t>
            </a:r>
            <a:r>
              <a:rPr lang="en-US" u="sng" smtClean="0">
                <a:solidFill>
                  <a:srgbClr val="00B0F0"/>
                </a:solidFill>
              </a:rPr>
              <a:t>theoretical</a:t>
            </a:r>
            <a:r>
              <a:rPr lang="en-US" smtClean="0"/>
              <a:t> yield of 99mTc from a Moly generator at a given time by using this Eq. </a:t>
            </a:r>
          </a:p>
          <a:p>
            <a:pPr marL="514350" indent="-514350"/>
            <a:endParaRPr lang="en-US" smtClean="0"/>
          </a:p>
          <a:p>
            <a:pPr marL="514350" indent="-514350"/>
            <a:endParaRPr lang="en-US" smtClean="0"/>
          </a:p>
          <a:p>
            <a:pPr marL="514350" indent="-514350"/>
            <a:endParaRPr lang="en-US" smtClean="0"/>
          </a:p>
          <a:p>
            <a:pPr marL="514350" indent="-514350"/>
            <a:endParaRPr lang="en-US" smtClean="0"/>
          </a:p>
          <a:p>
            <a:pPr marL="514350" indent="-514350"/>
            <a:r>
              <a:rPr lang="en-US" smtClean="0"/>
              <a:t>For practical reasons, it is not possible to obtain a complete yield of 99mTc from a generator as predicted by this Eq.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/>
          <a:srcRect l="13383" t="60159" r="33333" b="32280"/>
          <a:stretch>
            <a:fillRect/>
          </a:stretch>
        </p:blipFill>
        <p:spPr bwMode="auto">
          <a:xfrm>
            <a:off x="684213" y="3284538"/>
            <a:ext cx="75596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/>
          <a:srcRect l="41733" t="34120" r="39368" b="60654"/>
          <a:stretch>
            <a:fillRect/>
          </a:stretch>
        </p:blipFill>
        <p:spPr bwMode="auto">
          <a:xfrm>
            <a:off x="755650" y="4076700"/>
            <a:ext cx="33321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3"/>
          <a:srcRect l="41733" t="42520" r="39368" b="52440"/>
          <a:stretch>
            <a:fillRect/>
          </a:stretch>
        </p:blipFill>
        <p:spPr bwMode="auto">
          <a:xfrm>
            <a:off x="4859338" y="4076700"/>
            <a:ext cx="33337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 startAt="2"/>
            </a:pPr>
            <a:r>
              <a:rPr lang="en-US" sz="2400" smtClean="0">
                <a:solidFill>
                  <a:srgbClr val="FF0000"/>
                </a:solidFill>
              </a:rPr>
              <a:t>Solid Column Generator</a:t>
            </a:r>
          </a:p>
          <a:p>
            <a:pPr marL="514350" indent="-514350"/>
            <a:r>
              <a:rPr lang="en-US" smtClean="0">
                <a:solidFill>
                  <a:srgbClr val="FF0000"/>
                </a:solidFill>
              </a:rPr>
              <a:t>Yield of 99mTc </a:t>
            </a:r>
          </a:p>
          <a:p>
            <a:pPr marL="514350" indent="-514350"/>
            <a:r>
              <a:rPr lang="en-US" smtClean="0"/>
              <a:t>For practical reasons, it is not possible to obtain a complete yield of 99mTc from a generator as predicted by this Eq.</a:t>
            </a:r>
          </a:p>
          <a:p>
            <a:pPr lvl="1"/>
            <a:r>
              <a:rPr lang="en-US" sz="2400" smtClean="0">
                <a:solidFill>
                  <a:srgbClr val="FF0000"/>
                </a:solidFill>
              </a:rPr>
              <a:t>Why?</a:t>
            </a:r>
          </a:p>
          <a:p>
            <a:pPr marL="514350" indent="-514350"/>
            <a:r>
              <a:rPr lang="en-US" sz="2400" smtClean="0">
                <a:solidFill>
                  <a:srgbClr val="00B0F0"/>
                </a:solidFill>
              </a:rPr>
              <a:t>The yield may be reduced by </a:t>
            </a:r>
          </a:p>
          <a:p>
            <a:pPr marL="514350" indent="-514350"/>
            <a:r>
              <a:rPr lang="en-US" sz="2400" smtClean="0"/>
              <a:t>Column defect such as </a:t>
            </a:r>
          </a:p>
          <a:p>
            <a:pPr marL="514350" indent="-514350">
              <a:buFontTx/>
              <a:buAutoNum type="arabicPeriod"/>
            </a:pPr>
            <a:r>
              <a:rPr lang="en-US" sz="2400" smtClean="0"/>
              <a:t>channeling in the adsorbent bed</a:t>
            </a:r>
          </a:p>
          <a:p>
            <a:pPr marL="514350" indent="-514350">
              <a:buFontTx/>
              <a:buAutoNum type="arabicPeriod"/>
            </a:pPr>
            <a:r>
              <a:rPr lang="en-US" sz="2400" smtClean="0"/>
              <a:t>or by autoradiolysis due to high radioactivity whereby the chemical form of </a:t>
            </a:r>
            <a:r>
              <a:rPr lang="en-US" sz="2400" baseline="30000" smtClean="0"/>
              <a:t>99m</a:t>
            </a:r>
            <a:r>
              <a:rPr lang="en-US" sz="2400" smtClean="0"/>
              <a:t>Tc changes.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 startAt="2"/>
            </a:pPr>
            <a:r>
              <a:rPr lang="en-US" sz="2400" smtClean="0">
                <a:solidFill>
                  <a:srgbClr val="FF0000"/>
                </a:solidFill>
              </a:rPr>
              <a:t>Solid Column Generator</a:t>
            </a:r>
          </a:p>
          <a:p>
            <a:pPr marL="514350" indent="-514350"/>
            <a:r>
              <a:rPr lang="en-US" smtClean="0">
                <a:solidFill>
                  <a:srgbClr val="FF0000"/>
                </a:solidFill>
              </a:rPr>
              <a:t>Yield of 99mTc </a:t>
            </a:r>
          </a:p>
          <a:p>
            <a:pPr marL="514350" indent="-514350"/>
            <a:r>
              <a:rPr lang="en-US" sz="2400" b="1" i="1" smtClean="0">
                <a:solidFill>
                  <a:srgbClr val="00B0F0"/>
                </a:solidFill>
              </a:rPr>
              <a:t>Problem</a:t>
            </a:r>
          </a:p>
          <a:p>
            <a:pPr marL="514350" indent="-514350"/>
            <a:r>
              <a:rPr lang="en-US" sz="2400" smtClean="0"/>
              <a:t>A 2.6-Ci (96.2-GBq) Moly generator calibrated for Wednesday noon was received on Tuesday before. </a:t>
            </a:r>
            <a:r>
              <a:rPr lang="en-US" sz="2400" smtClean="0">
                <a:solidFill>
                  <a:srgbClr val="00B0F0"/>
                </a:solidFill>
              </a:rPr>
              <a:t>What would be the total 99mTc activity eluted at 8:00 a.m. on Friday?</a:t>
            </a:r>
            <a:endParaRPr lang="en-US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mtClean="0"/>
              <a:t>Quality Control of 99mTc-Eluate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n-GB" smtClean="0"/>
              <a:t>Since 99mTc activity is used for humans, several quality control tests of the 99mTc-eluate are mandatory.</a:t>
            </a:r>
          </a:p>
          <a:p>
            <a:pPr marL="990600" lvl="1" indent="-533400">
              <a:buClr>
                <a:srgbClr val="FF0000"/>
              </a:buClr>
              <a:buFontTx/>
              <a:buAutoNum type="arabicPeriod"/>
            </a:pPr>
            <a:r>
              <a:rPr lang="en-GB" smtClean="0"/>
              <a:t>99Mo Breakthrough</a:t>
            </a:r>
          </a:p>
          <a:p>
            <a:pPr marL="990600" lvl="1" indent="-533400">
              <a:buClr>
                <a:srgbClr val="FF0000"/>
              </a:buClr>
              <a:buFontTx/>
              <a:buAutoNum type="arabicPeriod"/>
            </a:pPr>
            <a:r>
              <a:rPr lang="en-GB" smtClean="0"/>
              <a:t>Aluminum Breakthrough</a:t>
            </a:r>
          </a:p>
          <a:p>
            <a:pPr marL="990600" lvl="1" indent="-533400">
              <a:buClr>
                <a:srgbClr val="FF0000"/>
              </a:buClr>
              <a:buFontTx/>
              <a:buAutoNum type="arabicPeriod"/>
            </a:pPr>
            <a:r>
              <a:rPr lang="en-GB" smtClean="0"/>
              <a:t>pH</a:t>
            </a:r>
          </a:p>
          <a:p>
            <a:pPr marL="990600" lvl="1" indent="-533400">
              <a:buClr>
                <a:srgbClr val="FF0000"/>
              </a:buClr>
              <a:buFontTx/>
              <a:buAutoNum type="arabicPeriod"/>
            </a:pPr>
            <a:r>
              <a:rPr lang="en-GB" smtClean="0"/>
              <a:t>Radiochemical Purity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85800" indent="-6858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GB" baseline="30000" smtClean="0"/>
              <a:t>99</a:t>
            </a:r>
            <a:r>
              <a:rPr lang="en-GB" smtClean="0"/>
              <a:t>Mo Breakthrough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GB" sz="2000" smtClean="0"/>
              <a:t>Originates from the small quantity of </a:t>
            </a:r>
            <a:r>
              <a:rPr lang="en-GB" sz="2000" baseline="30000" smtClean="0"/>
              <a:t>99</a:t>
            </a:r>
            <a:r>
              <a:rPr lang="en-GB" sz="2000" smtClean="0"/>
              <a:t>Mo that may be eluted with </a:t>
            </a:r>
            <a:r>
              <a:rPr lang="en-GB" sz="2000" baseline="30000" smtClean="0"/>
              <a:t>99m</a:t>
            </a:r>
            <a:r>
              <a:rPr lang="en-GB" sz="2000" smtClean="0"/>
              <a:t>Tc.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GB" sz="2000" smtClean="0"/>
              <a:t>The US Pharmacopeia limit is 0.15 mCi </a:t>
            </a:r>
            <a:r>
              <a:rPr lang="en-GB" sz="2000" baseline="30000" smtClean="0"/>
              <a:t>99</a:t>
            </a:r>
            <a:r>
              <a:rPr lang="en-GB" sz="2000" smtClean="0"/>
              <a:t>Mo/mCi </a:t>
            </a:r>
            <a:r>
              <a:rPr lang="en-GB" sz="2000" baseline="30000" smtClean="0"/>
              <a:t>99m</a:t>
            </a:r>
            <a:r>
              <a:rPr lang="en-GB" sz="2000" smtClean="0"/>
              <a:t>Tc per administered dosage at the time of administration.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GB" sz="2000" smtClean="0"/>
              <a:t>The </a:t>
            </a:r>
            <a:r>
              <a:rPr lang="en-GB" sz="2000" baseline="30000" smtClean="0"/>
              <a:t>99</a:t>
            </a:r>
            <a:r>
              <a:rPr lang="en-GB" sz="2000" smtClean="0"/>
              <a:t>Mo contamination is measured by detecting 740-keV and 780-keV photons of </a:t>
            </a:r>
            <a:r>
              <a:rPr lang="en-GB" sz="2000" baseline="30000" smtClean="0"/>
              <a:t>99</a:t>
            </a:r>
            <a:r>
              <a:rPr lang="en-GB" sz="2000" smtClean="0"/>
              <a:t>Mo in a dose calibrator or a NaI(Tl) detector coupled to a pulse height analyzer.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85800" indent="-685800" fontAlgn="auto">
              <a:spcAft>
                <a:spcPts val="0"/>
              </a:spcAft>
              <a:buFontTx/>
              <a:buAutoNum type="arabicPeriod" startAt="2"/>
              <a:defRPr/>
            </a:pPr>
            <a:r>
              <a:rPr lang="en-GB" smtClean="0"/>
              <a:t>Aluminum Breakthrough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4525962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GB" sz="2000" smtClean="0"/>
              <a:t>Originates from the alumina bed of the generator.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GB" sz="2000" smtClean="0"/>
              <a:t>The presence of aluminum in the </a:t>
            </a:r>
            <a:r>
              <a:rPr lang="en-GB" sz="2000" baseline="30000" smtClean="0"/>
              <a:t>99m</a:t>
            </a:r>
            <a:r>
              <a:rPr lang="en-GB" sz="2000" smtClean="0"/>
              <a:t>Tc-eluate interferes with the preparation of </a:t>
            </a:r>
            <a:r>
              <a:rPr lang="en-GB" sz="2000" baseline="30000" smtClean="0"/>
              <a:t>99m</a:t>
            </a:r>
            <a:r>
              <a:rPr lang="en-GB" sz="2000" smtClean="0"/>
              <a:t>Tc-sulfur colloid; particularly phosphate buffer in colloid preparations tends to precipitate with excessive aluminum.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000" smtClean="0"/>
              <a:t>The </a:t>
            </a:r>
            <a:r>
              <a:rPr lang="en-US" sz="2000" i="1" smtClean="0"/>
              <a:t>USP</a:t>
            </a:r>
            <a:r>
              <a:rPr lang="en-US" sz="2000" smtClean="0"/>
              <a:t> limit is 10 µg Al/ml </a:t>
            </a:r>
            <a:r>
              <a:rPr lang="en-US" sz="2000" baseline="30000" smtClean="0"/>
              <a:t>99m</a:t>
            </a:r>
            <a:r>
              <a:rPr lang="en-US" sz="2000" smtClean="0"/>
              <a:t>Tc for fission-produced </a:t>
            </a:r>
            <a:r>
              <a:rPr lang="en-US" sz="2000" baseline="30000" smtClean="0"/>
              <a:t>99</a:t>
            </a:r>
            <a:r>
              <a:rPr lang="en-US" sz="2000" smtClean="0"/>
              <a:t>Mo.</a:t>
            </a:r>
            <a:endParaRPr lang="en-GB" sz="200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GB" sz="2000" smtClean="0"/>
              <a:t>Detected by the colorimetric method using aurin tricarboxylic acid or methyl orange, and can be quantitated by comparison with a standard solution of aluminum.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000" smtClean="0"/>
              <a:t>Excessive amounts of aluminum in the eluate indicate lack of stability of the column.</a:t>
            </a:r>
            <a:endParaRPr lang="en-GB" sz="200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Tx/>
              <a:buNone/>
              <a:defRPr/>
            </a:pPr>
            <a:endParaRPr lang="en-GB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85800" indent="-685800" fontAlgn="auto">
              <a:spcAft>
                <a:spcPts val="0"/>
              </a:spcAft>
              <a:buFontTx/>
              <a:buAutoNum type="arabicPeriod" startAt="3"/>
              <a:defRPr/>
            </a:pPr>
            <a:r>
              <a:rPr lang="en-GB" smtClean="0"/>
              <a:t>pH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Clr>
                <a:srgbClr val="FF0000"/>
              </a:buClr>
            </a:pPr>
            <a:r>
              <a:rPr lang="en-GB" sz="2400" smtClean="0"/>
              <a:t>The pH of the eluate should be between 4.5 and 7.5.</a:t>
            </a:r>
          </a:p>
          <a:p>
            <a:pPr>
              <a:lnSpc>
                <a:spcPct val="200000"/>
              </a:lnSpc>
              <a:buClr>
                <a:srgbClr val="FF0000"/>
              </a:buClr>
            </a:pPr>
            <a:r>
              <a:rPr lang="en-GB" sz="2400" smtClean="0"/>
              <a:t>Can be checked quantitatively with a pH meter or qualitatively with pH paper. </a:t>
            </a:r>
          </a:p>
          <a:p>
            <a:pPr>
              <a:buClr>
                <a:srgbClr val="FF0000"/>
              </a:buClr>
              <a:buFontTx/>
              <a:buNone/>
            </a:pP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85800" indent="-685800" fontAlgn="auto">
              <a:spcAft>
                <a:spcPts val="0"/>
              </a:spcAft>
              <a:buFontTx/>
              <a:buAutoNum type="arabicPeriod" startAt="3"/>
              <a:defRPr/>
            </a:pPr>
            <a:r>
              <a:rPr lang="en-GB" smtClean="0"/>
              <a:t>Radiochemical Purity 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Clr>
                <a:srgbClr val="FF0000"/>
              </a:buClr>
            </a:pPr>
            <a:r>
              <a:rPr lang="en-GB" sz="2400" smtClean="0"/>
              <a:t>The impurities of the 99mTc eluate are different chemical forms of radioactivity other than 99mTcO-4</a:t>
            </a:r>
          </a:p>
          <a:p>
            <a:pPr>
              <a:lnSpc>
                <a:spcPct val="200000"/>
              </a:lnSpc>
              <a:buClr>
                <a:srgbClr val="FF0000"/>
              </a:buClr>
            </a:pPr>
            <a:r>
              <a:rPr lang="en-GB" sz="2400" smtClean="0"/>
              <a:t>These impurities should be checked by suitable analytical methods.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مربع نص 1"/>
          <p:cNvSpPr txBox="1">
            <a:spLocks noChangeArrowheads="1"/>
          </p:cNvSpPr>
          <p:nvPr/>
        </p:nvSpPr>
        <p:spPr bwMode="auto">
          <a:xfrm>
            <a:off x="1547813" y="2492375"/>
            <a:ext cx="619283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 b="1">
                <a:solidFill>
                  <a:srgbClr val="00B0F0"/>
                </a:solidFill>
              </a:rPr>
              <a:t>Thank You </a:t>
            </a:r>
            <a:endParaRPr lang="ar-SA" sz="8800" b="1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Generators</a:t>
            </a:r>
            <a:endParaRPr lang="ar-SA" smtClean="0"/>
          </a:p>
        </p:txBody>
      </p:sp>
      <p:sp>
        <p:nvSpPr>
          <p:cNvPr id="3075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341438"/>
            <a:ext cx="8291512" cy="5040312"/>
          </a:xfrm>
        </p:spPr>
        <p:txBody>
          <a:bodyPr/>
          <a:lstStyle/>
          <a:p>
            <a:r>
              <a:rPr lang="en-US" sz="2400" b="1" smtClean="0">
                <a:solidFill>
                  <a:srgbClr val="FF0000"/>
                </a:solidFill>
              </a:rPr>
              <a:t>Properties:</a:t>
            </a:r>
          </a:p>
          <a:p>
            <a:r>
              <a:rPr lang="en-US" sz="2400" smtClean="0"/>
              <a:t>A radionuclide generator must be sterile and pyrogen-free.</a:t>
            </a:r>
          </a:p>
          <a:p>
            <a:pPr lvl="1"/>
            <a:r>
              <a:rPr lang="en-US" sz="2400" smtClean="0"/>
              <a:t>The generator</a:t>
            </a:r>
            <a:r>
              <a:rPr lang="en-GB" sz="2400" smtClean="0"/>
              <a:t> system may be sterilized either by </a:t>
            </a:r>
          </a:p>
          <a:p>
            <a:pPr marL="1428750" lvl="2" indent="-514350">
              <a:buFontTx/>
              <a:buAutoNum type="arabicPeriod"/>
            </a:pPr>
            <a:r>
              <a:rPr lang="en-GB" sz="2400" smtClean="0"/>
              <a:t>autoclaving the entire column </a:t>
            </a:r>
          </a:p>
          <a:p>
            <a:pPr marL="1428750" lvl="2" indent="-514350">
              <a:buFontTx/>
              <a:buAutoNum type="arabicPeriod"/>
            </a:pPr>
            <a:r>
              <a:rPr lang="en-GB" sz="2400" smtClean="0"/>
              <a:t>Or by preparing it from sterile materials under aseptic conditions. </a:t>
            </a:r>
          </a:p>
          <a:p>
            <a:pPr lvl="1"/>
            <a:r>
              <a:rPr lang="en-GB" sz="2400" smtClean="0"/>
              <a:t>To maintain sterility </a:t>
            </a:r>
          </a:p>
          <a:p>
            <a:pPr marL="1428750" lvl="2" indent="-514350">
              <a:buFontTx/>
              <a:buAutoNum type="arabicPeriod"/>
            </a:pPr>
            <a:r>
              <a:rPr lang="en-GB" sz="2400" smtClean="0"/>
              <a:t>Bacteriostatic agents are added to the generator column.</a:t>
            </a:r>
          </a:p>
          <a:p>
            <a:pPr marL="1428750" lvl="2" indent="-514350">
              <a:buFontTx/>
              <a:buAutoNum type="arabicPeriod"/>
            </a:pPr>
            <a:r>
              <a:rPr lang="en-GB" sz="2400" smtClean="0"/>
              <a:t>Or a membrane filter unit is attached to the end of the column.</a:t>
            </a:r>
            <a:endParaRPr lang="ar-SA" sz="2400" smtClean="0"/>
          </a:p>
        </p:txBody>
      </p:sp>
      <p:pic>
        <p:nvPicPr>
          <p:cNvPr id="3076" name="Picture 5" descr="http://analyticalassociatestitanlabs.com/images/j0434729%5b1%5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5575" y="214313"/>
            <a:ext cx="164147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3200" smtClean="0"/>
              <a:t>An ideal radionuclide generator should be: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GB" dirty="0" smtClean="0"/>
              <a:t>Simple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GB" dirty="0" smtClean="0"/>
              <a:t>Convenient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GB" dirty="0" smtClean="0"/>
              <a:t>Rapid to use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GB" dirty="0" smtClean="0"/>
              <a:t>Give a high yield of the daughter nuclide repeatedly and reproducibly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GB" dirty="0" smtClean="0"/>
              <a:t>Properly shielded to minimize radiation exposure 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Eluate</a:t>
            </a:r>
            <a:r>
              <a:rPr lang="en-GB" dirty="0" smtClean="0"/>
              <a:t> should be free from the parent radionuclide and the adsorbent material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 startAt="7"/>
              <a:defRPr/>
            </a:pPr>
            <a:r>
              <a:rPr lang="en-GB" dirty="0"/>
              <a:t>Other extraneous radioactive contaminants should be absent in the </a:t>
            </a:r>
            <a:r>
              <a:rPr lang="en-GB" dirty="0" err="1"/>
              <a:t>eluate.Convenient</a:t>
            </a:r>
            <a:endParaRPr lang="en-GB" dirty="0"/>
          </a:p>
          <a:p>
            <a:pPr marL="533400" indent="-533400" fontAlgn="auto">
              <a:spcAft>
                <a:spcPts val="0"/>
              </a:spcAft>
              <a:buFontTx/>
              <a:buAutoNum type="arabicPeriod" startAt="7"/>
              <a:defRPr/>
            </a:pPr>
            <a:r>
              <a:rPr lang="en-GB" dirty="0"/>
              <a:t>The daughter nuclide should decay to a stable or very long-lived nuclide so that the radiation dose to the patient is minimal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0080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Important Radionuclide Generators</a:t>
            </a:r>
            <a:br>
              <a:rPr lang="en-US" sz="3200" dirty="0" smtClean="0"/>
            </a:br>
            <a:r>
              <a:rPr lang="en-US" sz="3200" baseline="30000" dirty="0" smtClean="0">
                <a:latin typeface="+mn-lt"/>
                <a:ea typeface="+mn-ea"/>
                <a:cs typeface="+mn-cs"/>
              </a:rPr>
              <a:t>99</a:t>
            </a:r>
            <a:r>
              <a:rPr lang="en-US" sz="3200" dirty="0" smtClean="0">
                <a:latin typeface="+mn-lt"/>
                <a:ea typeface="+mn-ea"/>
                <a:cs typeface="+mn-cs"/>
              </a:rPr>
              <a:t>Mo–</a:t>
            </a:r>
            <a:r>
              <a:rPr lang="en-US" sz="3200" baseline="30000" dirty="0" smtClean="0">
                <a:latin typeface="+mn-lt"/>
                <a:ea typeface="+mn-ea"/>
                <a:cs typeface="+mn-cs"/>
              </a:rPr>
              <a:t>99</a:t>
            </a:r>
            <a:r>
              <a:rPr lang="en-US" sz="3200" dirty="0" smtClean="0">
                <a:latin typeface="+mn-lt"/>
                <a:ea typeface="+mn-ea"/>
                <a:cs typeface="+mn-cs"/>
              </a:rPr>
              <a:t>mTc Generator</a:t>
            </a:r>
            <a:endParaRPr lang="en-US" sz="3200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3625"/>
          </a:xfrm>
        </p:spPr>
        <p:txBody>
          <a:bodyPr/>
          <a:lstStyle/>
          <a:p>
            <a:r>
              <a:rPr lang="en-US" sz="2000" baseline="30000" smtClean="0"/>
              <a:t>99</a:t>
            </a:r>
            <a:r>
              <a:rPr lang="en-US" sz="2000" smtClean="0"/>
              <a:t>Mo radionuclide   B‾emission           87% metastable state 99mTc</a:t>
            </a:r>
          </a:p>
          <a:p>
            <a:pPr>
              <a:buFontTx/>
              <a:buNone/>
            </a:pPr>
            <a:r>
              <a:rPr lang="en-US" sz="2000" smtClean="0"/>
              <a:t>                                                                        13% ground state 99Tc</a:t>
            </a:r>
          </a:p>
          <a:p>
            <a:pPr>
              <a:buFontTx/>
              <a:buNone/>
            </a:pPr>
            <a:endParaRPr lang="en-US" sz="2000" smtClean="0"/>
          </a:p>
          <a:p>
            <a:r>
              <a:rPr lang="en-US" sz="2000" baseline="30000" smtClean="0">
                <a:solidFill>
                  <a:srgbClr val="FF0000"/>
                </a:solidFill>
              </a:rPr>
              <a:t>99</a:t>
            </a:r>
            <a:r>
              <a:rPr lang="en-US" sz="2000" smtClean="0">
                <a:solidFill>
                  <a:srgbClr val="FF0000"/>
                </a:solidFill>
              </a:rPr>
              <a:t>mTc</a:t>
            </a:r>
            <a:r>
              <a:rPr lang="en-US" sz="2000" smtClean="0"/>
              <a:t> has a half-life of 6 hr and decays to </a:t>
            </a:r>
            <a:r>
              <a:rPr lang="en-US" sz="2000" baseline="30000" smtClean="0"/>
              <a:t>99</a:t>
            </a:r>
            <a:r>
              <a:rPr lang="en-US" sz="2000" smtClean="0"/>
              <a:t>Tc by isomeric transition</a:t>
            </a:r>
          </a:p>
          <a:p>
            <a:r>
              <a:rPr lang="en-US" sz="2000" smtClean="0">
                <a:solidFill>
                  <a:srgbClr val="FF0000"/>
                </a:solidFill>
              </a:rPr>
              <a:t>Ground state </a:t>
            </a:r>
            <a:r>
              <a:rPr lang="en-US" sz="2000" baseline="30000" smtClean="0">
                <a:solidFill>
                  <a:srgbClr val="FF0000"/>
                </a:solidFill>
              </a:rPr>
              <a:t>99</a:t>
            </a:r>
            <a:r>
              <a:rPr lang="en-US" sz="2000" smtClean="0">
                <a:solidFill>
                  <a:srgbClr val="FF0000"/>
                </a:solidFill>
              </a:rPr>
              <a:t>Tc </a:t>
            </a:r>
            <a:r>
              <a:rPr lang="en-US" sz="2000" smtClean="0"/>
              <a:t>has a half-life of 2.1X10</a:t>
            </a:r>
            <a:r>
              <a:rPr lang="en-US" sz="2000" baseline="30000" smtClean="0"/>
              <a:t>5</a:t>
            </a:r>
            <a:r>
              <a:rPr lang="en-US" sz="2000" smtClean="0"/>
              <a:t> years and decays to stable </a:t>
            </a:r>
            <a:r>
              <a:rPr lang="en-US" sz="2000" baseline="30000" smtClean="0"/>
              <a:t>99</a:t>
            </a:r>
            <a:r>
              <a:rPr lang="en-US" sz="2000" smtClean="0"/>
              <a:t>Ru by B‾ emission</a:t>
            </a:r>
          </a:p>
          <a:p>
            <a:endParaRPr lang="en-US" sz="2000" smtClean="0"/>
          </a:p>
        </p:txBody>
      </p:sp>
      <p:cxnSp>
        <p:nvCxnSpPr>
          <p:cNvPr id="5124" name="Straight Arrow Connector 4"/>
          <p:cNvCxnSpPr>
            <a:cxnSpLocks noChangeShapeType="1"/>
          </p:cNvCxnSpPr>
          <p:nvPr/>
        </p:nvCxnSpPr>
        <p:spPr bwMode="auto">
          <a:xfrm>
            <a:off x="4392613" y="1844675"/>
            <a:ext cx="250825" cy="0"/>
          </a:xfrm>
          <a:prstGeom prst="straightConnector1">
            <a:avLst/>
          </a:prstGeom>
          <a:noFill/>
          <a:ln w="19050" algn="ctr">
            <a:solidFill>
              <a:schemeClr val="tx2"/>
            </a:solidFill>
            <a:round/>
            <a:headEnd/>
            <a:tailEnd type="arrow" w="med" len="med"/>
          </a:ln>
        </p:spPr>
      </p:cxn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2843213" y="1557338"/>
            <a:ext cx="1439862" cy="4318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5126" name="Straight Arrow Connector 11"/>
          <p:cNvCxnSpPr>
            <a:cxnSpLocks noChangeShapeType="1"/>
          </p:cNvCxnSpPr>
          <p:nvPr/>
        </p:nvCxnSpPr>
        <p:spPr bwMode="auto">
          <a:xfrm>
            <a:off x="4392613" y="1844675"/>
            <a:ext cx="250825" cy="179388"/>
          </a:xfrm>
          <a:prstGeom prst="straightConnector1">
            <a:avLst/>
          </a:prstGeom>
          <a:noFill/>
          <a:ln w="19050" algn="ctr">
            <a:solidFill>
              <a:schemeClr val="tx2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smtClean="0"/>
              <a:t>Liquid Column Generator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Solid Column Generator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Liquid Column Generator</a:t>
            </a:r>
          </a:p>
          <a:p>
            <a:pPr marL="514350" indent="-514350">
              <a:buFontTx/>
              <a:buAutoNum type="arabicPeriod"/>
            </a:pPr>
            <a:endParaRPr lang="en-US" sz="2400" smtClean="0">
              <a:solidFill>
                <a:srgbClr val="FF0000"/>
              </a:solidFill>
            </a:endParaRPr>
          </a:p>
          <a:p>
            <a:pPr marL="514350" indent="-514350" algn="ctr">
              <a:buFontTx/>
              <a:buNone/>
            </a:pPr>
            <a:r>
              <a:rPr lang="en-US" sz="2000" smtClean="0"/>
              <a:t>20% NaOH solution of </a:t>
            </a:r>
            <a:r>
              <a:rPr lang="en-US" sz="2000" baseline="30000" smtClean="0"/>
              <a:t>99</a:t>
            </a:r>
            <a:r>
              <a:rPr lang="en-US" sz="2000" smtClean="0"/>
              <a:t>Mo in a glass column</a:t>
            </a:r>
          </a:p>
          <a:p>
            <a:pPr marL="514350" indent="-514350" algn="ctr">
              <a:buFontTx/>
              <a:buNone/>
            </a:pPr>
            <a:endParaRPr lang="en-US" sz="2000" smtClean="0"/>
          </a:p>
          <a:p>
            <a:pPr marL="514350" indent="-514350" algn="ctr">
              <a:buFontTx/>
              <a:buNone/>
            </a:pPr>
            <a:endParaRPr lang="en-US" sz="2000" smtClean="0"/>
          </a:p>
          <a:p>
            <a:pPr marL="514350" indent="-514350" algn="ctr">
              <a:buFontTx/>
              <a:buNone/>
            </a:pPr>
            <a:r>
              <a:rPr lang="en-US" sz="2000" baseline="30000" smtClean="0"/>
              <a:t>99m</a:t>
            </a:r>
            <a:r>
              <a:rPr lang="en-US" sz="2000" smtClean="0"/>
              <a:t>Tc radioactivity extraction with </a:t>
            </a:r>
          </a:p>
          <a:p>
            <a:pPr marL="514350" indent="-514350" algn="ctr">
              <a:buFontTx/>
              <a:buNone/>
            </a:pPr>
            <a:r>
              <a:rPr lang="en-US" sz="2000" smtClean="0"/>
              <a:t>methyl ethyl ketone (MEK)</a:t>
            </a:r>
          </a:p>
          <a:p>
            <a:pPr marL="514350" indent="-514350" algn="ctr">
              <a:buFontTx/>
              <a:buNone/>
            </a:pPr>
            <a:endParaRPr lang="en-US" sz="2000" smtClean="0"/>
          </a:p>
          <a:p>
            <a:pPr marL="514350" indent="-514350" algn="ctr">
              <a:buFontTx/>
              <a:buNone/>
            </a:pPr>
            <a:endParaRPr lang="en-US" sz="2000" smtClean="0"/>
          </a:p>
          <a:p>
            <a:pPr marL="514350" indent="-514350" algn="ctr">
              <a:buFontTx/>
              <a:buNone/>
            </a:pPr>
            <a:endParaRPr lang="en-US" sz="2000" smtClean="0"/>
          </a:p>
          <a:p>
            <a:pPr marL="514350" indent="-514350" algn="ctr">
              <a:buFontTx/>
              <a:buNone/>
            </a:pPr>
            <a:r>
              <a:rPr lang="en-US" sz="2000" smtClean="0"/>
              <a:t>Organic phase will be evaporated </a:t>
            </a:r>
          </a:p>
          <a:p>
            <a:pPr marL="514350" indent="-514350" algn="ctr">
              <a:buFontTx/>
              <a:buNone/>
            </a:pPr>
            <a:r>
              <a:rPr lang="en-US" sz="2000" smtClean="0"/>
              <a:t>and the </a:t>
            </a:r>
            <a:r>
              <a:rPr lang="en-US" sz="2000" baseline="30000" smtClean="0"/>
              <a:t>99m</a:t>
            </a:r>
            <a:r>
              <a:rPr lang="en-US" sz="2000" smtClean="0"/>
              <a:t>TcO</a:t>
            </a:r>
            <a:r>
              <a:rPr lang="en-US" sz="2000" baseline="-25000" smtClean="0"/>
              <a:t>4</a:t>
            </a:r>
            <a:r>
              <a:rPr lang="en-US" sz="2000" smtClean="0"/>
              <a:t>‾ dissolved in </a:t>
            </a:r>
          </a:p>
          <a:p>
            <a:pPr marL="514350" indent="-514350" algn="ctr">
              <a:buFontTx/>
              <a:buNone/>
            </a:pPr>
            <a:r>
              <a:rPr lang="en-US" sz="2000" smtClean="0"/>
              <a:t>isotonic saline for clinical use.</a:t>
            </a:r>
          </a:p>
        </p:txBody>
      </p:sp>
      <p:cxnSp>
        <p:nvCxnSpPr>
          <p:cNvPr id="7172" name="Straight Arrow Connector 4"/>
          <p:cNvCxnSpPr>
            <a:cxnSpLocks noChangeShapeType="1"/>
          </p:cNvCxnSpPr>
          <p:nvPr/>
        </p:nvCxnSpPr>
        <p:spPr bwMode="auto">
          <a:xfrm>
            <a:off x="1331913" y="1989138"/>
            <a:ext cx="0" cy="3960812"/>
          </a:xfrm>
          <a:prstGeom prst="straightConnector1">
            <a:avLst/>
          </a:prstGeom>
          <a:noFill/>
          <a:ln w="76200" algn="ctr">
            <a:solidFill>
              <a:srgbClr val="92D050"/>
            </a:solidFill>
            <a:round/>
            <a:headEnd/>
            <a:tailEnd type="arrow" w="med" len="med"/>
          </a:ln>
        </p:spPr>
      </p:cxn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1763713" y="1989138"/>
            <a:ext cx="5832475" cy="503237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1692275" y="3068638"/>
            <a:ext cx="5832475" cy="1008062"/>
          </a:xfrm>
          <a:prstGeom prst="rect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auto">
          <a:xfrm>
            <a:off x="1692275" y="4868863"/>
            <a:ext cx="5832475" cy="1223962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Liquid Column Generator</a:t>
            </a:r>
          </a:p>
          <a:p>
            <a:pPr marL="514350" indent="-514350"/>
            <a:r>
              <a:rPr lang="en-US" sz="2400" smtClean="0">
                <a:solidFill>
                  <a:srgbClr val="00B0F0"/>
                </a:solidFill>
              </a:rPr>
              <a:t>Advantage</a:t>
            </a:r>
          </a:p>
          <a:p>
            <a:pPr lvl="1"/>
            <a:r>
              <a:rPr lang="en-US" sz="2400" smtClean="0"/>
              <a:t>The cost of 99mTc is low. </a:t>
            </a:r>
          </a:p>
          <a:p>
            <a:pPr marL="514350" indent="-514350"/>
            <a:r>
              <a:rPr lang="en-US" sz="2400" smtClean="0">
                <a:solidFill>
                  <a:srgbClr val="00B0F0"/>
                </a:solidFill>
              </a:rPr>
              <a:t>Disadvantage</a:t>
            </a:r>
          </a:p>
          <a:p>
            <a:pPr lvl="1"/>
            <a:r>
              <a:rPr lang="en-US" sz="2400" smtClean="0"/>
              <a:t>Needs a lot of manipulation in the overall method. </a:t>
            </a:r>
          </a:p>
          <a:p>
            <a:pPr lvl="1"/>
            <a:endParaRPr lang="en-US" sz="2400" smtClean="0"/>
          </a:p>
          <a:p>
            <a:pPr marL="514350" indent="-514350"/>
            <a:r>
              <a:rPr lang="en-US" sz="2400" smtClean="0"/>
              <a:t>It is rarely used in nuclear medicine.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 startAt="2"/>
            </a:pPr>
            <a:r>
              <a:rPr lang="en-US" sz="2400" smtClean="0">
                <a:solidFill>
                  <a:srgbClr val="FF0000"/>
                </a:solidFill>
              </a:rPr>
              <a:t>Solid Column Generator</a:t>
            </a:r>
          </a:p>
          <a:p>
            <a:pPr marL="514350" indent="-514350"/>
            <a:r>
              <a:rPr lang="en-US" sz="2400" smtClean="0"/>
              <a:t>The </a:t>
            </a:r>
            <a:r>
              <a:rPr lang="en-US" sz="2400" baseline="30000" smtClean="0"/>
              <a:t>99</a:t>
            </a:r>
            <a:r>
              <a:rPr lang="en-US" sz="2400" smtClean="0"/>
              <a:t>Mo–</a:t>
            </a:r>
            <a:r>
              <a:rPr lang="en-US" sz="2400" baseline="30000" smtClean="0"/>
              <a:t>99m</a:t>
            </a:r>
            <a:r>
              <a:rPr lang="en-US" sz="2400" smtClean="0"/>
              <a:t>Tc or ‘‘Moly’’ generator is constructed with alumina (Al</a:t>
            </a:r>
            <a:r>
              <a:rPr lang="en-US" sz="2400" baseline="-25000" smtClean="0"/>
              <a:t>2</a:t>
            </a:r>
            <a:r>
              <a:rPr lang="en-US" sz="2400" smtClean="0"/>
              <a:t>O</a:t>
            </a:r>
            <a:r>
              <a:rPr lang="en-US" sz="2400" baseline="-25000" smtClean="0"/>
              <a:t>3</a:t>
            </a:r>
            <a:r>
              <a:rPr lang="en-US" sz="2400" smtClean="0"/>
              <a:t>) loaded in a plastic or glass column.</a:t>
            </a:r>
          </a:p>
          <a:p>
            <a:pPr marL="514350" indent="-514350"/>
            <a:endParaRPr lang="en-US" sz="2400" smtClean="0"/>
          </a:p>
          <a:p>
            <a:pPr marL="514350" indent="-514350"/>
            <a:r>
              <a:rPr lang="en-US" sz="2400" smtClean="0"/>
              <a:t>The </a:t>
            </a:r>
            <a:r>
              <a:rPr lang="en-US" sz="2400" baseline="30000" smtClean="0"/>
              <a:t>99</a:t>
            </a:r>
            <a:r>
              <a:rPr lang="en-US" sz="2400" smtClean="0"/>
              <a:t>Mo radioactivity is adsorbed on alumina in the chemical form MoO</a:t>
            </a:r>
            <a:r>
              <a:rPr lang="en-US" sz="2400" baseline="30000" smtClean="0"/>
              <a:t>2</a:t>
            </a:r>
            <a:r>
              <a:rPr lang="en-US" sz="2400" baseline="-25000" smtClean="0"/>
              <a:t>4</a:t>
            </a:r>
            <a:r>
              <a:rPr lang="en-US" sz="2400" smtClean="0"/>
              <a:t>‾ (molybdate).</a:t>
            </a:r>
          </a:p>
          <a:p>
            <a:pPr marL="514350" indent="-514350"/>
            <a:endParaRPr lang="en-US" sz="2400" smtClean="0"/>
          </a:p>
          <a:p>
            <a:pPr marL="514350" indent="-514350"/>
            <a:r>
              <a:rPr lang="en-US" sz="2400" smtClean="0"/>
              <a:t>The </a:t>
            </a:r>
            <a:r>
              <a:rPr lang="en-US" sz="2400" baseline="30000" smtClean="0"/>
              <a:t>99m</a:t>
            </a:r>
            <a:r>
              <a:rPr lang="en-US" sz="2400" smtClean="0"/>
              <a:t>Tc radionuclide is eluted as sodium pertechnetate (Na</a:t>
            </a:r>
            <a:r>
              <a:rPr lang="en-US" sz="2400" baseline="30000" smtClean="0"/>
              <a:t>99m</a:t>
            </a:r>
            <a:r>
              <a:rPr lang="en-US" sz="2400" smtClean="0"/>
              <a:t>TcO</a:t>
            </a:r>
            <a:r>
              <a:rPr lang="en-US" sz="2400" baseline="-25000" smtClean="0"/>
              <a:t>4</a:t>
            </a:r>
            <a:r>
              <a:rPr lang="en-US" sz="2400" smtClean="0"/>
              <a:t>) with a 0.9% NaCl solution.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Construction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 startAt="2"/>
            </a:pPr>
            <a:r>
              <a:rPr lang="en-US" sz="2400" smtClean="0">
                <a:solidFill>
                  <a:srgbClr val="FF0000"/>
                </a:solidFill>
              </a:rPr>
              <a:t>Solid Column Generator</a:t>
            </a:r>
          </a:p>
          <a:p>
            <a:pPr marL="514350" indent="-514350"/>
            <a:r>
              <a:rPr lang="en-US" sz="2400" smtClean="0">
                <a:solidFill>
                  <a:srgbClr val="FF0000"/>
                </a:solidFill>
              </a:rPr>
              <a:t>Shielding </a:t>
            </a:r>
          </a:p>
          <a:p>
            <a:pPr marL="514350" indent="-514350"/>
            <a:r>
              <a:rPr lang="en-US" sz="2400" smtClean="0"/>
              <a:t>The generator columns are shielded with lead for radiation protection.</a:t>
            </a:r>
          </a:p>
          <a:p>
            <a:pPr marL="514350" indent="-514350"/>
            <a:r>
              <a:rPr lang="en-US" sz="2400" smtClean="0"/>
              <a:t>Some commercial firms use depleted uranium in lieu of lead for shielding high 99Mo activity </a:t>
            </a:r>
            <a:r>
              <a:rPr lang="en-US" sz="2400" smtClean="0">
                <a:solidFill>
                  <a:srgbClr val="FF0000"/>
                </a:solidFill>
              </a:rPr>
              <a:t>because</a:t>
            </a:r>
            <a:r>
              <a:rPr lang="en-US" sz="2400" smtClean="0"/>
              <a:t> 238U has higher Z and therefore attenuates g rays more efficiently  </a:t>
            </a:r>
          </a:p>
          <a:p>
            <a:pPr marL="514350" indent="-514350"/>
            <a:r>
              <a:rPr lang="en-US" sz="2400" smtClean="0">
                <a:solidFill>
                  <a:srgbClr val="00B0F0"/>
                </a:solidFill>
              </a:rPr>
              <a:t>Depleted uranium </a:t>
            </a:r>
            <a:r>
              <a:rPr lang="en-US" sz="2400" smtClean="0"/>
              <a:t>is natural uranium from which 235U has been removed, leaving only 238U).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590</TotalTime>
  <Words>835</Words>
  <Application>Microsoft Office PowerPoint</Application>
  <PresentationFormat>On-screen Show (4:3)</PresentationFormat>
  <Paragraphs>120</Paragraphs>
  <Slides>19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Cambria</vt:lpstr>
      <vt:lpstr>Calibri</vt:lpstr>
      <vt:lpstr>Times New Roman</vt:lpstr>
      <vt:lpstr>Adjacency</vt:lpstr>
      <vt:lpstr>Radionuclide Generators</vt:lpstr>
      <vt:lpstr>Generators</vt:lpstr>
      <vt:lpstr>An ideal radionuclide generator should be:</vt:lpstr>
      <vt:lpstr>Important Radionuclide Generators 99Mo–99mTc Generator</vt:lpstr>
      <vt:lpstr>Construction</vt:lpstr>
      <vt:lpstr>Construction</vt:lpstr>
      <vt:lpstr>Construction</vt:lpstr>
      <vt:lpstr>Construction</vt:lpstr>
      <vt:lpstr>Construction</vt:lpstr>
      <vt:lpstr>Construction</vt:lpstr>
      <vt:lpstr>Construction</vt:lpstr>
      <vt:lpstr>Construction</vt:lpstr>
      <vt:lpstr>Construction</vt:lpstr>
      <vt:lpstr>Quality Control of 99mTc-Eluate</vt:lpstr>
      <vt:lpstr>99Mo Breakthrough</vt:lpstr>
      <vt:lpstr>Aluminum Breakthrough</vt:lpstr>
      <vt:lpstr>pH </vt:lpstr>
      <vt:lpstr>Radiochemical Purity  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Radionuclide Generators</dc:title>
  <dc:creator>Nodi.Sam</dc:creator>
  <cp:lastModifiedBy>bquadeib</cp:lastModifiedBy>
  <cp:revision>62</cp:revision>
  <dcterms:created xsi:type="dcterms:W3CDTF">2011-10-22T20:58:02Z</dcterms:created>
  <dcterms:modified xsi:type="dcterms:W3CDTF">2014-09-09T06:40:41Z</dcterms:modified>
</cp:coreProperties>
</file>