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5"/>
  </p:notesMasterIdLst>
  <p:sldIdLst>
    <p:sldId id="278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8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00" autoAdjust="0"/>
    <p:restoredTop sz="94600"/>
  </p:normalViewPr>
  <p:slideViewPr>
    <p:cSldViewPr>
      <p:cViewPr varScale="1">
        <p:scale>
          <a:sx n="87" d="100"/>
          <a:sy n="87" d="100"/>
        </p:scale>
        <p:origin x="-144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C332314-B781-423C-ACF9-D72D1CBBF7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6219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3DA1EAC-99CA-44C3-AFE0-52220195A5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F2990E-73B9-40AB-8415-B9B16B68C4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1B46CF-F9FD-490A-9E7A-7E50E4FDC8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A9BF331-BA8C-40E8-BFCD-79800A7E58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2345AC-34CB-43C8-94C5-11F2C20B4A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7459EF-B90B-4064-8685-43A48C6945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775A68-0B2C-4E19-B9B6-92BA97B7B0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3B1FA8-2D43-4B73-AC42-A386032711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D6469B-1A0E-4044-8CE7-932C37BB3B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92A9C-EC09-4733-A771-C090528DBA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B7541-F517-4EA8-901B-195006EB20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F0941-EE7E-445A-BDCB-02267F115D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A97CF2-FDD7-4727-B7EF-EC8EAE9E2E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4B40E-C725-4FF1-9569-32A3F01BBE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EC8E8-4A08-4BA1-A37C-22FFD4713D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9131E-4FB7-4D74-B51F-0990FA5EF0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24A78E-BA5D-4B71-9A2C-4414CB6C9D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30BB0-FC38-4625-989F-2CB21A1043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850B0-CDFC-4CC8-8E5D-B4AC8A0883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20DA6-3453-4135-A169-9FFF6281BB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732B35-8520-431A-9259-B60C5D8CF7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93DA5-D3EB-4076-9852-77E17625B3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5C14F2F-7E1A-4DE4-92B8-3958D573F20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spd="slow">
    <p:wipe dir="d"/>
  </p:transition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02E40B3-F8FB-4126-A9CB-28C3AFB514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d"/>
  </p:transition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130425"/>
            <a:ext cx="8064896" cy="1470025"/>
          </a:xfrm>
        </p:spPr>
        <p:txBody>
          <a:bodyPr/>
          <a:lstStyle/>
          <a:p>
            <a:r>
              <a:rPr lang="en-US" sz="6000" b="1" dirty="0" smtClean="0"/>
              <a:t>Hb electrophoresis</a:t>
            </a:r>
            <a:endParaRPr lang="en-US" sz="6000" b="1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914400" y="304801"/>
            <a:ext cx="1600200" cy="1066800"/>
          </a:xfrm>
        </p:spPr>
        <p:txBody>
          <a:bodyPr>
            <a:normAutofit/>
          </a:bodyPr>
          <a:lstStyle/>
          <a:p>
            <a:pPr algn="l"/>
            <a:r>
              <a:rPr lang="en-US" sz="4400" dirty="0" smtClean="0">
                <a:solidFill>
                  <a:srgbClr val="FFFF00"/>
                </a:solidFill>
              </a:rPr>
              <a:t>Hb A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half" idx="3"/>
          </p:nvPr>
        </p:nvSpPr>
        <p:spPr>
          <a:xfrm>
            <a:off x="5257800" y="304800"/>
            <a:ext cx="3429000" cy="990600"/>
          </a:xfrm>
        </p:spPr>
        <p:txBody>
          <a:bodyPr>
            <a:normAutofit/>
          </a:bodyPr>
          <a:lstStyle/>
          <a:p>
            <a:pPr algn="l"/>
            <a:r>
              <a:rPr lang="en-US" sz="4400" dirty="0" smtClean="0">
                <a:solidFill>
                  <a:srgbClr val="FFFF00"/>
                </a:solidFill>
              </a:rPr>
              <a:t>Hb S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4000" dirty="0" smtClean="0"/>
              <a:t>Low MWT</a:t>
            </a:r>
          </a:p>
          <a:p>
            <a:pPr algn="l" rtl="0"/>
            <a:r>
              <a:rPr lang="en-US" sz="4000" dirty="0" smtClean="0"/>
              <a:t>Soluble</a:t>
            </a:r>
          </a:p>
          <a:p>
            <a:pPr algn="l" rtl="0"/>
            <a:r>
              <a:rPr lang="en-US" sz="4000" dirty="0" smtClean="0"/>
              <a:t>More –ve charge</a:t>
            </a:r>
            <a:endParaRPr lang="en-US" sz="4000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953000" y="2132856"/>
            <a:ext cx="3733800" cy="3993307"/>
          </a:xfrm>
        </p:spPr>
        <p:txBody>
          <a:bodyPr>
            <a:normAutofit/>
          </a:bodyPr>
          <a:lstStyle/>
          <a:p>
            <a:pPr algn="l" rtl="0"/>
            <a:r>
              <a:rPr lang="en-US" sz="4000" dirty="0" smtClean="0"/>
              <a:t>High MWT</a:t>
            </a:r>
          </a:p>
          <a:p>
            <a:pPr algn="l" rtl="0"/>
            <a:r>
              <a:rPr lang="en-US" sz="4000" dirty="0" smtClean="0"/>
              <a:t>Insoluble</a:t>
            </a:r>
          </a:p>
          <a:p>
            <a:pPr algn="l" rtl="0"/>
            <a:r>
              <a:rPr lang="en-US" sz="4000" dirty="0" smtClean="0"/>
              <a:t>Less –ve charge</a:t>
            </a:r>
            <a:endParaRPr lang="en-US" sz="40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685800"/>
            <a:ext cx="7086600" cy="7493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Hb SS in Hb electrophoresis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2209799"/>
            <a:ext cx="8229600" cy="1600201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/>
              <a:t>No normal Hb A is detected.</a:t>
            </a:r>
          </a:p>
          <a:p>
            <a:pPr algn="l" rtl="0"/>
            <a:r>
              <a:rPr lang="en-US" dirty="0" smtClean="0"/>
              <a:t>The amount of Hb F is variable and is usually 5-15%.</a:t>
            </a:r>
          </a:p>
          <a:p>
            <a:pPr algn="l" rtl="0"/>
            <a:endParaRPr lang="en-US" dirty="0"/>
          </a:p>
        </p:txBody>
      </p:sp>
      <p:pic>
        <p:nvPicPr>
          <p:cNvPr id="5124" name="Picture 4" descr="C:\Users\Owner\Pictures\sickled_cells_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733800"/>
            <a:ext cx="7467600" cy="21526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9664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Hb AS: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Hb S varies from 25- 45% of total Hb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133601"/>
            <a:ext cx="8229600" cy="312420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Normal Hb in adults:</a:t>
            </a:r>
          </a:p>
          <a:p>
            <a:pPr algn="l" rtl="0"/>
            <a:r>
              <a:rPr lang="en-US" sz="3600" dirty="0" smtClean="0"/>
              <a:t>A:96-98%</a:t>
            </a:r>
          </a:p>
          <a:p>
            <a:pPr algn="l" rtl="0"/>
            <a:r>
              <a:rPr lang="en-US" sz="3600" dirty="0" smtClean="0"/>
              <a:t>A 2: 1.5-3.2%</a:t>
            </a:r>
          </a:p>
          <a:p>
            <a:pPr algn="l" rtl="0"/>
            <a:r>
              <a:rPr lang="en-US" sz="3600" dirty="0" smtClean="0"/>
              <a:t>F:0.5-0.8%</a:t>
            </a:r>
            <a:endParaRPr lang="en-US" sz="36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020175" cy="1143000"/>
          </a:xfrm>
        </p:spPr>
        <p:txBody>
          <a:bodyPr/>
          <a:lstStyle/>
          <a:p>
            <a:r>
              <a:rPr lang="en-US" sz="4800" dirty="0" smtClean="0">
                <a:solidFill>
                  <a:srgbClr val="FF0000"/>
                </a:solidFill>
              </a:rPr>
              <a:t>Electrophoresis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840663" cy="452596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3200" dirty="0" smtClean="0"/>
              <a:t>The movement of charged molecules in electrical field used to analyze the protein.</a:t>
            </a:r>
          </a:p>
          <a:p>
            <a:pPr algn="l">
              <a:buNone/>
            </a:pPr>
            <a:endParaRPr lang="en-US" sz="3200" dirty="0">
              <a:solidFill>
                <a:srgbClr val="92D050"/>
              </a:solidFill>
            </a:endParaRPr>
          </a:p>
          <a:p>
            <a:pPr algn="l">
              <a:buNone/>
            </a:pPr>
            <a:r>
              <a:rPr lang="en-US" sz="3200" dirty="0" smtClean="0">
                <a:solidFill>
                  <a:srgbClr val="FFFF00"/>
                </a:solidFill>
              </a:rPr>
              <a:t>Depend on:</a:t>
            </a:r>
          </a:p>
          <a:p>
            <a:pPr algn="l">
              <a:buNone/>
            </a:pPr>
            <a:r>
              <a:rPr lang="en-US" sz="3200" dirty="0" smtClean="0"/>
              <a:t>-Intensity of electrical field</a:t>
            </a:r>
          </a:p>
          <a:p>
            <a:pPr algn="l">
              <a:buNone/>
            </a:pPr>
            <a:r>
              <a:rPr lang="en-US" sz="3200" dirty="0" smtClean="0"/>
              <a:t>-Nature of charged particles(-ve charge)</a:t>
            </a:r>
          </a:p>
          <a:p>
            <a:pPr algn="l">
              <a:buNone/>
            </a:pPr>
            <a:r>
              <a:rPr lang="en-US" sz="3200" dirty="0" smtClean="0"/>
              <a:t>-Medium in which the movement may occur (character of buffer)</a:t>
            </a:r>
            <a:endParaRPr lang="en-US" sz="3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40663" cy="1143000"/>
          </a:xfrm>
        </p:spPr>
        <p:txBody>
          <a:bodyPr/>
          <a:lstStyle/>
          <a:p>
            <a:r>
              <a:rPr lang="en-US" sz="4800" dirty="0" smtClean="0">
                <a:solidFill>
                  <a:srgbClr val="FFFF00"/>
                </a:solidFill>
              </a:rPr>
              <a:t>Types of electrophoresis: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020175" cy="4525963"/>
          </a:xfrm>
        </p:spPr>
        <p:txBody>
          <a:bodyPr/>
          <a:lstStyle/>
          <a:p>
            <a:pPr algn="l">
              <a:buNone/>
            </a:pPr>
            <a:r>
              <a:rPr lang="en-US" sz="4800" dirty="0" smtClean="0"/>
              <a:t>1-Paper</a:t>
            </a:r>
          </a:p>
          <a:p>
            <a:pPr lvl="0" algn="l">
              <a:buClr>
                <a:srgbClr val="000000"/>
              </a:buClr>
              <a:buNone/>
            </a:pPr>
            <a:r>
              <a:rPr lang="en-US" sz="4800" dirty="0">
                <a:solidFill>
                  <a:srgbClr val="000000"/>
                </a:solidFill>
              </a:rPr>
              <a:t>-Cellulose </a:t>
            </a:r>
            <a:r>
              <a:rPr lang="en-US" sz="4800" dirty="0" smtClean="0">
                <a:solidFill>
                  <a:srgbClr val="000000"/>
                </a:solidFill>
              </a:rPr>
              <a:t>acetate</a:t>
            </a:r>
            <a:endParaRPr lang="en-US" sz="4800" dirty="0" smtClean="0"/>
          </a:p>
          <a:p>
            <a:pPr algn="l">
              <a:buNone/>
            </a:pPr>
            <a:r>
              <a:rPr lang="en-US" sz="4800" dirty="0" smtClean="0"/>
              <a:t>2-Gel</a:t>
            </a:r>
          </a:p>
          <a:p>
            <a:pPr algn="l">
              <a:buNone/>
            </a:pPr>
            <a:r>
              <a:rPr lang="en-US" sz="4800" smtClean="0"/>
              <a:t>-Acrylamide </a:t>
            </a:r>
            <a:r>
              <a:rPr lang="en-US" sz="4800" dirty="0" smtClean="0"/>
              <a:t>gel</a:t>
            </a:r>
          </a:p>
          <a:p>
            <a:pPr algn="l">
              <a:buNone/>
            </a:pPr>
            <a:r>
              <a:rPr lang="en-US" sz="4800" dirty="0" smtClean="0"/>
              <a:t>-</a:t>
            </a:r>
            <a:r>
              <a:rPr lang="en-US" sz="4800" dirty="0" err="1" smtClean="0"/>
              <a:t>Agarose</a:t>
            </a:r>
            <a:r>
              <a:rPr lang="en-US" sz="4800" dirty="0" smtClean="0"/>
              <a:t> gel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52631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FFFF00"/>
                </a:solidFill>
              </a:rPr>
              <a:t>Hb electrophoresis</a:t>
            </a:r>
            <a:br>
              <a:rPr lang="en-US" sz="4800" dirty="0" smtClean="0">
                <a:solidFill>
                  <a:srgbClr val="FFFF00"/>
                </a:solidFill>
              </a:rPr>
            </a:br>
            <a:r>
              <a:rPr lang="en-US" sz="4800" dirty="0" smtClean="0">
                <a:solidFill>
                  <a:srgbClr val="FFFF00"/>
                </a:solidFill>
              </a:rPr>
              <a:t> (specific test) 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953000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sz="2800" dirty="0" smtClean="0"/>
              <a:t>It is a  confirmatory test to detect the most common clinically important different type of Hb as Hb S, C and A ;using cellulose acetate paper.</a:t>
            </a:r>
            <a:br>
              <a:rPr lang="en-US" sz="2800" dirty="0" smtClean="0"/>
            </a:br>
            <a:r>
              <a:rPr lang="en-US" sz="2800" dirty="0" smtClean="0">
                <a:solidFill>
                  <a:srgbClr val="FF0000"/>
                </a:solidFill>
              </a:rPr>
              <a:t>principle:</a:t>
            </a:r>
          </a:p>
          <a:p>
            <a:pPr algn="l">
              <a:buNone/>
            </a:pPr>
            <a:r>
              <a:rPr lang="en-US" sz="2800" dirty="0" smtClean="0"/>
              <a:t>At alkaline PH 8.4 - 8.6 ,  Hb is a protein carry </a:t>
            </a:r>
          </a:p>
          <a:p>
            <a:pPr algn="l">
              <a:buNone/>
            </a:pPr>
            <a:r>
              <a:rPr lang="en-US" sz="2800" dirty="0" smtClean="0"/>
              <a:t>–ve charge when subjected to electrical field will migrate toward the anode +ve then there are a separation  of Hb S,C,F and A.</a:t>
            </a:r>
          </a:p>
          <a:p>
            <a:pPr algn="l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408615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Hb electrophoresis depend on: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00200"/>
            <a:ext cx="8408615" cy="4525963"/>
          </a:xfrm>
        </p:spPr>
        <p:txBody>
          <a:bodyPr/>
          <a:lstStyle/>
          <a:p>
            <a:pPr algn="l" rtl="0"/>
            <a:r>
              <a:rPr lang="en-US" sz="3600" dirty="0" smtClean="0"/>
              <a:t>Hb molecular weight.</a:t>
            </a:r>
          </a:p>
          <a:p>
            <a:pPr algn="l" rtl="0"/>
            <a:r>
              <a:rPr lang="en-US" sz="3600" dirty="0" smtClean="0"/>
              <a:t>-ve charges of Hb</a:t>
            </a:r>
          </a:p>
          <a:p>
            <a:pPr algn="l">
              <a:buNone/>
            </a:pPr>
            <a:endParaRPr lang="en-US" sz="3600" dirty="0"/>
          </a:p>
          <a:p>
            <a:pPr algn="l">
              <a:buNone/>
            </a:pPr>
            <a:r>
              <a:rPr lang="en-US" sz="3600" dirty="0" smtClean="0"/>
              <a:t>Hb A carry more –ve charge.so,the more the –ve charges ,the movement will be faster. </a:t>
            </a:r>
            <a:endParaRPr lang="en-US" sz="36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020175" cy="1143000"/>
          </a:xfrm>
        </p:spPr>
        <p:txBody>
          <a:bodyPr/>
          <a:lstStyle/>
          <a:p>
            <a:r>
              <a:rPr lang="ar-SA" sz="4800" dirty="0" smtClean="0">
                <a:solidFill>
                  <a:srgbClr val="FFFF00"/>
                </a:solidFill>
              </a:rPr>
              <a:t>:</a:t>
            </a:r>
            <a:r>
              <a:rPr lang="en-US" sz="4800" dirty="0" smtClean="0">
                <a:solidFill>
                  <a:srgbClr val="FFFF00"/>
                </a:solidFill>
              </a:rPr>
              <a:t>advantages</a:t>
            </a:r>
            <a:endParaRPr lang="en-US" sz="48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020175" cy="4525963"/>
          </a:xfrm>
        </p:spPr>
        <p:txBody>
          <a:bodyPr/>
          <a:lstStyle/>
          <a:p>
            <a:pPr algn="l" rtl="0"/>
            <a:r>
              <a:rPr lang="en-US" sz="3600" dirty="0" smtClean="0"/>
              <a:t>Simple</a:t>
            </a:r>
          </a:p>
          <a:p>
            <a:pPr algn="l" rtl="0"/>
            <a:r>
              <a:rPr lang="en-US" sz="3600" dirty="0" smtClean="0"/>
              <a:t>Reliable</a:t>
            </a:r>
          </a:p>
          <a:p>
            <a:pPr algn="l" rtl="0"/>
            <a:r>
              <a:rPr lang="en-US" sz="3600" dirty="0" smtClean="0"/>
              <a:t>rapid</a:t>
            </a:r>
            <a:endParaRPr lang="en-US" sz="36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67943" y="274638"/>
            <a:ext cx="4952231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Equipments: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Owner\Pictures\MGA2_14-1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476672"/>
            <a:ext cx="3810000" cy="5910064"/>
          </a:xfrm>
          <a:prstGeom prst="rect">
            <a:avLst/>
          </a:prstGeom>
          <a:noFill/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4876800" cy="4525963"/>
          </a:xfrm>
        </p:spPr>
        <p:txBody>
          <a:bodyPr/>
          <a:lstStyle/>
          <a:p>
            <a:pPr algn="l" rtl="0"/>
            <a:r>
              <a:rPr lang="en-US" dirty="0" smtClean="0"/>
              <a:t>Electrophoresis tank &amp; power source.</a:t>
            </a:r>
          </a:p>
          <a:p>
            <a:pPr algn="l" rtl="0"/>
            <a:r>
              <a:rPr lang="en-US" dirty="0" smtClean="0"/>
              <a:t>Wicks of filter</a:t>
            </a:r>
          </a:p>
          <a:p>
            <a:pPr algn="l" rtl="0"/>
            <a:r>
              <a:rPr lang="en-US" dirty="0" smtClean="0"/>
              <a:t>Blotting paper</a:t>
            </a:r>
          </a:p>
          <a:p>
            <a:pPr algn="l" rtl="0"/>
            <a:r>
              <a:rPr lang="en-US" dirty="0" smtClean="0"/>
              <a:t>Applicators</a:t>
            </a:r>
          </a:p>
          <a:p>
            <a:pPr algn="l" rtl="0"/>
            <a:r>
              <a:rPr lang="en-US" dirty="0" smtClean="0"/>
              <a:t>Cellulose acetate membrane.</a:t>
            </a:r>
          </a:p>
          <a:p>
            <a:pPr algn="l" rtl="0"/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8192591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FFFF00"/>
                </a:solidFill>
              </a:rPr>
              <a:t>Reagents: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686800" cy="5661248"/>
          </a:xfrm>
        </p:spPr>
        <p:txBody>
          <a:bodyPr>
            <a:normAutofit/>
          </a:bodyPr>
          <a:lstStyle/>
          <a:p>
            <a:pPr algn="l" rtl="0"/>
            <a:r>
              <a:rPr lang="en-US" sz="3200" dirty="0" smtClean="0"/>
              <a:t>Electrophoresis buffer: TEB(Tris/ EDTA/boric acid)</a:t>
            </a:r>
          </a:p>
          <a:p>
            <a:pPr algn="l" rtl="0"/>
            <a:r>
              <a:rPr lang="en-US" sz="3200" dirty="0" smtClean="0"/>
              <a:t>Stain: ponceau stain.</a:t>
            </a:r>
          </a:p>
          <a:p>
            <a:pPr algn="l" rtl="0"/>
            <a:r>
              <a:rPr lang="en-US" sz="3200" dirty="0" smtClean="0"/>
              <a:t>Destaining solution: 5% acetic acid.</a:t>
            </a:r>
          </a:p>
          <a:p>
            <a:pPr algn="l" rtl="0"/>
            <a:r>
              <a:rPr lang="en-US" sz="3200" dirty="0" smtClean="0"/>
              <a:t>Hemolysing reagent</a:t>
            </a:r>
          </a:p>
          <a:p>
            <a:pPr algn="l" rtl="0"/>
            <a:r>
              <a:rPr lang="en-US" sz="3200" dirty="0" smtClean="0"/>
              <a:t>Dehydration by methanol</a:t>
            </a:r>
          </a:p>
          <a:p>
            <a:pPr algn="l" rtl="0"/>
            <a:r>
              <a:rPr lang="en-US" sz="3200" dirty="0" smtClean="0"/>
              <a:t>Clearing by clearing solution:</a:t>
            </a:r>
          </a:p>
          <a:p>
            <a:pPr algn="l" rtl="0">
              <a:buNone/>
            </a:pPr>
            <a:r>
              <a:rPr lang="en-US" sz="3200" dirty="0" smtClean="0"/>
              <a:t>methanol, acetic acid, clearing aid</a:t>
            </a:r>
          </a:p>
          <a:p>
            <a:pPr algn="l" rtl="0">
              <a:buNone/>
            </a:pPr>
            <a:r>
              <a:rPr lang="en-US" sz="32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781800" cy="1162050"/>
          </a:xfrm>
        </p:spPr>
        <p:txBody>
          <a:bodyPr>
            <a:noAutofit/>
          </a:bodyPr>
          <a:lstStyle/>
          <a:p>
            <a:r>
              <a:rPr lang="en-US" sz="3600" dirty="0" smtClean="0"/>
              <a:t>All samples showing a single band</a:t>
            </a:r>
            <a:endParaRPr lang="en-US" sz="3600" dirty="0"/>
          </a:p>
        </p:txBody>
      </p:sp>
      <p:pic>
        <p:nvPicPr>
          <p:cNvPr id="6" name="Picture 2" descr="C:\Users\Owner\Pictures\celluloseacetat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63688" y="2345804"/>
            <a:ext cx="6161112" cy="45121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ind_3039_slide">
  <a:themeElements>
    <a:clrScheme name="سمة Office 2">
      <a:dk1>
        <a:srgbClr val="000000"/>
      </a:dk1>
      <a:lt1>
        <a:srgbClr val="99CC99"/>
      </a:lt1>
      <a:dk2>
        <a:srgbClr val="000000"/>
      </a:dk2>
      <a:lt2>
        <a:srgbClr val="CCCCCC"/>
      </a:lt2>
      <a:accent1>
        <a:srgbClr val="5F7322"/>
      </a:accent1>
      <a:accent2>
        <a:srgbClr val="005673"/>
      </a:accent2>
      <a:accent3>
        <a:srgbClr val="CAE2CA"/>
      </a:accent3>
      <a:accent4>
        <a:srgbClr val="000000"/>
      </a:accent4>
      <a:accent5>
        <a:srgbClr val="B6BCAB"/>
      </a:accent5>
      <a:accent6>
        <a:srgbClr val="004D68"/>
      </a:accent6>
      <a:hlink>
        <a:srgbClr val="1F4C1F"/>
      </a:hlink>
      <a:folHlink>
        <a:srgbClr val="213166"/>
      </a:folHlink>
    </a:clrScheme>
    <a:fontScheme name="سمة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سمة Office 1">
        <a:dk1>
          <a:srgbClr val="000000"/>
        </a:dk1>
        <a:lt1>
          <a:srgbClr val="99CC99"/>
        </a:lt1>
        <a:dk2>
          <a:srgbClr val="000000"/>
        </a:dk2>
        <a:lt2>
          <a:srgbClr val="CCCCCC"/>
        </a:lt2>
        <a:accent1>
          <a:srgbClr val="3B943B"/>
        </a:accent1>
        <a:accent2>
          <a:srgbClr val="187A18"/>
        </a:accent2>
        <a:accent3>
          <a:srgbClr val="CAE2CA"/>
        </a:accent3>
        <a:accent4>
          <a:srgbClr val="000000"/>
        </a:accent4>
        <a:accent5>
          <a:srgbClr val="AFC8AF"/>
        </a:accent5>
        <a:accent6>
          <a:srgbClr val="156E15"/>
        </a:accent6>
        <a:hlink>
          <a:srgbClr val="276127"/>
        </a:hlink>
        <a:folHlink>
          <a:srgbClr val="2152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2">
        <a:dk1>
          <a:srgbClr val="000000"/>
        </a:dk1>
        <a:lt1>
          <a:srgbClr val="99CC99"/>
        </a:lt1>
        <a:dk2>
          <a:srgbClr val="000000"/>
        </a:dk2>
        <a:lt2>
          <a:srgbClr val="CCCCCC"/>
        </a:lt2>
        <a:accent1>
          <a:srgbClr val="5F7322"/>
        </a:accent1>
        <a:accent2>
          <a:srgbClr val="005673"/>
        </a:accent2>
        <a:accent3>
          <a:srgbClr val="CAE2CA"/>
        </a:accent3>
        <a:accent4>
          <a:srgbClr val="000000"/>
        </a:accent4>
        <a:accent5>
          <a:srgbClr val="B6BCAB"/>
        </a:accent5>
        <a:accent6>
          <a:srgbClr val="004D68"/>
        </a:accent6>
        <a:hlink>
          <a:srgbClr val="1F4C1F"/>
        </a:hlink>
        <a:folHlink>
          <a:srgbClr val="2131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3">
        <a:dk1>
          <a:srgbClr val="000000"/>
        </a:dk1>
        <a:lt1>
          <a:srgbClr val="99CC99"/>
        </a:lt1>
        <a:dk2>
          <a:srgbClr val="000000"/>
        </a:dk2>
        <a:lt2>
          <a:srgbClr val="CCCCCC"/>
        </a:lt2>
        <a:accent1>
          <a:srgbClr val="804E2D"/>
        </a:accent1>
        <a:accent2>
          <a:srgbClr val="135E13"/>
        </a:accent2>
        <a:accent3>
          <a:srgbClr val="CAE2CA"/>
        </a:accent3>
        <a:accent4>
          <a:srgbClr val="000000"/>
        </a:accent4>
        <a:accent5>
          <a:srgbClr val="C0B2AD"/>
        </a:accent5>
        <a:accent6>
          <a:srgbClr val="105410"/>
        </a:accent6>
        <a:hlink>
          <a:srgbClr val="732251"/>
        </a:hlink>
        <a:folHlink>
          <a:srgbClr val="4522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4">
        <a:dk1>
          <a:srgbClr val="000000"/>
        </a:dk1>
        <a:lt1>
          <a:srgbClr val="99CC99"/>
        </a:lt1>
        <a:dk2>
          <a:srgbClr val="000000"/>
        </a:dk2>
        <a:lt2>
          <a:srgbClr val="CCCCCC"/>
        </a:lt2>
        <a:accent1>
          <a:srgbClr val="806600"/>
        </a:accent1>
        <a:accent2>
          <a:srgbClr val="873636"/>
        </a:accent2>
        <a:accent3>
          <a:srgbClr val="CAE2CA"/>
        </a:accent3>
        <a:accent4>
          <a:srgbClr val="000000"/>
        </a:accent4>
        <a:accent5>
          <a:srgbClr val="C0B8AA"/>
        </a:accent5>
        <a:accent6>
          <a:srgbClr val="7A3030"/>
        </a:accent6>
        <a:hlink>
          <a:srgbClr val="3B3078"/>
        </a:hlink>
        <a:folHlink>
          <a:srgbClr val="1E4A1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3B943B"/>
        </a:accent1>
        <a:accent2>
          <a:srgbClr val="187A18"/>
        </a:accent2>
        <a:accent3>
          <a:srgbClr val="FFFFFF"/>
        </a:accent3>
        <a:accent4>
          <a:srgbClr val="000000"/>
        </a:accent4>
        <a:accent5>
          <a:srgbClr val="AFC8AF"/>
        </a:accent5>
        <a:accent6>
          <a:srgbClr val="156E15"/>
        </a:accent6>
        <a:hlink>
          <a:srgbClr val="276127"/>
        </a:hlink>
        <a:folHlink>
          <a:srgbClr val="2152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F7322"/>
        </a:accent1>
        <a:accent2>
          <a:srgbClr val="005673"/>
        </a:accent2>
        <a:accent3>
          <a:srgbClr val="FFFFFF"/>
        </a:accent3>
        <a:accent4>
          <a:srgbClr val="000000"/>
        </a:accent4>
        <a:accent5>
          <a:srgbClr val="B6BCAB"/>
        </a:accent5>
        <a:accent6>
          <a:srgbClr val="004D68"/>
        </a:accent6>
        <a:hlink>
          <a:srgbClr val="1F4C1F"/>
        </a:hlink>
        <a:folHlink>
          <a:srgbClr val="2131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4E2D"/>
        </a:accent1>
        <a:accent2>
          <a:srgbClr val="135E13"/>
        </a:accent2>
        <a:accent3>
          <a:srgbClr val="FFFFFF"/>
        </a:accent3>
        <a:accent4>
          <a:srgbClr val="000000"/>
        </a:accent4>
        <a:accent5>
          <a:srgbClr val="C0B2AD"/>
        </a:accent5>
        <a:accent6>
          <a:srgbClr val="105410"/>
        </a:accent6>
        <a:hlink>
          <a:srgbClr val="732251"/>
        </a:hlink>
        <a:folHlink>
          <a:srgbClr val="4522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سمة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6600"/>
        </a:accent1>
        <a:accent2>
          <a:srgbClr val="873636"/>
        </a:accent2>
        <a:accent3>
          <a:srgbClr val="FFFFFF"/>
        </a:accent3>
        <a:accent4>
          <a:srgbClr val="000000"/>
        </a:accent4>
        <a:accent5>
          <a:srgbClr val="C0B8AA"/>
        </a:accent5>
        <a:accent6>
          <a:srgbClr val="7A3030"/>
        </a:accent6>
        <a:hlink>
          <a:srgbClr val="3B3078"/>
        </a:hlink>
        <a:folHlink>
          <a:srgbClr val="1E4A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99CC99"/>
      </a:lt1>
      <a:dk2>
        <a:srgbClr val="000000"/>
      </a:dk2>
      <a:lt2>
        <a:srgbClr val="CCCCCC"/>
      </a:lt2>
      <a:accent1>
        <a:srgbClr val="5F7322"/>
      </a:accent1>
      <a:accent2>
        <a:srgbClr val="005673"/>
      </a:accent2>
      <a:accent3>
        <a:srgbClr val="CAE2CA"/>
      </a:accent3>
      <a:accent4>
        <a:srgbClr val="000000"/>
      </a:accent4>
      <a:accent5>
        <a:srgbClr val="B6BCAB"/>
      </a:accent5>
      <a:accent6>
        <a:srgbClr val="004D68"/>
      </a:accent6>
      <a:hlink>
        <a:srgbClr val="1F4C1F"/>
      </a:hlink>
      <a:folHlink>
        <a:srgbClr val="213166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99CC99"/>
        </a:lt1>
        <a:dk2>
          <a:srgbClr val="000000"/>
        </a:dk2>
        <a:lt2>
          <a:srgbClr val="CCCCCC"/>
        </a:lt2>
        <a:accent1>
          <a:srgbClr val="3B943B"/>
        </a:accent1>
        <a:accent2>
          <a:srgbClr val="187A18"/>
        </a:accent2>
        <a:accent3>
          <a:srgbClr val="CAE2CA"/>
        </a:accent3>
        <a:accent4>
          <a:srgbClr val="000000"/>
        </a:accent4>
        <a:accent5>
          <a:srgbClr val="AFC8AF"/>
        </a:accent5>
        <a:accent6>
          <a:srgbClr val="156E15"/>
        </a:accent6>
        <a:hlink>
          <a:srgbClr val="276127"/>
        </a:hlink>
        <a:folHlink>
          <a:srgbClr val="2152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99CC99"/>
        </a:lt1>
        <a:dk2>
          <a:srgbClr val="000000"/>
        </a:dk2>
        <a:lt2>
          <a:srgbClr val="CCCCCC"/>
        </a:lt2>
        <a:accent1>
          <a:srgbClr val="5F7322"/>
        </a:accent1>
        <a:accent2>
          <a:srgbClr val="005673"/>
        </a:accent2>
        <a:accent3>
          <a:srgbClr val="CAE2CA"/>
        </a:accent3>
        <a:accent4>
          <a:srgbClr val="000000"/>
        </a:accent4>
        <a:accent5>
          <a:srgbClr val="B6BCAB"/>
        </a:accent5>
        <a:accent6>
          <a:srgbClr val="004D68"/>
        </a:accent6>
        <a:hlink>
          <a:srgbClr val="1F4C1F"/>
        </a:hlink>
        <a:folHlink>
          <a:srgbClr val="2131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99CC99"/>
        </a:lt1>
        <a:dk2>
          <a:srgbClr val="000000"/>
        </a:dk2>
        <a:lt2>
          <a:srgbClr val="CCCCCC"/>
        </a:lt2>
        <a:accent1>
          <a:srgbClr val="804E2D"/>
        </a:accent1>
        <a:accent2>
          <a:srgbClr val="135E13"/>
        </a:accent2>
        <a:accent3>
          <a:srgbClr val="CAE2CA"/>
        </a:accent3>
        <a:accent4>
          <a:srgbClr val="000000"/>
        </a:accent4>
        <a:accent5>
          <a:srgbClr val="C0B2AD"/>
        </a:accent5>
        <a:accent6>
          <a:srgbClr val="105410"/>
        </a:accent6>
        <a:hlink>
          <a:srgbClr val="732251"/>
        </a:hlink>
        <a:folHlink>
          <a:srgbClr val="4522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99CC99"/>
        </a:lt1>
        <a:dk2>
          <a:srgbClr val="000000"/>
        </a:dk2>
        <a:lt2>
          <a:srgbClr val="CCCCCC"/>
        </a:lt2>
        <a:accent1>
          <a:srgbClr val="806600"/>
        </a:accent1>
        <a:accent2>
          <a:srgbClr val="873636"/>
        </a:accent2>
        <a:accent3>
          <a:srgbClr val="CAE2CA"/>
        </a:accent3>
        <a:accent4>
          <a:srgbClr val="000000"/>
        </a:accent4>
        <a:accent5>
          <a:srgbClr val="C0B8AA"/>
        </a:accent5>
        <a:accent6>
          <a:srgbClr val="7A3030"/>
        </a:accent6>
        <a:hlink>
          <a:srgbClr val="3B3078"/>
        </a:hlink>
        <a:folHlink>
          <a:srgbClr val="1E4A1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3B943B"/>
        </a:accent1>
        <a:accent2>
          <a:srgbClr val="187A18"/>
        </a:accent2>
        <a:accent3>
          <a:srgbClr val="FFFFFF"/>
        </a:accent3>
        <a:accent4>
          <a:srgbClr val="000000"/>
        </a:accent4>
        <a:accent5>
          <a:srgbClr val="AFC8AF"/>
        </a:accent5>
        <a:accent6>
          <a:srgbClr val="156E15"/>
        </a:accent6>
        <a:hlink>
          <a:srgbClr val="276127"/>
        </a:hlink>
        <a:folHlink>
          <a:srgbClr val="2152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5F7322"/>
        </a:accent1>
        <a:accent2>
          <a:srgbClr val="005673"/>
        </a:accent2>
        <a:accent3>
          <a:srgbClr val="FFFFFF"/>
        </a:accent3>
        <a:accent4>
          <a:srgbClr val="000000"/>
        </a:accent4>
        <a:accent5>
          <a:srgbClr val="B6BCAB"/>
        </a:accent5>
        <a:accent6>
          <a:srgbClr val="004D68"/>
        </a:accent6>
        <a:hlink>
          <a:srgbClr val="1F4C1F"/>
        </a:hlink>
        <a:folHlink>
          <a:srgbClr val="2131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4E2D"/>
        </a:accent1>
        <a:accent2>
          <a:srgbClr val="135E13"/>
        </a:accent2>
        <a:accent3>
          <a:srgbClr val="FFFFFF"/>
        </a:accent3>
        <a:accent4>
          <a:srgbClr val="000000"/>
        </a:accent4>
        <a:accent5>
          <a:srgbClr val="C0B2AD"/>
        </a:accent5>
        <a:accent6>
          <a:srgbClr val="105410"/>
        </a:accent6>
        <a:hlink>
          <a:srgbClr val="732251"/>
        </a:hlink>
        <a:folHlink>
          <a:srgbClr val="4522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06600"/>
        </a:accent1>
        <a:accent2>
          <a:srgbClr val="873636"/>
        </a:accent2>
        <a:accent3>
          <a:srgbClr val="FFFFFF"/>
        </a:accent3>
        <a:accent4>
          <a:srgbClr val="000000"/>
        </a:accent4>
        <a:accent5>
          <a:srgbClr val="C0B8AA"/>
        </a:accent5>
        <a:accent6>
          <a:srgbClr val="7A3030"/>
        </a:accent6>
        <a:hlink>
          <a:srgbClr val="3B3078"/>
        </a:hlink>
        <a:folHlink>
          <a:srgbClr val="1E4A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سمة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ind_3039_slide</Template>
  <TotalTime>76</TotalTime>
  <Words>255</Words>
  <Application>Microsoft Office PowerPoint</Application>
  <PresentationFormat>On-screen Show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ind_3039_slide</vt:lpstr>
      <vt:lpstr>1_Default Design</vt:lpstr>
      <vt:lpstr>Hb electrophoresis</vt:lpstr>
      <vt:lpstr>Electrophoresis</vt:lpstr>
      <vt:lpstr>Types of electrophoresis:</vt:lpstr>
      <vt:lpstr>Hb electrophoresis  (specific test) </vt:lpstr>
      <vt:lpstr>Hb electrophoresis depend on:</vt:lpstr>
      <vt:lpstr>:advantages</vt:lpstr>
      <vt:lpstr>Equipments:</vt:lpstr>
      <vt:lpstr>Reagents: </vt:lpstr>
      <vt:lpstr>All samples showing a single band</vt:lpstr>
      <vt:lpstr>PowerPoint Presentation</vt:lpstr>
      <vt:lpstr>Hb SS in Hb electrophoresis</vt:lpstr>
      <vt:lpstr>Hb AS: Hb S varies from 25- 45% of total Hb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WBC Count  </dc:title>
  <dc:creator>SONY</dc:creator>
  <cp:lastModifiedBy>USER</cp:lastModifiedBy>
  <cp:revision>8</cp:revision>
  <dcterms:created xsi:type="dcterms:W3CDTF">2010-11-30T16:14:31Z</dcterms:created>
  <dcterms:modified xsi:type="dcterms:W3CDTF">2013-11-04T14:41:38Z</dcterms:modified>
</cp:coreProperties>
</file>