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91" r:id="rId10"/>
    <p:sldId id="292" r:id="rId11"/>
    <p:sldId id="265" r:id="rId12"/>
    <p:sldId id="266" r:id="rId13"/>
    <p:sldId id="267" r:id="rId14"/>
    <p:sldId id="269" r:id="rId15"/>
    <p:sldId id="270" r:id="rId16"/>
    <p:sldId id="273" r:id="rId17"/>
    <p:sldId id="274" r:id="rId18"/>
    <p:sldId id="271" r:id="rId19"/>
    <p:sldId id="272" r:id="rId20"/>
    <p:sldId id="275" r:id="rId21"/>
    <p:sldId id="278" r:id="rId22"/>
    <p:sldId id="276" r:id="rId23"/>
    <p:sldId id="277" r:id="rId24"/>
    <p:sldId id="279" r:id="rId25"/>
    <p:sldId id="280" r:id="rId26"/>
    <p:sldId id="281" r:id="rId27"/>
    <p:sldId id="282" r:id="rId28"/>
    <p:sldId id="283" r:id="rId29"/>
    <p:sldId id="287" r:id="rId30"/>
    <p:sldId id="288" r:id="rId31"/>
    <p:sldId id="284" r:id="rId32"/>
    <p:sldId id="290" r:id="rId33"/>
    <p:sldId id="285" r:id="rId34"/>
    <p:sldId id="286" r:id="rId3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47" autoAdjust="0"/>
    <p:restoredTop sz="94662" autoAdjust="0"/>
  </p:normalViewPr>
  <p:slideViewPr>
    <p:cSldViewPr>
      <p:cViewPr>
        <p:scale>
          <a:sx n="72" d="100"/>
          <a:sy n="72" d="100"/>
        </p:scale>
        <p:origin x="-1084" y="2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489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2CCE-57AC-4490-9F93-215B55FA7CF7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A53FF60-AC0C-4A01-956B-C01908989BB7}" type="slidenum">
              <a:rPr lang="ar-SA" smtClean="0"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2CCE-57AC-4490-9F93-215B55FA7CF7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FF60-AC0C-4A01-956B-C01908989BB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2CCE-57AC-4490-9F93-215B55FA7CF7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FF60-AC0C-4A01-956B-C01908989BB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2CCE-57AC-4490-9F93-215B55FA7CF7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FF60-AC0C-4A01-956B-C01908989BB7}" type="slidenum">
              <a:rPr lang="ar-SA" smtClean="0"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2CCE-57AC-4490-9F93-215B55FA7CF7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A53FF60-AC0C-4A01-956B-C01908989BB7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2CCE-57AC-4490-9F93-215B55FA7CF7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FF60-AC0C-4A01-956B-C01908989BB7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2CCE-57AC-4490-9F93-215B55FA7CF7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FF60-AC0C-4A01-956B-C01908989BB7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2CCE-57AC-4490-9F93-215B55FA7CF7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FF60-AC0C-4A01-956B-C01908989BB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2CCE-57AC-4490-9F93-215B55FA7CF7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FF60-AC0C-4A01-956B-C01908989BB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2CCE-57AC-4490-9F93-215B55FA7CF7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FF60-AC0C-4A01-956B-C01908989BB7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42CCE-57AC-4490-9F93-215B55FA7CF7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A53FF60-AC0C-4A01-956B-C01908989BB7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A342CCE-57AC-4490-9F93-215B55FA7CF7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A53FF60-AC0C-4A01-956B-C01908989BB7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By: Sahar AlSubaie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/>
              <a:t>Harvest and Staining Protocols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9160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259632" y="3068960"/>
            <a:ext cx="6400800" cy="3540968"/>
          </a:xfrm>
        </p:spPr>
        <p:txBody>
          <a:bodyPr>
            <a:normAutofit fontScale="70000" lnSpcReduction="20000"/>
          </a:bodyPr>
          <a:lstStyle/>
          <a:p>
            <a:pPr algn="l" rtl="0">
              <a:buFont typeface="Wingdings" panose="05000000000000000000" pitchFamily="2" charset="2"/>
              <a:buChar char="q"/>
            </a:pPr>
            <a:r>
              <a:rPr lang="en-US" sz="2800" dirty="0"/>
              <a:t>Remove the supernatant but not completely  .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2800" dirty="0"/>
              <a:t>Mix thoroughly as the cells are so sticky 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2800" dirty="0"/>
              <a:t>Add 2 ml of fixative drop by drop using vortex .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2800" dirty="0"/>
              <a:t>Add more fixative ( up to 10 ml) without using vortex.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2800" dirty="0"/>
              <a:t>Centrifuge for 8 min at 1200 rpm. 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2800" dirty="0"/>
              <a:t>Now the 2</a:t>
            </a:r>
            <a:r>
              <a:rPr lang="en-US" sz="2800" baseline="30000" dirty="0"/>
              <a:t>nd</a:t>
            </a:r>
            <a:r>
              <a:rPr lang="en-US" sz="2800" dirty="0"/>
              <a:t> wash: starts after removing the supernatant.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2800" dirty="0"/>
              <a:t>Mix to detach the cells from the tube wall 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2800" dirty="0"/>
              <a:t>Add 10 ml of fixative 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2800" dirty="0"/>
              <a:t>Centrifuge for 8 min at 1200 rpm. 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2800" dirty="0"/>
              <a:t>Don’t remove the supernatant now. 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2800" dirty="0"/>
              <a:t>Keep at 4 </a:t>
            </a:r>
            <a:r>
              <a:rPr lang="en-US" sz="2800" b="1" dirty="0"/>
              <a:t>℃</a:t>
            </a:r>
            <a:r>
              <a:rPr lang="en-US" sz="2800" dirty="0"/>
              <a:t> until you can do the dropping and staining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/>
              <a:t>Procedure:</a:t>
            </a:r>
          </a:p>
        </p:txBody>
      </p:sp>
    </p:spTree>
    <p:extLst>
      <p:ext uri="{BB962C8B-B14F-4D97-AF65-F5344CB8AC3E}">
        <p14:creationId xmlns:p14="http://schemas.microsoft.com/office/powerpoint/2010/main" val="268310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/>
              <a:t>Dropping </a:t>
            </a:r>
            <a:r>
              <a:rPr lang="en-US" dirty="0" smtClean="0"/>
              <a:t>Protocol:</a:t>
            </a:r>
            <a:endParaRPr lang="ar-SA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7985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51520" y="3200400"/>
            <a:ext cx="8892480" cy="3396952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dirty="0"/>
              <a:t>1. Replace the fixative with a new one. Using a fine glass pasture pipette make a gentle mix without making air bubbles, as this will cause cells to clump.</a:t>
            </a:r>
          </a:p>
          <a:p>
            <a:pPr algn="l" rtl="0"/>
            <a:r>
              <a:rPr lang="en-US" dirty="0"/>
              <a:t>2. Clean the slides with methanol, that will help to </a:t>
            </a:r>
            <a:r>
              <a:rPr lang="en-US" dirty="0" smtClean="0"/>
              <a:t>get </a:t>
            </a:r>
            <a:r>
              <a:rPr lang="en-US" dirty="0"/>
              <a:t>a uniformity in spreading.</a:t>
            </a:r>
          </a:p>
          <a:p>
            <a:pPr algn="l" rtl="0"/>
            <a:r>
              <a:rPr lang="en-US" dirty="0"/>
              <a:t>3. Carry the slide in 45 degrees and drop the sample from about one meter apart.</a:t>
            </a:r>
          </a:p>
          <a:p>
            <a:pPr algn="l" rtl="0"/>
            <a:r>
              <a:rPr lang="en-US" dirty="0"/>
              <a:t>4. As a test slide drop about </a:t>
            </a:r>
            <a:r>
              <a:rPr lang="en-US" dirty="0" smtClean="0"/>
              <a:t>4 </a:t>
            </a:r>
            <a:r>
              <a:rPr lang="en-US" dirty="0"/>
              <a:t>drops on the slide, leave to air dry completely and observe the mitotic index and metaphases compactness.</a:t>
            </a:r>
          </a:p>
          <a:p>
            <a:pPr algn="l" rtl="0"/>
            <a:r>
              <a:rPr lang="en-US" dirty="0"/>
              <a:t>Aging: Put the slides in the oven at </a:t>
            </a:r>
            <a:r>
              <a:rPr lang="en-US" dirty="0" smtClean="0"/>
              <a:t>60C </a:t>
            </a:r>
            <a:r>
              <a:rPr lang="en-US" dirty="0"/>
              <a:t>over night or at </a:t>
            </a:r>
            <a:r>
              <a:rPr lang="en-US" dirty="0" smtClean="0"/>
              <a:t>90C </a:t>
            </a:r>
            <a:r>
              <a:rPr lang="en-US" dirty="0"/>
              <a:t>for 90 minutes, that will driving off water and get better banding pattern.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/>
              <a:t>Procedure: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7218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en-US" dirty="0" smtClean="0"/>
              <a:t>Staining 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8211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23528" y="3284984"/>
            <a:ext cx="6400800" cy="2244824"/>
          </a:xfrm>
        </p:spPr>
        <p:txBody>
          <a:bodyPr>
            <a:normAutofit lnSpcReduction="10000"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G banding (</a:t>
            </a:r>
            <a:r>
              <a:rPr lang="en-US" dirty="0" err="1" smtClean="0"/>
              <a:t>Giemsa</a:t>
            </a:r>
            <a:r>
              <a:rPr lang="en-US" dirty="0" smtClean="0"/>
              <a:t>)</a:t>
            </a:r>
            <a:endParaRPr lang="en-US" dirty="0"/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Q banding </a:t>
            </a:r>
            <a:r>
              <a:rPr lang="en-US" dirty="0"/>
              <a:t>(</a:t>
            </a:r>
            <a:r>
              <a:rPr lang="en-US" dirty="0" err="1" smtClean="0"/>
              <a:t>Quinacrine,fluorescent</a:t>
            </a:r>
            <a:r>
              <a:rPr lang="en-US" dirty="0" smtClean="0"/>
              <a:t> </a:t>
            </a:r>
            <a:r>
              <a:rPr lang="en-US" dirty="0"/>
              <a:t>stain </a:t>
            </a:r>
            <a:r>
              <a:rPr lang="en-US" dirty="0" smtClean="0"/>
              <a:t>)</a:t>
            </a:r>
            <a:endParaRPr lang="en-US" dirty="0"/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R banding (</a:t>
            </a:r>
            <a:r>
              <a:rPr lang="en-US" dirty="0" smtClean="0"/>
              <a:t> Reverse)</a:t>
            </a:r>
            <a:endParaRPr lang="en-US" dirty="0"/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C banding  (</a:t>
            </a:r>
            <a:r>
              <a:rPr lang="en-US" dirty="0" err="1" smtClean="0"/>
              <a:t>Centromeric</a:t>
            </a:r>
            <a:r>
              <a:rPr lang="en-US" dirty="0" smtClean="0"/>
              <a:t>(heterochromatin</a:t>
            </a:r>
            <a:r>
              <a:rPr lang="en-US" dirty="0"/>
              <a:t>)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Ag-Nor stain  </a:t>
            </a:r>
            <a:r>
              <a:rPr lang="en-US" dirty="0" smtClean="0"/>
              <a:t>(</a:t>
            </a:r>
            <a:r>
              <a:rPr lang="en-US" dirty="0" err="1" smtClean="0"/>
              <a:t>Nucleolar</a:t>
            </a:r>
            <a:r>
              <a:rPr lang="en-US" dirty="0" smtClean="0"/>
              <a:t> </a:t>
            </a:r>
            <a:r>
              <a:rPr lang="en-US" dirty="0"/>
              <a:t>Organizing </a:t>
            </a:r>
            <a:r>
              <a:rPr lang="en-US" dirty="0" smtClean="0"/>
              <a:t>Regions)  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/>
              <a:t>Staining Protocols: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3193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79512" y="3200400"/>
            <a:ext cx="8784976" cy="3036912"/>
          </a:xfrm>
        </p:spPr>
        <p:txBody>
          <a:bodyPr>
            <a:norm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The most common  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err="1" smtClean="0"/>
              <a:t>Typsin</a:t>
            </a:r>
            <a:r>
              <a:rPr lang="en-US" dirty="0" smtClean="0"/>
              <a:t> </a:t>
            </a:r>
            <a:r>
              <a:rPr lang="en-US" dirty="0"/>
              <a:t>hydrolyses the protein component of the </a:t>
            </a:r>
            <a:r>
              <a:rPr lang="en-US" dirty="0" smtClean="0"/>
              <a:t>chromatin (Wang </a:t>
            </a:r>
            <a:r>
              <a:rPr lang="en-US" dirty="0"/>
              <a:t>and </a:t>
            </a:r>
            <a:r>
              <a:rPr lang="en-US" dirty="0" err="1" smtClean="0"/>
              <a:t>Federoff</a:t>
            </a:r>
            <a:r>
              <a:rPr lang="en-US" dirty="0" smtClean="0"/>
              <a:t>) :</a:t>
            </a:r>
          </a:p>
          <a:p>
            <a:pPr algn="l" rtl="0"/>
            <a:r>
              <a:rPr lang="en-US" dirty="0" smtClean="0"/>
              <a:t>            allowing </a:t>
            </a:r>
            <a:r>
              <a:rPr lang="en-US" dirty="0"/>
              <a:t>the </a:t>
            </a:r>
            <a:r>
              <a:rPr lang="en-US" dirty="0" err="1"/>
              <a:t>Giemsa</a:t>
            </a:r>
            <a:r>
              <a:rPr lang="en-US" dirty="0"/>
              <a:t> dye to react with the exposed </a:t>
            </a:r>
            <a:r>
              <a:rPr lang="en-US" dirty="0" smtClean="0"/>
              <a:t>DNA.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 banding </a:t>
            </a:r>
            <a:r>
              <a:rPr lang="en-US" dirty="0" smtClean="0"/>
              <a:t>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478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79512" y="3200400"/>
            <a:ext cx="8784976" cy="3036912"/>
          </a:xfrm>
        </p:spPr>
        <p:txBody>
          <a:bodyPr>
            <a:normAutofit/>
          </a:bodyPr>
          <a:lstStyle/>
          <a:p>
            <a:pPr algn="l" rtl="0"/>
            <a:r>
              <a:rPr lang="en-US" dirty="0" err="1" smtClean="0"/>
              <a:t>Giemsa</a:t>
            </a:r>
            <a:r>
              <a:rPr lang="en-US" dirty="0" smtClean="0"/>
              <a:t> </a:t>
            </a:r>
            <a:r>
              <a:rPr lang="en-US" dirty="0"/>
              <a:t>stain is a complex mixture of </a:t>
            </a:r>
            <a:r>
              <a:rPr lang="en-US" dirty="0" smtClean="0"/>
              <a:t>dyes:</a:t>
            </a:r>
          </a:p>
          <a:p>
            <a:pPr rtl="0"/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smtClean="0">
                <a:solidFill>
                  <a:srgbClr val="0070C0"/>
                </a:solidFill>
              </a:rPr>
              <a:t>The basic dye: </a:t>
            </a:r>
            <a:r>
              <a:rPr lang="en-US" dirty="0" err="1"/>
              <a:t>aminophenothiazin</a:t>
            </a:r>
            <a:r>
              <a:rPr lang="en-US" dirty="0"/>
              <a:t> dyes azure </a:t>
            </a:r>
            <a:r>
              <a:rPr lang="en-US" dirty="0" err="1" smtClean="0"/>
              <a:t>A,azureB</a:t>
            </a:r>
            <a:r>
              <a:rPr lang="en-US" dirty="0" smtClean="0"/>
              <a:t>, azure </a:t>
            </a:r>
            <a:r>
              <a:rPr lang="en-US" dirty="0"/>
              <a:t>C, </a:t>
            </a:r>
            <a:r>
              <a:rPr lang="en-US" dirty="0" smtClean="0"/>
              <a:t>         </a:t>
            </a:r>
            <a:r>
              <a:rPr lang="en-US" dirty="0" err="1" smtClean="0"/>
              <a:t>thionin</a:t>
            </a:r>
            <a:r>
              <a:rPr lang="en-US" dirty="0"/>
              <a:t>, and </a:t>
            </a:r>
            <a:r>
              <a:rPr lang="en-US" dirty="0" err="1"/>
              <a:t>mythelen</a:t>
            </a:r>
            <a:r>
              <a:rPr lang="en-US" dirty="0"/>
              <a:t> </a:t>
            </a:r>
            <a:r>
              <a:rPr lang="en-US" dirty="0" smtClean="0"/>
              <a:t>blue.</a:t>
            </a:r>
          </a:p>
          <a:p>
            <a:pPr algn="l" rtl="0"/>
            <a:r>
              <a:rPr lang="en-US" dirty="0" smtClean="0"/>
              <a:t>            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The acidic dye:</a:t>
            </a:r>
            <a:r>
              <a:rPr lang="en-US" dirty="0" smtClean="0"/>
              <a:t> eosin.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 banding </a:t>
            </a:r>
            <a:r>
              <a:rPr lang="en-US" dirty="0" smtClean="0"/>
              <a:t>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5372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11560" y="3200400"/>
            <a:ext cx="7632848" cy="1600200"/>
          </a:xfrm>
        </p:spPr>
        <p:txBody>
          <a:bodyPr/>
          <a:lstStyle/>
          <a:p>
            <a:pPr algn="l" rtl="0"/>
            <a:r>
              <a:rPr lang="en-US" dirty="0"/>
              <a:t>Immersing slides in fetal calf serum </a:t>
            </a:r>
            <a:r>
              <a:rPr lang="en-US" dirty="0" smtClean="0"/>
              <a:t> to </a:t>
            </a:r>
            <a:r>
              <a:rPr lang="en-US" dirty="0"/>
              <a:t>stop the activity of the trypsin since the serum contains </a:t>
            </a:r>
            <a:r>
              <a:rPr lang="en-US" dirty="0" smtClean="0"/>
              <a:t> </a:t>
            </a:r>
            <a:r>
              <a:rPr lang="el-GR" dirty="0" smtClean="0">
                <a:latin typeface="Times New Roman"/>
                <a:cs typeface="Times New Roman"/>
              </a:rPr>
              <a:t>α</a:t>
            </a:r>
            <a:r>
              <a:rPr lang="en-US" dirty="0" smtClean="0"/>
              <a:t>1-antitrypsin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 banding 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3942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07504" y="3200400"/>
            <a:ext cx="8712968" cy="2820888"/>
          </a:xfrm>
        </p:spPr>
        <p:txBody>
          <a:bodyPr>
            <a:norm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Appropriately stained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chromosomes</a:t>
            </a:r>
          </a:p>
          <a:p>
            <a:pPr algn="l" rtl="0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    </a:t>
            </a:r>
            <a:r>
              <a:rPr lang="en-US" dirty="0" smtClean="0"/>
              <a:t> </a:t>
            </a:r>
            <a:r>
              <a:rPr lang="en-US" dirty="0"/>
              <a:t>neither too dark nor too </a:t>
            </a:r>
            <a:r>
              <a:rPr lang="en-US" dirty="0" smtClean="0"/>
              <a:t>pale.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Under-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trypsinized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chromosomes</a:t>
            </a:r>
            <a:r>
              <a:rPr lang="en-US" dirty="0"/>
              <a:t> </a:t>
            </a:r>
          </a:p>
          <a:p>
            <a:pPr algn="l" rtl="0"/>
            <a:r>
              <a:rPr lang="en-US" dirty="0" smtClean="0"/>
              <a:t>      have </a:t>
            </a:r>
            <a:r>
              <a:rPr lang="en-US" dirty="0"/>
              <a:t>indistinct bands and little contrast</a:t>
            </a:r>
            <a:r>
              <a:rPr lang="en-US" dirty="0" smtClean="0"/>
              <a:t>. </a:t>
            </a:r>
            <a:r>
              <a:rPr lang="en-US" dirty="0" err="1" smtClean="0"/>
              <a:t>i.e</a:t>
            </a:r>
            <a:r>
              <a:rPr lang="en-US" dirty="0" err="1"/>
              <a:t>.</a:t>
            </a:r>
            <a:r>
              <a:rPr lang="en-US" dirty="0" err="1" smtClean="0"/>
              <a:t>fuzzy</a:t>
            </a:r>
            <a:r>
              <a:rPr lang="en-US" dirty="0" smtClean="0"/>
              <a:t> </a:t>
            </a:r>
            <a:r>
              <a:rPr lang="en-US" dirty="0"/>
              <a:t>in appearance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  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 banding 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9568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07504" y="3200400"/>
            <a:ext cx="9433048" cy="2388840"/>
          </a:xfrm>
        </p:spPr>
        <p:txBody>
          <a:bodyPr>
            <a:norm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Over-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trypsinized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chromosomes</a:t>
            </a:r>
            <a:r>
              <a:rPr lang="en-US" dirty="0"/>
              <a:t> </a:t>
            </a:r>
          </a:p>
          <a:p>
            <a:pPr algn="l" rtl="0"/>
            <a:r>
              <a:rPr lang="en-US" dirty="0" smtClean="0"/>
              <a:t>       have </a:t>
            </a:r>
            <a:r>
              <a:rPr lang="en-US" dirty="0"/>
              <a:t>sharp bands and often appear frazzled at the ends.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>
                <a:solidFill>
                  <a:srgbClr val="7030A0"/>
                </a:solidFill>
              </a:rPr>
              <a:t>Eventually </a:t>
            </a:r>
            <a:r>
              <a:rPr lang="en-US" dirty="0" err="1">
                <a:solidFill>
                  <a:srgbClr val="7030A0"/>
                </a:solidFill>
              </a:rPr>
              <a:t>overtrypsinized</a:t>
            </a:r>
            <a:r>
              <a:rPr lang="en-US" dirty="0">
                <a:solidFill>
                  <a:srgbClr val="7030A0"/>
                </a:solidFill>
              </a:rPr>
              <a:t> chromosomes</a:t>
            </a:r>
            <a:r>
              <a:rPr lang="en-US" dirty="0"/>
              <a:t> </a:t>
            </a:r>
          </a:p>
          <a:p>
            <a:pPr algn="l" rtl="0"/>
            <a:r>
              <a:rPr lang="en-US" dirty="0" smtClean="0"/>
              <a:t>      are </a:t>
            </a:r>
            <a:r>
              <a:rPr lang="en-US" dirty="0"/>
              <a:t>very pale after staining and may appear ghost-like and very swollen.</a:t>
            </a:r>
          </a:p>
          <a:p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 banding 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1268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23528" y="3284984"/>
            <a:ext cx="6400800" cy="2304256"/>
          </a:xfrm>
        </p:spPr>
        <p:txBody>
          <a:bodyPr/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A</a:t>
            </a:r>
            <a:r>
              <a:rPr lang="en-US" dirty="0" smtClean="0"/>
              <a:t>rresting </a:t>
            </a:r>
            <a:r>
              <a:rPr lang="en-US" dirty="0"/>
              <a:t>cells at metaphase stage </a:t>
            </a:r>
            <a:r>
              <a:rPr lang="en-US" dirty="0" smtClean="0"/>
              <a:t>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Hypotonic treatment.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Cells fixation.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/>
              <a:t>Harvest </a:t>
            </a:r>
            <a:r>
              <a:rPr lang="en-US" dirty="0" smtClean="0"/>
              <a:t>Protocols: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1011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51520" y="3212976"/>
            <a:ext cx="8352928" cy="2664296"/>
          </a:xfrm>
        </p:spPr>
        <p:txBody>
          <a:bodyPr>
            <a:norm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Each chromosomes </a:t>
            </a:r>
            <a:r>
              <a:rPr lang="en-US" dirty="0" smtClean="0"/>
              <a:t>characterized </a:t>
            </a:r>
            <a:r>
              <a:rPr lang="en-US" dirty="0"/>
              <a:t>by dark &amp; light </a:t>
            </a:r>
            <a:r>
              <a:rPr lang="en-US" dirty="0" smtClean="0"/>
              <a:t>bands</a:t>
            </a:r>
            <a:endParaRPr lang="en-US" dirty="0"/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400 </a:t>
            </a:r>
            <a:r>
              <a:rPr lang="en-US" dirty="0"/>
              <a:t>bands </a:t>
            </a:r>
            <a:r>
              <a:rPr lang="en-US" dirty="0" smtClean="0"/>
              <a:t>in the  </a:t>
            </a:r>
            <a:r>
              <a:rPr lang="en-US" dirty="0"/>
              <a:t>haploid </a:t>
            </a:r>
            <a:r>
              <a:rPr lang="en-US" dirty="0" smtClean="0"/>
              <a:t>genome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Light bands are genetically active sites 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Dark </a:t>
            </a:r>
            <a:r>
              <a:rPr lang="en-US" dirty="0"/>
              <a:t>bands are gene poor rich in AT </a:t>
            </a:r>
            <a:r>
              <a:rPr lang="en-US" dirty="0" smtClean="0"/>
              <a:t>pairs.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 banding 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3018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79512" y="3200400"/>
            <a:ext cx="9217024" cy="1600200"/>
          </a:xfrm>
        </p:spPr>
        <p:txBody>
          <a:bodyPr>
            <a:normAutofit fontScale="92500"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Chromosomes 13,18,21gene </a:t>
            </a:r>
            <a:r>
              <a:rPr lang="en-US" dirty="0"/>
              <a:t>poor (very dark </a:t>
            </a:r>
            <a:r>
              <a:rPr lang="en-US" dirty="0" smtClean="0"/>
              <a:t>chromosomes)</a:t>
            </a:r>
            <a:endParaRPr lang="en-US" dirty="0"/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 </a:t>
            </a:r>
            <a:r>
              <a:rPr lang="en-US" dirty="0" smtClean="0"/>
              <a:t>Chromosome 21 is  </a:t>
            </a:r>
            <a:r>
              <a:rPr lang="en-US" dirty="0"/>
              <a:t>smaller </a:t>
            </a:r>
            <a:r>
              <a:rPr lang="en-US" dirty="0" smtClean="0"/>
              <a:t>than Chromosome </a:t>
            </a:r>
            <a:r>
              <a:rPr lang="en-US" dirty="0"/>
              <a:t>22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Chromosome 21(200 </a:t>
            </a:r>
            <a:r>
              <a:rPr lang="en-US" dirty="0"/>
              <a:t>genes) </a:t>
            </a:r>
            <a:r>
              <a:rPr lang="en-US" dirty="0" smtClean="0"/>
              <a:t>is half as many </a:t>
            </a:r>
            <a:r>
              <a:rPr lang="en-US" dirty="0"/>
              <a:t>as Chromosome22 (400 genes)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 banding 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7933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51520" y="3140968"/>
            <a:ext cx="7597080" cy="3396952"/>
          </a:xfrm>
        </p:spPr>
        <p:txBody>
          <a:bodyPr>
            <a:normAutofit fontScale="92500" lnSpcReduction="20000"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Slides must cool down to RT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Immerse </a:t>
            </a:r>
            <a:r>
              <a:rPr lang="en-US" dirty="0"/>
              <a:t>in trypsin solution 10-15 sec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Wash </a:t>
            </a:r>
            <a:r>
              <a:rPr lang="en-US" dirty="0"/>
              <a:t>in phosphate buffer or </a:t>
            </a:r>
            <a:r>
              <a:rPr lang="en-US" dirty="0" smtClean="0"/>
              <a:t>serum ( to end </a:t>
            </a:r>
            <a:r>
              <a:rPr lang="en-US" dirty="0"/>
              <a:t>trypsin activity)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Transfer </a:t>
            </a:r>
            <a:r>
              <a:rPr lang="en-US" dirty="0"/>
              <a:t>to </a:t>
            </a:r>
            <a:r>
              <a:rPr lang="en-US" dirty="0" err="1" smtClean="0"/>
              <a:t>Gimsa</a:t>
            </a:r>
            <a:r>
              <a:rPr lang="en-US" dirty="0" smtClean="0"/>
              <a:t> stain </a:t>
            </a:r>
            <a:r>
              <a:rPr lang="en-US" dirty="0" smtClean="0"/>
              <a:t>4 mins.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All the staining solution must be kept at 37 </a:t>
            </a:r>
            <a:r>
              <a:rPr lang="en-US" b="1" dirty="0" smtClean="0"/>
              <a:t>℃ </a:t>
            </a:r>
            <a:r>
              <a:rPr lang="en-US" dirty="0" smtClean="0"/>
              <a:t>water bath </a:t>
            </a:r>
            <a:r>
              <a:rPr lang="en-US" dirty="0"/>
              <a:t>during staining </a:t>
            </a:r>
            <a:r>
              <a:rPr lang="en-US" dirty="0" smtClean="0"/>
              <a:t>procedure. </a:t>
            </a:r>
            <a:endParaRPr lang="en-US" dirty="0"/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Raines </a:t>
            </a:r>
            <a:r>
              <a:rPr lang="en-US" dirty="0"/>
              <a:t>in </a:t>
            </a:r>
            <a:r>
              <a:rPr lang="en-US" dirty="0" smtClean="0"/>
              <a:t>D-water</a:t>
            </a:r>
            <a:endParaRPr lang="en-US" dirty="0"/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L</a:t>
            </a:r>
            <a:r>
              <a:rPr lang="en-US" dirty="0" smtClean="0"/>
              <a:t>eave </a:t>
            </a:r>
            <a:r>
              <a:rPr lang="en-US" dirty="0"/>
              <a:t>to dry </a:t>
            </a:r>
            <a:r>
              <a:rPr lang="en-US" dirty="0" smtClean="0"/>
              <a:t>completely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Examine </a:t>
            </a:r>
            <a:r>
              <a:rPr lang="en-US" dirty="0"/>
              <a:t>under microscope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Procedure 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6832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51520" y="3212976"/>
            <a:ext cx="7920880" cy="2664296"/>
          </a:xfrm>
        </p:spPr>
        <p:txBody>
          <a:bodyPr/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Count chromosomes in </a:t>
            </a:r>
            <a:r>
              <a:rPr lang="en-US" dirty="0" smtClean="0"/>
              <a:t>10-15 metaphases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Count </a:t>
            </a:r>
            <a:r>
              <a:rPr lang="en-US" dirty="0"/>
              <a:t>30 if </a:t>
            </a:r>
            <a:r>
              <a:rPr lang="en-US" dirty="0" err="1"/>
              <a:t>mosaicism</a:t>
            </a:r>
            <a:r>
              <a:rPr lang="en-US" dirty="0"/>
              <a:t> </a:t>
            </a:r>
            <a:r>
              <a:rPr lang="en-US" dirty="0" smtClean="0"/>
              <a:t>suspected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Detailed </a:t>
            </a:r>
            <a:r>
              <a:rPr lang="en-US" dirty="0"/>
              <a:t>analysis of 3-5metaphase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Analysis: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2302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 banding :</a:t>
            </a: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068960"/>
            <a:ext cx="3109714" cy="332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068960"/>
            <a:ext cx="3118835" cy="3356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187624" y="6102786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  Normal Male Karyotype                                              Normal Female Karyotype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6452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07504" y="3200400"/>
            <a:ext cx="9036496" cy="1600200"/>
          </a:xfrm>
        </p:spPr>
        <p:txBody>
          <a:bodyPr>
            <a:norm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U</a:t>
            </a:r>
            <a:r>
              <a:rPr lang="en-US" dirty="0" smtClean="0"/>
              <a:t>sed </a:t>
            </a:r>
            <a:r>
              <a:rPr lang="en-US" dirty="0"/>
              <a:t>for Y chromosome abnormalities or </a:t>
            </a:r>
            <a:r>
              <a:rPr lang="en-US" dirty="0" err="1"/>
              <a:t>mosaicism</a:t>
            </a:r>
            <a:endParaRPr lang="en-US" dirty="0"/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S</a:t>
            </a:r>
            <a:r>
              <a:rPr lang="en-US" dirty="0" smtClean="0"/>
              <a:t>imilar </a:t>
            </a:r>
            <a:r>
              <a:rPr lang="en-US" dirty="0"/>
              <a:t>to G band </a:t>
            </a:r>
            <a:r>
              <a:rPr lang="en-US" dirty="0" smtClean="0"/>
              <a:t>( but It </a:t>
            </a:r>
            <a:r>
              <a:rPr lang="en-US" dirty="0"/>
              <a:t>can detect </a:t>
            </a:r>
            <a:r>
              <a:rPr lang="en-US" dirty="0" smtClean="0"/>
              <a:t>polymorphism)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Examined under fluorescent microscope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 banding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3256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0940" y="3212976"/>
            <a:ext cx="8352928" cy="2016224"/>
          </a:xfrm>
        </p:spPr>
        <p:txBody>
          <a:bodyPr/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Used to identify X chromosome abnormality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Heat </a:t>
            </a:r>
            <a:r>
              <a:rPr lang="en-US" dirty="0"/>
              <a:t>chromosomes before treating with </a:t>
            </a:r>
            <a:r>
              <a:rPr lang="en-US" dirty="0" err="1" smtClean="0"/>
              <a:t>Gimsa</a:t>
            </a:r>
            <a:endParaRPr lang="en-US" dirty="0" smtClean="0"/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Light </a:t>
            </a:r>
            <a:r>
              <a:rPr lang="en-US" dirty="0"/>
              <a:t>and dark bands are reversed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 </a:t>
            </a:r>
            <a:r>
              <a:rPr lang="en-US" dirty="0" smtClean="0"/>
              <a:t>banding: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8568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23528" y="3200400"/>
            <a:ext cx="8496944" cy="3973016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/>
              <a:t>To identify centromere/ heterochromatin</a:t>
            </a:r>
          </a:p>
          <a:p>
            <a:pPr algn="l" rtl="0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Heterochromatic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region:</a:t>
            </a:r>
          </a:p>
          <a:p>
            <a:pPr algn="l" rtl="0"/>
            <a:r>
              <a:rPr lang="en-US" dirty="0"/>
              <a:t>-contains highly repetitive DNA sequence</a:t>
            </a:r>
          </a:p>
          <a:p>
            <a:pPr algn="l" rtl="0"/>
            <a:r>
              <a:rPr lang="en-US" dirty="0"/>
              <a:t>-highly condense chromatin </a:t>
            </a:r>
            <a:r>
              <a:rPr lang="en-US" dirty="0" err="1"/>
              <a:t>fibres</a:t>
            </a:r>
            <a:endParaRPr lang="en-US" dirty="0"/>
          </a:p>
          <a:p>
            <a:pPr algn="l" rtl="0"/>
            <a:r>
              <a:rPr lang="en-US" dirty="0"/>
              <a:t>-genetically inactive (structural elements)</a:t>
            </a:r>
          </a:p>
          <a:p>
            <a:pPr algn="l" rtl="0"/>
            <a:r>
              <a:rPr lang="en-US" dirty="0"/>
              <a:t>•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Treated chromosomes:</a:t>
            </a:r>
          </a:p>
          <a:p>
            <a:pPr algn="l" rtl="0"/>
            <a:r>
              <a:rPr lang="en-US" dirty="0"/>
              <a:t>-Acid</a:t>
            </a:r>
          </a:p>
          <a:p>
            <a:pPr algn="l" rtl="0"/>
            <a:r>
              <a:rPr lang="en-US" dirty="0"/>
              <a:t>-Alkaline</a:t>
            </a:r>
          </a:p>
          <a:p>
            <a:pPr algn="l" rtl="0"/>
            <a:r>
              <a:rPr lang="en-US" dirty="0"/>
              <a:t>-Then G band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 banding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7296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07504" y="3200400"/>
            <a:ext cx="9036496" cy="2964904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Organization of the chromosomes of an individual, lined up using computer image processing according to</a:t>
            </a:r>
            <a:r>
              <a:rPr lang="en-US" dirty="0" smtClean="0"/>
              <a:t>:</a:t>
            </a:r>
          </a:p>
          <a:p>
            <a:pPr algn="l" rtl="0"/>
            <a:r>
              <a:rPr lang="en-US" dirty="0" smtClean="0"/>
              <a:t>               Size</a:t>
            </a:r>
            <a:r>
              <a:rPr lang="en-US" dirty="0"/>
              <a:t>, the largest to smallest </a:t>
            </a:r>
          </a:p>
          <a:p>
            <a:pPr algn="l" rtl="0"/>
            <a:r>
              <a:rPr lang="en-US" dirty="0" smtClean="0"/>
              <a:t>               Location </a:t>
            </a:r>
            <a:r>
              <a:rPr lang="en-US" dirty="0"/>
              <a:t>of centromere </a:t>
            </a:r>
          </a:p>
          <a:p>
            <a:pPr algn="l" rtl="0"/>
            <a:r>
              <a:rPr lang="en-US" dirty="0" smtClean="0"/>
              <a:t>               Banding </a:t>
            </a:r>
            <a:r>
              <a:rPr lang="en-US" dirty="0"/>
              <a:t>pattern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Karyotyping: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0919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Karyotyping:</a:t>
            </a:r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140968"/>
            <a:ext cx="2676525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218802"/>
            <a:ext cx="2908490" cy="2828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583827" y="6165304"/>
            <a:ext cx="1973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Natureprotocols.com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7139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74079" y="3212976"/>
            <a:ext cx="9073008" cy="1600200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chromosomes are lined at the equatorial plate before sister </a:t>
            </a:r>
            <a:r>
              <a:rPr lang="en-US" dirty="0" err="1"/>
              <a:t>chromatides</a:t>
            </a:r>
            <a:r>
              <a:rPr lang="en-US" dirty="0"/>
              <a:t> are pulled to opposite poles by spindle fibers for incorporation into the two daughter cells.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/>
              <a:t>metaphase </a:t>
            </a:r>
            <a:r>
              <a:rPr lang="en-US" dirty="0" smtClean="0"/>
              <a:t>stage:</a:t>
            </a:r>
            <a:endParaRPr lang="ar-SA" dirty="0"/>
          </a:p>
        </p:txBody>
      </p:sp>
      <p:pic>
        <p:nvPicPr>
          <p:cNvPr id="1026" name="Picture 2" descr="Metaphase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151869"/>
            <a:ext cx="3107457" cy="2466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735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Karyotyping:</a:t>
            </a:r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3583827" y="6165304"/>
            <a:ext cx="1973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Natureprotocols.com</a:t>
            </a:r>
            <a:endParaRPr lang="ar-S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23" y="3207258"/>
            <a:ext cx="8109296" cy="2948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57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79512" y="3200400"/>
            <a:ext cx="8856984" cy="1600200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A ‘band’ is defined as that part of a chromosome which is clearly distinguishable from its adjacent segments by appearing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darker or lighter</a:t>
            </a:r>
            <a:r>
              <a:rPr lang="en-US" dirty="0"/>
              <a:t> with one or more banding techniques.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Banding pattern: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0630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79512" y="3200400"/>
            <a:ext cx="8712968" cy="1600200"/>
          </a:xfrm>
        </p:spPr>
        <p:txBody>
          <a:bodyPr/>
          <a:lstStyle/>
          <a:p>
            <a:pPr algn="l" rtl="0"/>
            <a:r>
              <a:rPr lang="en-US" dirty="0"/>
              <a:t>Various stages in condensation of DNA and Chromatin to form a metaphase chromosome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Chromosome </a:t>
            </a:r>
            <a:r>
              <a:rPr lang="en-US" dirty="0" smtClean="0"/>
              <a:t>condensation:  </a:t>
            </a:r>
            <a:endParaRPr lang="ar-S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581128"/>
            <a:ext cx="7848872" cy="2126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079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3252936"/>
          </a:xfrm>
        </p:spPr>
        <p:txBody>
          <a:bodyPr>
            <a:norm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 err="1"/>
              <a:t>prometaphase</a:t>
            </a:r>
            <a:r>
              <a:rPr lang="en-US" dirty="0"/>
              <a:t> and prophase </a:t>
            </a:r>
            <a:r>
              <a:rPr lang="en-US" dirty="0" smtClean="0"/>
              <a:t>chromosomes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treatment of the cultures with chemical agent to produce cell synchrony such as (Methotrexate</a:t>
            </a:r>
            <a:r>
              <a:rPr lang="en-US" dirty="0" smtClean="0"/>
              <a:t>). 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then </a:t>
            </a:r>
            <a:r>
              <a:rPr lang="en-US" dirty="0"/>
              <a:t>adding a release agent to prevent contraction such as (Thymidine).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High resolution </a:t>
            </a:r>
            <a:r>
              <a:rPr lang="en-US" dirty="0" smtClean="0"/>
              <a:t>banding: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7775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High resolution banding:</a:t>
            </a:r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068960"/>
            <a:ext cx="5071294" cy="305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22871" y="5904173"/>
            <a:ext cx="89289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Resolution G-banding: </a:t>
            </a:r>
            <a:r>
              <a:rPr lang="en-US" dirty="0" smtClean="0"/>
              <a:t>G-banded chromosome 22 at various levels from 400-850 band level. </a:t>
            </a:r>
          </a:p>
          <a:p>
            <a:pPr algn="l" rtl="0"/>
            <a:r>
              <a:rPr lang="en-US" dirty="0" smtClean="0"/>
              <a:t>Illustrate how a prophase and </a:t>
            </a:r>
            <a:r>
              <a:rPr lang="en-US" dirty="0" err="1" smtClean="0"/>
              <a:t>prometaphase</a:t>
            </a:r>
            <a:r>
              <a:rPr lang="en-US" dirty="0" smtClean="0"/>
              <a:t> bands coalesce to form metaphase bands.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0287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51520" y="3212976"/>
            <a:ext cx="6400800" cy="1600200"/>
          </a:xfrm>
        </p:spPr>
        <p:txBody>
          <a:bodyPr/>
          <a:lstStyle/>
          <a:p>
            <a:pPr algn="l" rtl="0"/>
            <a:r>
              <a:rPr lang="en-US" dirty="0" smtClean="0"/>
              <a:t>Done by adding </a:t>
            </a:r>
            <a:r>
              <a:rPr lang="en-US" dirty="0"/>
              <a:t>mitotic </a:t>
            </a:r>
            <a:r>
              <a:rPr lang="en-US" dirty="0" err="1"/>
              <a:t>arrestant</a:t>
            </a:r>
            <a:r>
              <a:rPr lang="en-US" dirty="0"/>
              <a:t> such as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Colcemid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ar-SA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Arresting </a:t>
            </a:r>
            <a:r>
              <a:rPr lang="en-US" dirty="0"/>
              <a:t>cells at metaphase stage .</a:t>
            </a:r>
            <a:br>
              <a:rPr lang="en-US" dirty="0"/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9372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07504" y="3200400"/>
            <a:ext cx="8928992" cy="1600200"/>
          </a:xfrm>
        </p:spPr>
        <p:txBody>
          <a:bodyPr/>
          <a:lstStyle/>
          <a:p>
            <a:pPr algn="l" rtl="0"/>
            <a:r>
              <a:rPr lang="en-US" dirty="0"/>
              <a:t>preventing spindle fibers formation and thereby preventing pulling the two sister </a:t>
            </a:r>
            <a:r>
              <a:rPr lang="en-US" dirty="0" err="1"/>
              <a:t>chromatides</a:t>
            </a:r>
            <a:r>
              <a:rPr lang="en-US" dirty="0"/>
              <a:t> to the daughter cells.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Mechanism </a:t>
            </a:r>
            <a:r>
              <a:rPr lang="en-US" dirty="0"/>
              <a:t>of </a:t>
            </a:r>
            <a:r>
              <a:rPr lang="en-US" dirty="0" err="1" smtClean="0"/>
              <a:t>Colcemid</a:t>
            </a:r>
            <a:r>
              <a:rPr lang="en-US" dirty="0" smtClean="0"/>
              <a:t> action: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2479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23528" y="3284984"/>
            <a:ext cx="6400800" cy="1600200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dirty="0"/>
              <a:t>Using hypotonic </a:t>
            </a:r>
            <a:r>
              <a:rPr lang="en-US" dirty="0" smtClean="0"/>
              <a:t>solution results in : </a:t>
            </a:r>
            <a:endParaRPr lang="en-US" dirty="0"/>
          </a:p>
          <a:p>
            <a:pPr marL="457200" indent="-457200" algn="l" rtl="0">
              <a:buFont typeface="Wingdings" pitchFamily="2" charset="2"/>
              <a:buChar char="ü"/>
            </a:pPr>
            <a:r>
              <a:rPr lang="en-US" dirty="0" smtClean="0"/>
              <a:t>Swelling of the cells : </a:t>
            </a:r>
          </a:p>
          <a:p>
            <a:pPr algn="l" rtl="0"/>
            <a:r>
              <a:rPr lang="en-US" dirty="0" smtClean="0"/>
              <a:t>  Thinning  </a:t>
            </a:r>
            <a:r>
              <a:rPr lang="en-US" dirty="0"/>
              <a:t>cytoplasm &amp; </a:t>
            </a:r>
            <a:r>
              <a:rPr lang="en-US" dirty="0" smtClean="0"/>
              <a:t>enhance </a:t>
            </a:r>
            <a:r>
              <a:rPr lang="en-US" dirty="0"/>
              <a:t>chromosome spreading</a:t>
            </a:r>
            <a:endParaRPr lang="en-US" dirty="0" smtClean="0"/>
          </a:p>
          <a:p>
            <a:pPr marL="457200" indent="-457200" algn="l" rtl="0">
              <a:buFont typeface="Wingdings" pitchFamily="2" charset="2"/>
              <a:buChar char="ü"/>
            </a:pPr>
            <a:r>
              <a:rPr lang="en-US" dirty="0" smtClean="0"/>
              <a:t> Lysis </a:t>
            </a:r>
            <a:r>
              <a:rPr lang="en-US" dirty="0"/>
              <a:t>of RBCs.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Hypotonic treatment: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7452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51520" y="3200400"/>
            <a:ext cx="8712968" cy="3252936"/>
          </a:xfrm>
        </p:spPr>
        <p:txBody>
          <a:bodyPr>
            <a:norm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Fixative is added to  kill and preserve the cells.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It removes the water from the cell (dehydrate them).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hardens membranes and chromatin</a:t>
            </a:r>
            <a:r>
              <a:rPr lang="en-US" dirty="0" smtClean="0"/>
              <a:t>.</a:t>
            </a:r>
            <a:endParaRPr lang="en-US" dirty="0"/>
          </a:p>
          <a:p>
            <a:pPr marL="457200" indent="-457200" algn="l" rtl="0">
              <a:buFont typeface="Wingdings" pitchFamily="2" charset="2"/>
              <a:buChar char="q"/>
            </a:pP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/>
              <a:t>Cells </a:t>
            </a:r>
            <a:r>
              <a:rPr lang="en-US" dirty="0" smtClean="0"/>
              <a:t>fixation</a:t>
            </a:r>
            <a:r>
              <a:rPr lang="en-US" dirty="0"/>
              <a:t>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5749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51520" y="3200400"/>
            <a:ext cx="8712968" cy="3252936"/>
          </a:xfrm>
        </p:spPr>
        <p:txBody>
          <a:bodyPr>
            <a:norm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few drops of fixative stop the action of hypotonic solution and prepare cells for next higher  fixative concentrations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The brown supernatant is the color of the </a:t>
            </a:r>
            <a:r>
              <a:rPr lang="en-US" dirty="0" err="1" smtClean="0"/>
              <a:t>methemoglobin</a:t>
            </a:r>
            <a:r>
              <a:rPr lang="en-US" dirty="0" smtClean="0"/>
              <a:t>.(formed after the addition of fixative)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Multiple fixative steps should be carried out. (until a clear supernatant is obtained)  </a:t>
            </a:r>
          </a:p>
          <a:p>
            <a:pPr marL="457200" indent="-457200" algn="l" rtl="0">
              <a:buFont typeface="Wingdings" pitchFamily="2" charset="2"/>
              <a:buChar char="q"/>
            </a:pP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/>
              <a:t>Cells </a:t>
            </a:r>
            <a:r>
              <a:rPr lang="en-US" dirty="0" smtClean="0"/>
              <a:t>fixation</a:t>
            </a:r>
            <a:r>
              <a:rPr lang="en-US" dirty="0"/>
              <a:t>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9540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259632" y="3068960"/>
            <a:ext cx="6400800" cy="3973016"/>
          </a:xfrm>
        </p:spPr>
        <p:txBody>
          <a:bodyPr>
            <a:normAutofit fontScale="47500" lnSpcReduction="20000"/>
          </a:bodyPr>
          <a:lstStyle/>
          <a:p>
            <a:pPr algn="l" rtl="0">
              <a:buFont typeface="Wingdings" panose="05000000000000000000" pitchFamily="2" charset="2"/>
              <a:buChar char="q"/>
            </a:pPr>
            <a:r>
              <a:rPr lang="en-US" sz="4000" dirty="0"/>
              <a:t>after incubation , add 50 µl of colcemid.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4000" dirty="0"/>
              <a:t>Incubate for 15 mins at 37</a:t>
            </a:r>
            <a:r>
              <a:rPr lang="en-US" sz="4000" b="1" dirty="0"/>
              <a:t> ℃</a:t>
            </a:r>
            <a:r>
              <a:rPr lang="en-US" sz="4000" dirty="0"/>
              <a:t> .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4000" dirty="0"/>
              <a:t>Centrifuge the tube for 8 mins at 1200 rpm speed .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4000" dirty="0"/>
              <a:t>Discard the supernatant without touching the buffy coat ( because cells are there )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4000" dirty="0" err="1"/>
              <a:t>resuspend</a:t>
            </a:r>
            <a:r>
              <a:rPr lang="en-US" sz="4000" dirty="0"/>
              <a:t> pellets :Mix thoroughly using the your palm hand , continue</a:t>
            </a:r>
            <a:r>
              <a:rPr lang="ar-SA" sz="4000" dirty="0"/>
              <a:t> </a:t>
            </a:r>
            <a:r>
              <a:rPr lang="en-US" sz="4000" dirty="0"/>
              <a:t>until the buffy coat disappears.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4000" dirty="0"/>
              <a:t>Add 2 ml of pre-warmed hypotonic solution(0.075 M </a:t>
            </a:r>
            <a:r>
              <a:rPr lang="en-US" sz="4000" dirty="0" err="1"/>
              <a:t>KCl</a:t>
            </a:r>
            <a:r>
              <a:rPr lang="en-US" sz="4000" dirty="0"/>
              <a:t>) drop by drop while mixing using vortex .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4000" dirty="0"/>
              <a:t>Add 8 ml of hypotonic solution without mixing .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4000" dirty="0"/>
              <a:t>Incubate at 37 </a:t>
            </a:r>
            <a:r>
              <a:rPr lang="en-US" sz="4000" b="1" dirty="0"/>
              <a:t>℃</a:t>
            </a:r>
            <a:r>
              <a:rPr lang="en-US" sz="4000" dirty="0"/>
              <a:t> for 15 mins.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4000" dirty="0" smtClean="0"/>
              <a:t>1</a:t>
            </a:r>
            <a:r>
              <a:rPr lang="en-US" sz="4000" baseline="30000" dirty="0" smtClean="0"/>
              <a:t>st</a:t>
            </a:r>
            <a:r>
              <a:rPr lang="en-US" sz="4000" dirty="0" smtClean="0"/>
              <a:t> wash : Add 1 ml of fixative(3:1 methanol: acetic acid) dropwise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4000" dirty="0" smtClean="0"/>
              <a:t>Centrifuge </a:t>
            </a:r>
            <a:r>
              <a:rPr lang="en-US" sz="4000" dirty="0"/>
              <a:t>for 8 min at 1200 rpm.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/>
              <a:t>Procedure:</a:t>
            </a:r>
          </a:p>
        </p:txBody>
      </p:sp>
    </p:spTree>
    <p:extLst>
      <p:ext uri="{BB962C8B-B14F-4D97-AF65-F5344CB8AC3E}">
        <p14:creationId xmlns:p14="http://schemas.microsoft.com/office/powerpoint/2010/main" val="198211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289</TotalTime>
  <Words>1134</Words>
  <Application>Microsoft Office PowerPoint</Application>
  <PresentationFormat>On-screen Show (4:3)</PresentationFormat>
  <Paragraphs>146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Equity</vt:lpstr>
      <vt:lpstr>Harvest and Staining Protocols</vt:lpstr>
      <vt:lpstr>Harvest Protocols:</vt:lpstr>
      <vt:lpstr>metaphase stage:</vt:lpstr>
      <vt:lpstr>Arresting cells at metaphase stage . </vt:lpstr>
      <vt:lpstr>Mechanism of Colcemid action:</vt:lpstr>
      <vt:lpstr>Hypotonic treatment: </vt:lpstr>
      <vt:lpstr>Cells fixation:</vt:lpstr>
      <vt:lpstr>Cells fixation:</vt:lpstr>
      <vt:lpstr>Procedure:</vt:lpstr>
      <vt:lpstr>Procedure:</vt:lpstr>
      <vt:lpstr>Dropping Protocol:</vt:lpstr>
      <vt:lpstr>Procedure:</vt:lpstr>
      <vt:lpstr>Staining :</vt:lpstr>
      <vt:lpstr>Staining Protocols:</vt:lpstr>
      <vt:lpstr>G banding :</vt:lpstr>
      <vt:lpstr>G banding :</vt:lpstr>
      <vt:lpstr>G banding :</vt:lpstr>
      <vt:lpstr>G banding :</vt:lpstr>
      <vt:lpstr>G banding :</vt:lpstr>
      <vt:lpstr>G banding :</vt:lpstr>
      <vt:lpstr>G banding :</vt:lpstr>
      <vt:lpstr>Procedure :</vt:lpstr>
      <vt:lpstr> Analysis:</vt:lpstr>
      <vt:lpstr>G banding :</vt:lpstr>
      <vt:lpstr>Q banding</vt:lpstr>
      <vt:lpstr>R banding:</vt:lpstr>
      <vt:lpstr>C banding</vt:lpstr>
      <vt:lpstr>Karyotyping:</vt:lpstr>
      <vt:lpstr>Karyotyping:</vt:lpstr>
      <vt:lpstr>Karyotyping:</vt:lpstr>
      <vt:lpstr>Banding pattern:</vt:lpstr>
      <vt:lpstr>Chromosome condensation:  </vt:lpstr>
      <vt:lpstr>High resolution banding:</vt:lpstr>
      <vt:lpstr>High resolution banding: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Harvest and Staining Protocols</dc:title>
  <dc:creator>FUJITSU</dc:creator>
  <cp:lastModifiedBy>aSus</cp:lastModifiedBy>
  <cp:revision>28</cp:revision>
  <dcterms:created xsi:type="dcterms:W3CDTF">2016-09-16T10:35:20Z</dcterms:created>
  <dcterms:modified xsi:type="dcterms:W3CDTF">2017-09-07T23:01:56Z</dcterms:modified>
</cp:coreProperties>
</file>