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31B65-80EA-4EA0-ABAD-859318624CBE}" type="datetimeFigureOut">
              <a:rPr lang="ar-SA" smtClean="0"/>
              <a:pPr/>
              <a:t>18/02/38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A6A6B-4308-45F8-94CB-035959C9C09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2773024" y="1700808"/>
            <a:ext cx="4156907" cy="212365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endParaRPr lang="ar-SA" sz="4400" b="1" dirty="0" smtClean="0">
              <a:solidFill>
                <a:srgbClr val="FFFF00"/>
              </a:solidFill>
            </a:endParaRPr>
          </a:p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الدرس </a:t>
            </a:r>
            <a:r>
              <a:rPr lang="ar-SA" sz="4400" b="1" smtClean="0">
                <a:solidFill>
                  <a:srgbClr val="FFFF00"/>
                </a:solidFill>
              </a:rPr>
              <a:t>العملي التاسع </a:t>
            </a:r>
          </a:p>
          <a:p>
            <a:pPr algn="ctr"/>
            <a:r>
              <a:rPr lang="ar-SA" sz="4400" b="1" smtClean="0">
                <a:solidFill>
                  <a:srgbClr val="FFFF00"/>
                </a:solidFill>
              </a:rPr>
              <a:t>دمج </a:t>
            </a:r>
            <a:r>
              <a:rPr lang="ar-SA" sz="4400" b="1" dirty="0" err="1" smtClean="0">
                <a:solidFill>
                  <a:srgbClr val="FFFF00"/>
                </a:solidFill>
              </a:rPr>
              <a:t>البروتوبلاست</a:t>
            </a:r>
            <a:r>
              <a:rPr lang="ar-SA" sz="4400" b="1" dirty="0" smtClean="0">
                <a:solidFill>
                  <a:srgbClr val="FFFF00"/>
                </a:solidFill>
              </a:rPr>
              <a:t>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332656"/>
            <a:ext cx="8896683" cy="55707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دمج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البروتوبلاست</a:t>
            </a:r>
            <a:r>
              <a:rPr lang="ar-SA" sz="2800" b="1" u="sng" dirty="0" smtClean="0">
                <a:solidFill>
                  <a:srgbClr val="FFFF00"/>
                </a:solidFill>
              </a:rPr>
              <a:t>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انتاج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عن طريق  هضم الجدار </a:t>
            </a:r>
            <a:r>
              <a:rPr lang="ar-SA" sz="2000" b="1" dirty="0" err="1" smtClean="0">
                <a:solidFill>
                  <a:schemeClr val="bg1"/>
                </a:solidFill>
              </a:rPr>
              <a:t>السليلوزي</a:t>
            </a:r>
            <a:r>
              <a:rPr lang="ar-SA" sz="2000" b="1" dirty="0" smtClean="0">
                <a:solidFill>
                  <a:schemeClr val="bg1"/>
                </a:solidFill>
              </a:rPr>
              <a:t>  باستخدام انزيمات هضم </a:t>
            </a:r>
            <a:r>
              <a:rPr lang="ar-SA" sz="2000" b="1" dirty="0" err="1" smtClean="0">
                <a:solidFill>
                  <a:schemeClr val="bg1"/>
                </a:solidFill>
              </a:rPr>
              <a:t>السليلوز</a:t>
            </a:r>
            <a:r>
              <a:rPr lang="ar-SA" sz="2000" b="1" dirty="0" smtClean="0">
                <a:solidFill>
                  <a:schemeClr val="bg1"/>
                </a:solidFill>
              </a:rPr>
              <a:t> وينتج عنه خليه يحدها من الخارج غشاء رقيق وتتحول الى خلايا كروية الشكل.</a:t>
            </a:r>
          </a:p>
          <a:p>
            <a:r>
              <a:rPr lang="ar-SA" sz="2400" b="1" u="sng" dirty="0" smtClean="0">
                <a:solidFill>
                  <a:srgbClr val="FFFF00"/>
                </a:solidFill>
              </a:rPr>
              <a:t>يقصد بدمج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البروتوبلاست</a:t>
            </a:r>
            <a:r>
              <a:rPr lang="ar-SA" sz="2400" b="1" u="sng" dirty="0" smtClean="0">
                <a:solidFill>
                  <a:srgbClr val="FFFF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:</a:t>
            </a:r>
            <a:endParaRPr lang="ar-SA" sz="2400" b="1" u="sng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 .دمج خليتين من نباتات </a:t>
            </a:r>
            <a:r>
              <a:rPr lang="ar-SA" sz="2000" b="1" dirty="0" err="1" smtClean="0">
                <a:solidFill>
                  <a:schemeClr val="bg1"/>
                </a:solidFill>
              </a:rPr>
              <a:t>مختلفه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مهضومه</a:t>
            </a:r>
            <a:r>
              <a:rPr lang="ar-SA" sz="2000" b="1" dirty="0" smtClean="0">
                <a:solidFill>
                  <a:schemeClr val="bg1"/>
                </a:solidFill>
              </a:rPr>
              <a:t> جدرها  بواسطة الانزيمات للحصول على </a:t>
            </a:r>
            <a:r>
              <a:rPr lang="ar-SA" sz="2000" b="1" dirty="0" err="1" smtClean="0">
                <a:solidFill>
                  <a:schemeClr val="bg1"/>
                </a:solidFill>
              </a:rPr>
              <a:t>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جديد يمثل المحتوى الوراثي للخليتين  وهذه الطريقه تعتبر من </a:t>
            </a:r>
            <a:r>
              <a:rPr lang="ar-SA" sz="2000" b="1" u="sng" dirty="0" smtClean="0">
                <a:solidFill>
                  <a:schemeClr val="bg1"/>
                </a:solidFill>
              </a:rPr>
              <a:t>طرق </a:t>
            </a:r>
            <a:r>
              <a:rPr lang="ar-SA" sz="2000" b="1" u="sng" dirty="0" err="1" smtClean="0">
                <a:solidFill>
                  <a:schemeClr val="bg1"/>
                </a:solidFill>
              </a:rPr>
              <a:t>الوراثه</a:t>
            </a:r>
            <a:r>
              <a:rPr lang="ar-SA" sz="2000" b="1" u="sng" dirty="0" smtClean="0">
                <a:solidFill>
                  <a:schemeClr val="bg1"/>
                </a:solidFill>
              </a:rPr>
              <a:t> الجزيئية </a:t>
            </a:r>
            <a:r>
              <a:rPr lang="ar-SA" sz="2000" b="1" u="sng" dirty="0" err="1" smtClean="0">
                <a:solidFill>
                  <a:schemeClr val="bg1"/>
                </a:solidFill>
              </a:rPr>
              <a:t>الحديثه .</a:t>
            </a:r>
            <a:endParaRPr lang="ar-SA" sz="2000" b="1" u="sng" dirty="0" smtClean="0">
              <a:solidFill>
                <a:schemeClr val="bg1"/>
              </a:solidFill>
            </a:endParaRPr>
          </a:p>
          <a:p>
            <a:r>
              <a:rPr lang="ar-SA" sz="2400" b="1" u="sng" dirty="0">
                <a:solidFill>
                  <a:srgbClr val="FFFF00"/>
                </a:solidFill>
              </a:rPr>
              <a:t>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عمليا :</a:t>
            </a:r>
            <a:endParaRPr lang="ar-SA" sz="2400" b="1" u="sng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يتم اختيار الجزء النباتي  الغض صغير السن  مثل اوراق غضه او </a:t>
            </a:r>
            <a:r>
              <a:rPr lang="ar-SA" sz="2000" b="1" dirty="0" err="1" smtClean="0">
                <a:solidFill>
                  <a:schemeClr val="bg1"/>
                </a:solidFill>
              </a:rPr>
              <a:t>كالوس</a:t>
            </a:r>
            <a:r>
              <a:rPr lang="ar-SA" sz="2000" b="1" dirty="0" smtClean="0">
                <a:solidFill>
                  <a:schemeClr val="bg1"/>
                </a:solidFill>
              </a:rPr>
              <a:t> خالي من </a:t>
            </a:r>
            <a:r>
              <a:rPr lang="ar-SA" sz="2000" b="1" dirty="0" err="1" smtClean="0">
                <a:solidFill>
                  <a:schemeClr val="bg1"/>
                </a:solidFill>
              </a:rPr>
              <a:t>الامراض 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تعقيم سطحي </a:t>
            </a:r>
            <a:r>
              <a:rPr lang="ar-SA" sz="2000" b="1" dirty="0" err="1" smtClean="0">
                <a:solidFill>
                  <a:schemeClr val="bg1"/>
                </a:solidFill>
              </a:rPr>
              <a:t>للاوراق</a:t>
            </a:r>
            <a:r>
              <a:rPr lang="ar-SA" sz="2000" b="1" dirty="0" smtClean="0">
                <a:solidFill>
                  <a:schemeClr val="bg1"/>
                </a:solidFill>
              </a:rPr>
              <a:t>  </a:t>
            </a:r>
            <a:r>
              <a:rPr lang="ar-SA" sz="2000" b="1" dirty="0" err="1" smtClean="0">
                <a:solidFill>
                  <a:schemeClr val="bg1"/>
                </a:solidFill>
              </a:rPr>
              <a:t>وازالة</a:t>
            </a:r>
            <a:r>
              <a:rPr lang="ar-SA" sz="2000" b="1" dirty="0" smtClean="0">
                <a:solidFill>
                  <a:schemeClr val="bg1"/>
                </a:solidFill>
              </a:rPr>
              <a:t> طبقة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البشره 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فصل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باستخدام انزيمات هاضمه  للجدار الخلوي  مثل </a:t>
            </a:r>
            <a:r>
              <a:rPr lang="ar-SA" sz="2000" b="1" dirty="0" err="1" smtClean="0">
                <a:solidFill>
                  <a:schemeClr val="bg1"/>
                </a:solidFill>
              </a:rPr>
              <a:t>سليوليز</a:t>
            </a:r>
            <a:r>
              <a:rPr lang="ar-SA" sz="2000" b="1" dirty="0" smtClean="0">
                <a:solidFill>
                  <a:schemeClr val="bg1"/>
                </a:solidFill>
              </a:rPr>
              <a:t>  </a:t>
            </a:r>
            <a:r>
              <a:rPr lang="ar-SA" sz="2000" b="1" dirty="0" err="1" smtClean="0">
                <a:solidFill>
                  <a:schemeClr val="bg1"/>
                </a:solidFill>
              </a:rPr>
              <a:t>وبكتينيز</a:t>
            </a:r>
            <a:r>
              <a:rPr lang="ar-SA" sz="2000" b="1" dirty="0" smtClean="0">
                <a:solidFill>
                  <a:schemeClr val="bg1"/>
                </a:solidFill>
              </a:rPr>
              <a:t>  مع ضبط </a:t>
            </a:r>
            <a:r>
              <a:rPr lang="ar-SA" sz="2000" b="1" dirty="0" err="1" smtClean="0">
                <a:solidFill>
                  <a:schemeClr val="bg1"/>
                </a:solidFill>
              </a:rPr>
              <a:t>الاسموزيه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تنقية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من </a:t>
            </a:r>
            <a:r>
              <a:rPr lang="ar-SA" sz="2000" b="1" dirty="0" err="1" smtClean="0">
                <a:solidFill>
                  <a:schemeClr val="bg1"/>
                </a:solidFill>
              </a:rPr>
              <a:t>الشؤائب</a:t>
            </a:r>
            <a:r>
              <a:rPr lang="ar-SA" sz="2000" b="1" dirty="0" smtClean="0">
                <a:solidFill>
                  <a:schemeClr val="bg1"/>
                </a:solidFill>
              </a:rPr>
              <a:t>  بتمريره عبر </a:t>
            </a:r>
            <a:r>
              <a:rPr lang="ar-SA" sz="2000" b="1" dirty="0" err="1" smtClean="0">
                <a:solidFill>
                  <a:schemeClr val="bg1"/>
                </a:solidFill>
              </a:rPr>
              <a:t>مناخل </a:t>
            </a:r>
            <a:r>
              <a:rPr lang="ar-SA" sz="2000" b="1" dirty="0" smtClean="0">
                <a:solidFill>
                  <a:schemeClr val="bg1"/>
                </a:solidFill>
              </a:rPr>
              <a:t>-60-80 </a:t>
            </a:r>
            <a:r>
              <a:rPr lang="ar-SA" sz="2000" b="1" dirty="0" err="1" smtClean="0">
                <a:solidFill>
                  <a:schemeClr val="bg1"/>
                </a:solidFill>
              </a:rPr>
              <a:t>ميكرون</a:t>
            </a:r>
            <a:r>
              <a:rPr lang="ar-SA" sz="2000" b="1" dirty="0" smtClean="0">
                <a:solidFill>
                  <a:schemeClr val="bg1"/>
                </a:solidFill>
              </a:rPr>
              <a:t>  </a:t>
            </a:r>
            <a:r>
              <a:rPr lang="ar-SA" sz="2000" b="1" dirty="0" err="1" smtClean="0">
                <a:solidFill>
                  <a:schemeClr val="bg1"/>
                </a:solidFill>
              </a:rPr>
              <a:t>للفتحه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  وضع خلايا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في محلول </a:t>
            </a:r>
            <a:r>
              <a:rPr lang="ar-SA" sz="2000" b="1" dirty="0" err="1" smtClean="0">
                <a:solidFill>
                  <a:schemeClr val="bg1"/>
                </a:solidFill>
              </a:rPr>
              <a:t>مغذي .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br>
              <a:rPr lang="ar-SA" sz="2000" b="1" dirty="0" smtClean="0">
                <a:solidFill>
                  <a:schemeClr val="bg1"/>
                </a:solidFill>
              </a:rPr>
            </a:br>
            <a:r>
              <a:rPr lang="ar-SA" sz="2000" b="1" dirty="0" smtClean="0">
                <a:solidFill>
                  <a:schemeClr val="bg1"/>
                </a:solidFill>
              </a:rPr>
              <a:t>  تحضين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في درجة </a:t>
            </a:r>
            <a:r>
              <a:rPr lang="ar-SA" sz="2000" b="1" dirty="0" err="1" smtClean="0">
                <a:solidFill>
                  <a:schemeClr val="bg1"/>
                </a:solidFill>
              </a:rPr>
              <a:t>حراره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مناسبه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.</a:t>
            </a:r>
            <a:endParaRPr lang="ar-SA" sz="20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اعادة تكوين الجدار حول </a:t>
            </a:r>
            <a:r>
              <a:rPr lang="ar-SA" sz="20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حدوث الانقسام الغير مباشر </a:t>
            </a:r>
          </a:p>
          <a:p>
            <a:pPr>
              <a:buFont typeface="Wingdings" pitchFamily="2" charset="2"/>
              <a:buChar char="ü"/>
            </a:pPr>
            <a:r>
              <a:rPr lang="ar-SA" sz="2000" b="1" dirty="0" smtClean="0">
                <a:solidFill>
                  <a:schemeClr val="bg1"/>
                </a:solidFill>
              </a:rPr>
              <a:t>تكون </a:t>
            </a:r>
            <a:r>
              <a:rPr lang="ar-SA" sz="2000" b="1" dirty="0" err="1" smtClean="0">
                <a:solidFill>
                  <a:schemeClr val="bg1"/>
                </a:solidFill>
              </a:rPr>
              <a:t>الكالوس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r>
              <a:rPr lang="ar-SA" sz="2000" b="1" dirty="0" err="1" smtClean="0">
                <a:solidFill>
                  <a:schemeClr val="bg1"/>
                </a:solidFill>
              </a:rPr>
              <a:t>..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56138"/>
            <a:ext cx="8964488" cy="75405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الادوات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والمواد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1- </a:t>
            </a:r>
            <a:r>
              <a:rPr lang="ar-SA" sz="2400" b="1" dirty="0" smtClean="0">
                <a:solidFill>
                  <a:schemeClr val="bg1"/>
                </a:solidFill>
              </a:rPr>
              <a:t>اوراق نبات </a:t>
            </a:r>
            <a:r>
              <a:rPr lang="ar-SA" sz="2400" b="1" dirty="0" err="1" smtClean="0">
                <a:solidFill>
                  <a:schemeClr val="bg1"/>
                </a:solidFill>
              </a:rPr>
              <a:t>البتونيا</a:t>
            </a:r>
            <a:r>
              <a:rPr lang="ar-SA" sz="2400" b="1" dirty="0" smtClean="0">
                <a:solidFill>
                  <a:schemeClr val="bg1"/>
                </a:solidFill>
              </a:rPr>
              <a:t>  الخضراء  من 5-6 </a:t>
            </a:r>
            <a:r>
              <a:rPr lang="ar-SA" sz="2400" b="1" dirty="0" err="1" smtClean="0">
                <a:solidFill>
                  <a:schemeClr val="bg1"/>
                </a:solidFill>
              </a:rPr>
              <a:t>ورقات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2- محلول التعقيم( </a:t>
            </a:r>
            <a:r>
              <a:rPr lang="ar-SA" sz="2400" b="1" dirty="0" err="1" smtClean="0">
                <a:solidFill>
                  <a:schemeClr val="bg1"/>
                </a:solidFill>
              </a:rPr>
              <a:t>كلوريد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الزئبق</a:t>
            </a:r>
            <a:r>
              <a:rPr lang="ar-SA" sz="2400" b="1" dirty="0" smtClean="0">
                <a:solidFill>
                  <a:schemeClr val="bg1"/>
                </a:solidFill>
              </a:rPr>
              <a:t> 0.1%يذوب في 0.1% </a:t>
            </a:r>
            <a:r>
              <a:rPr lang="ar-SA" sz="2400" b="1" dirty="0" err="1" smtClean="0">
                <a:solidFill>
                  <a:schemeClr val="bg1"/>
                </a:solidFill>
              </a:rPr>
              <a:t>سلفات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لدريل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الصوديوم ).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3- ماء مقطر </a:t>
            </a:r>
            <a:r>
              <a:rPr lang="ar-SA" sz="2400" b="1" dirty="0" err="1" smtClean="0">
                <a:solidFill>
                  <a:schemeClr val="bg1"/>
                </a:solidFill>
              </a:rPr>
              <a:t>ومعقم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4- كؤوس زجاجيه معقمه عدد 6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5- اطباق بتري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6- انزيمات هاضمه  </a:t>
            </a:r>
            <a:r>
              <a:rPr lang="ar-SA" sz="2400" b="1" dirty="0" err="1" smtClean="0">
                <a:solidFill>
                  <a:schemeClr val="bg1"/>
                </a:solidFill>
              </a:rPr>
              <a:t>السليوليز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والهيموسليوليز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والبكتينيز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7- سكر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المانيتول.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8- مضاد حيوي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الاوقمنتين</a:t>
            </a:r>
            <a:r>
              <a:rPr lang="ar-SA" sz="2400" b="1" dirty="0" smtClean="0">
                <a:solidFill>
                  <a:schemeClr val="bg1"/>
                </a:solidFill>
              </a:rPr>
              <a:t> السائل  الخاص </a:t>
            </a:r>
            <a:r>
              <a:rPr lang="ar-SA" sz="2400" b="1" dirty="0" err="1" smtClean="0">
                <a:solidFill>
                  <a:schemeClr val="bg1"/>
                </a:solidFill>
              </a:rPr>
              <a:t>للاطفال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9- بيئة سائله </a:t>
            </a:r>
            <a:r>
              <a:rPr lang="ar-SA" sz="2400" b="1" dirty="0" err="1" smtClean="0">
                <a:solidFill>
                  <a:schemeClr val="bg1"/>
                </a:solidFill>
              </a:rPr>
              <a:t>للاكثار</a:t>
            </a:r>
            <a:r>
              <a:rPr lang="ar-SA" sz="2400" b="1" dirty="0" smtClean="0">
                <a:solidFill>
                  <a:schemeClr val="bg1"/>
                </a:solidFill>
              </a:rPr>
              <a:t> الدقيق  سبق </a:t>
            </a:r>
            <a:r>
              <a:rPr lang="ar-SA" sz="2400" b="1" dirty="0" err="1" smtClean="0">
                <a:solidFill>
                  <a:schemeClr val="bg1"/>
                </a:solidFill>
              </a:rPr>
              <a:t>تحضيرها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10- بيئة الاكثار الدقيق الصلبه سبق </a:t>
            </a:r>
            <a:r>
              <a:rPr lang="ar-SA" sz="2400" b="1" dirty="0" err="1" smtClean="0">
                <a:solidFill>
                  <a:schemeClr val="bg1"/>
                </a:solidFill>
              </a:rPr>
              <a:t>تحضيرها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11- مشارط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12- ملاقط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13- انابيب طرد مركزي عدد 6.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14- جهاز الطرد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المركزي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u="sng" dirty="0" smtClean="0">
                <a:solidFill>
                  <a:srgbClr val="FFFF00"/>
                </a:solidFill>
              </a:rPr>
              <a:t>تحضير محلول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التعقيم </a:t>
            </a:r>
            <a:r>
              <a:rPr lang="ar-SA" sz="2400" dirty="0" smtClean="0">
                <a:solidFill>
                  <a:schemeClr val="bg1"/>
                </a:solidFill>
              </a:rPr>
              <a:t>: </a:t>
            </a:r>
            <a:r>
              <a:rPr lang="ar-SA" sz="2400" b="1" dirty="0" smtClean="0">
                <a:solidFill>
                  <a:srgbClr val="002060"/>
                </a:solidFill>
              </a:rPr>
              <a:t>يذوب </a:t>
            </a:r>
            <a:r>
              <a:rPr lang="ar-SA" sz="2400" b="1" dirty="0" err="1" smtClean="0">
                <a:solidFill>
                  <a:srgbClr val="002060"/>
                </a:solidFill>
              </a:rPr>
              <a:t>100ملجرام</a:t>
            </a:r>
            <a:r>
              <a:rPr lang="ar-SA" sz="2400" b="1" dirty="0" smtClean="0">
                <a:solidFill>
                  <a:srgbClr val="002060"/>
                </a:solidFill>
              </a:rPr>
              <a:t> من </a:t>
            </a:r>
            <a:r>
              <a:rPr lang="ar-SA" sz="2400" b="1" dirty="0" err="1" smtClean="0">
                <a:solidFill>
                  <a:srgbClr val="002060"/>
                </a:solidFill>
              </a:rPr>
              <a:t>كلوريد</a:t>
            </a:r>
            <a:r>
              <a:rPr lang="ar-SA" sz="2400" b="1" dirty="0" smtClean="0">
                <a:solidFill>
                  <a:srgbClr val="002060"/>
                </a:solidFill>
              </a:rPr>
              <a:t> </a:t>
            </a:r>
            <a:r>
              <a:rPr lang="ar-SA" sz="2400" b="1" dirty="0" err="1" smtClean="0">
                <a:solidFill>
                  <a:srgbClr val="002060"/>
                </a:solidFill>
              </a:rPr>
              <a:t>الزئبق</a:t>
            </a:r>
            <a:r>
              <a:rPr lang="ar-SA" sz="2400" b="1" dirty="0" smtClean="0">
                <a:solidFill>
                  <a:srgbClr val="002060"/>
                </a:solidFill>
              </a:rPr>
              <a:t>  في  100 مل من 0.1% </a:t>
            </a:r>
            <a:r>
              <a:rPr lang="ar-SA" sz="2400" b="1" dirty="0" err="1" smtClean="0">
                <a:solidFill>
                  <a:srgbClr val="002060"/>
                </a:solidFill>
              </a:rPr>
              <a:t>سلفات</a:t>
            </a:r>
            <a:r>
              <a:rPr lang="ar-SA" sz="2400" b="1" dirty="0" smtClean="0">
                <a:solidFill>
                  <a:srgbClr val="002060"/>
                </a:solidFill>
              </a:rPr>
              <a:t> </a:t>
            </a:r>
            <a:r>
              <a:rPr lang="ar-SA" sz="2400" b="1" dirty="0" err="1" smtClean="0">
                <a:solidFill>
                  <a:srgbClr val="002060"/>
                </a:solidFill>
              </a:rPr>
              <a:t>لوريل</a:t>
            </a:r>
            <a:r>
              <a:rPr lang="ar-SA" sz="2400" b="1" dirty="0" smtClean="0">
                <a:solidFill>
                  <a:srgbClr val="002060"/>
                </a:solidFill>
              </a:rPr>
              <a:t> الصوديوم  </a:t>
            </a:r>
            <a:r>
              <a:rPr lang="ar-SA" sz="2400" b="1" dirty="0" err="1" smtClean="0">
                <a:solidFill>
                  <a:srgbClr val="002060"/>
                </a:solidFill>
              </a:rPr>
              <a:t>السائل </a:t>
            </a:r>
            <a:r>
              <a:rPr lang="ar-SA" sz="2400" b="1" dirty="0" smtClean="0">
                <a:solidFill>
                  <a:srgbClr val="002060"/>
                </a:solidFill>
              </a:rPr>
              <a:t>،</a:t>
            </a:r>
            <a:r>
              <a:rPr lang="ar-SA" sz="2400" b="1" dirty="0" err="1" smtClean="0">
                <a:solidFill>
                  <a:srgbClr val="002060"/>
                </a:solidFill>
              </a:rPr>
              <a:t>واذا</a:t>
            </a:r>
            <a:r>
              <a:rPr lang="ar-SA" sz="2400" b="1" dirty="0" smtClean="0">
                <a:solidFill>
                  <a:srgbClr val="002060"/>
                </a:solidFill>
              </a:rPr>
              <a:t> كان الاخير صلبا نحصل على تركيز </a:t>
            </a:r>
            <a:r>
              <a:rPr lang="ar-SA" sz="2400" b="1" dirty="0" err="1" smtClean="0">
                <a:solidFill>
                  <a:srgbClr val="002060"/>
                </a:solidFill>
              </a:rPr>
              <a:t>0.1 </a:t>
            </a:r>
            <a:r>
              <a:rPr lang="ar-SA" sz="2400" b="1" dirty="0" smtClean="0">
                <a:solidFill>
                  <a:srgbClr val="002060"/>
                </a:solidFill>
              </a:rPr>
              <a:t>% </a:t>
            </a:r>
            <a:r>
              <a:rPr lang="ar-SA" sz="2400" b="1" dirty="0" err="1" smtClean="0">
                <a:solidFill>
                  <a:srgbClr val="002060"/>
                </a:solidFill>
              </a:rPr>
              <a:t>باخذ</a:t>
            </a:r>
            <a:r>
              <a:rPr lang="ar-SA" sz="2400" b="1" dirty="0" smtClean="0">
                <a:solidFill>
                  <a:srgbClr val="002060"/>
                </a:solidFill>
              </a:rPr>
              <a:t> </a:t>
            </a:r>
            <a:r>
              <a:rPr lang="ar-SA" sz="2400" b="1" dirty="0" err="1" smtClean="0">
                <a:solidFill>
                  <a:srgbClr val="002060"/>
                </a:solidFill>
              </a:rPr>
              <a:t>100ملجرام</a:t>
            </a:r>
            <a:r>
              <a:rPr lang="ar-SA" sz="2400" b="1" dirty="0" smtClean="0">
                <a:solidFill>
                  <a:srgbClr val="002060"/>
                </a:solidFill>
              </a:rPr>
              <a:t> وتذوب في </a:t>
            </a:r>
            <a:r>
              <a:rPr lang="ar-SA" sz="2400" b="1" dirty="0" err="1" smtClean="0">
                <a:solidFill>
                  <a:srgbClr val="002060"/>
                </a:solidFill>
              </a:rPr>
              <a:t>100مل</a:t>
            </a:r>
            <a:r>
              <a:rPr lang="ar-SA" sz="2400" b="1" dirty="0" smtClean="0">
                <a:solidFill>
                  <a:srgbClr val="002060"/>
                </a:solidFill>
              </a:rPr>
              <a:t> ماء مقطر.</a:t>
            </a: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251520" y="260648"/>
            <a:ext cx="8645163" cy="64325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طريقة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العمل :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تحت ظروف التعقيم وداخل الهود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المعقم  </a:t>
            </a:r>
            <a:r>
              <a:rPr lang="ar-SA" sz="2400" b="1" dirty="0" smtClean="0">
                <a:solidFill>
                  <a:schemeClr val="bg1"/>
                </a:solidFill>
              </a:rPr>
              <a:t>،تعقم  اوراق نبات </a:t>
            </a:r>
            <a:r>
              <a:rPr lang="ar-SA" sz="2400" b="1" dirty="0" err="1" smtClean="0">
                <a:solidFill>
                  <a:schemeClr val="bg1"/>
                </a:solidFill>
              </a:rPr>
              <a:t>البتونيا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المعنقه</a:t>
            </a:r>
            <a:r>
              <a:rPr lang="ar-SA" sz="2400" b="1" dirty="0" smtClean="0">
                <a:solidFill>
                  <a:schemeClr val="bg1"/>
                </a:solidFill>
              </a:rPr>
              <a:t>  في محلول التعقيم الذي سبق تحضيره وتترك  لمدة نصف </a:t>
            </a:r>
            <a:r>
              <a:rPr lang="ar-SA" sz="2400" b="1" dirty="0" err="1" smtClean="0">
                <a:solidFill>
                  <a:schemeClr val="bg1"/>
                </a:solidFill>
              </a:rPr>
              <a:t>ساعه</a:t>
            </a:r>
            <a:r>
              <a:rPr lang="ar-SA" sz="2400" b="1" dirty="0" smtClean="0">
                <a:solidFill>
                  <a:schemeClr val="bg1"/>
                </a:solidFill>
              </a:rPr>
              <a:t> 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الهود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تغسل بماء مقطر عدة مرات باستخدام ملاقط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باستخدام مشرط معقم يسلخ من الورقه البشره السفلى  </a:t>
            </a:r>
            <a:r>
              <a:rPr lang="ar-SA" sz="2400" b="1" dirty="0" err="1" smtClean="0">
                <a:solidFill>
                  <a:schemeClr val="bg1"/>
                </a:solidFill>
              </a:rPr>
              <a:t>فقط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تقطع الورقه  الى مربعات 2*2 وتترك في طبق بتري معقم.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يجهز طبق بتري  محتوي على 10 </a:t>
            </a:r>
            <a:r>
              <a:rPr lang="ar-SA" sz="2400" b="1" dirty="0" err="1" smtClean="0">
                <a:solidFill>
                  <a:schemeClr val="bg1"/>
                </a:solidFill>
              </a:rPr>
              <a:t>ملجرام</a:t>
            </a:r>
            <a:r>
              <a:rPr lang="ar-SA" sz="2400" b="1" dirty="0" smtClean="0">
                <a:solidFill>
                  <a:schemeClr val="bg1"/>
                </a:solidFill>
              </a:rPr>
              <a:t> من كل انزيم من الانزيمات </a:t>
            </a:r>
            <a:r>
              <a:rPr lang="ar-SA" sz="2400" b="1" dirty="0" err="1" smtClean="0">
                <a:solidFill>
                  <a:schemeClr val="bg1"/>
                </a:solidFill>
              </a:rPr>
              <a:t>الهاضمه </a:t>
            </a:r>
            <a:r>
              <a:rPr lang="ar-SA" sz="2400" b="1" dirty="0">
                <a:solidFill>
                  <a:schemeClr val="bg1"/>
                </a:solidFill>
              </a:rPr>
              <a:t>(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السليوليز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والهيميسليوليز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والبكتينيز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) </a:t>
            </a:r>
            <a:r>
              <a:rPr lang="ar-SA" sz="2400" b="1" dirty="0" smtClean="0">
                <a:solidFill>
                  <a:schemeClr val="bg1"/>
                </a:solidFill>
              </a:rPr>
              <a:t>+ سكر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المانيتول</a:t>
            </a:r>
            <a:r>
              <a:rPr lang="ar-SA" sz="2400" b="1" dirty="0" smtClean="0">
                <a:solidFill>
                  <a:schemeClr val="bg1"/>
                </a:solidFill>
              </a:rPr>
              <a:t> 13% بحيث يضاف </a:t>
            </a:r>
            <a:r>
              <a:rPr lang="ar-SA" sz="2400" b="1" dirty="0" err="1" smtClean="0">
                <a:solidFill>
                  <a:schemeClr val="bg1"/>
                </a:solidFill>
              </a:rPr>
              <a:t>للبيئه</a:t>
            </a:r>
            <a:r>
              <a:rPr lang="ar-SA" sz="2400" b="1" dirty="0" smtClean="0">
                <a:solidFill>
                  <a:schemeClr val="bg1"/>
                </a:solidFill>
              </a:rPr>
              <a:t> المغذيه السائله </a:t>
            </a:r>
            <a:r>
              <a:rPr lang="ar-SA" sz="2400" b="1" dirty="0" err="1" smtClean="0">
                <a:solidFill>
                  <a:schemeClr val="bg1"/>
                </a:solidFill>
              </a:rPr>
              <a:t>13جرام</a:t>
            </a:r>
            <a:r>
              <a:rPr lang="ar-SA" sz="2400" b="1" dirty="0" smtClean="0">
                <a:solidFill>
                  <a:schemeClr val="bg1"/>
                </a:solidFill>
              </a:rPr>
              <a:t> سكر  </a:t>
            </a:r>
            <a:r>
              <a:rPr lang="ar-SA" sz="2400" b="1" dirty="0" err="1" smtClean="0">
                <a:solidFill>
                  <a:schemeClr val="bg1"/>
                </a:solidFill>
              </a:rPr>
              <a:t>مذابه</a:t>
            </a:r>
            <a:r>
              <a:rPr lang="ar-SA" sz="2400" b="1" dirty="0" smtClean="0">
                <a:solidFill>
                  <a:schemeClr val="bg1"/>
                </a:solidFill>
              </a:rPr>
              <a:t> في </a:t>
            </a:r>
            <a:r>
              <a:rPr lang="ar-SA" sz="2400" b="1" dirty="0" err="1" smtClean="0">
                <a:solidFill>
                  <a:schemeClr val="bg1"/>
                </a:solidFill>
              </a:rPr>
              <a:t>100مل</a:t>
            </a:r>
            <a:r>
              <a:rPr lang="ar-SA" sz="2400" b="1" dirty="0" smtClean="0">
                <a:solidFill>
                  <a:schemeClr val="bg1"/>
                </a:solidFill>
              </a:rPr>
              <a:t> بيئة </a:t>
            </a:r>
            <a:r>
              <a:rPr lang="ar-SA" sz="2400" b="1" dirty="0" err="1" smtClean="0">
                <a:solidFill>
                  <a:schemeClr val="bg1"/>
                </a:solidFill>
              </a:rPr>
              <a:t>سائله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يضاف قطرتين مضاد </a:t>
            </a:r>
            <a:r>
              <a:rPr lang="ar-SA" sz="2400" b="1" dirty="0" err="1" smtClean="0">
                <a:solidFill>
                  <a:schemeClr val="bg1"/>
                </a:solidFill>
              </a:rPr>
              <a:t>حيوي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تنقل </a:t>
            </a:r>
            <a:r>
              <a:rPr lang="ar-SA" sz="2400" b="1" dirty="0" smtClean="0">
                <a:solidFill>
                  <a:schemeClr val="bg1"/>
                </a:solidFill>
              </a:rPr>
              <a:t>مربعات </a:t>
            </a:r>
            <a:r>
              <a:rPr lang="ar-SA" sz="2400" b="1" dirty="0" smtClean="0">
                <a:solidFill>
                  <a:schemeClr val="bg1"/>
                </a:solidFill>
              </a:rPr>
              <a:t>الورقه مسلوخة البشره السفلى الى طبق بتري المحتوي على الانزيمات والمضاد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والسكر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تترك نصف </a:t>
            </a:r>
            <a:r>
              <a:rPr lang="ar-SA" sz="2400" b="1" dirty="0" err="1" smtClean="0">
                <a:solidFill>
                  <a:schemeClr val="bg1"/>
                </a:solidFill>
              </a:rPr>
              <a:t>ساعه</a:t>
            </a:r>
            <a:r>
              <a:rPr lang="ar-SA" sz="2400" b="1" dirty="0" smtClean="0">
                <a:solidFill>
                  <a:schemeClr val="bg1"/>
                </a:solidFill>
              </a:rPr>
              <a:t> مع تغطية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الطبقاو</a:t>
            </a:r>
            <a:r>
              <a:rPr lang="ar-SA" sz="2400" b="1" dirty="0" smtClean="0">
                <a:solidFill>
                  <a:schemeClr val="bg1"/>
                </a:solidFill>
              </a:rPr>
              <a:t> ليله </a:t>
            </a:r>
            <a:r>
              <a:rPr lang="ar-SA" sz="2400" b="1" dirty="0" err="1" smtClean="0">
                <a:solidFill>
                  <a:schemeClr val="bg1"/>
                </a:solidFill>
              </a:rPr>
              <a:t>كامله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ar-SA" sz="2400" b="1" dirty="0" smtClean="0">
                <a:solidFill>
                  <a:schemeClr val="bg1"/>
                </a:solidFill>
              </a:rPr>
              <a:t>يضاف </a:t>
            </a:r>
            <a:r>
              <a:rPr lang="ar-SA" sz="2400" b="1" dirty="0" err="1" smtClean="0">
                <a:solidFill>
                  <a:schemeClr val="bg1"/>
                </a:solidFill>
              </a:rPr>
              <a:t>25مل</a:t>
            </a:r>
            <a:r>
              <a:rPr lang="ar-SA" sz="2400" b="1" dirty="0" smtClean="0">
                <a:solidFill>
                  <a:schemeClr val="bg1"/>
                </a:solidFill>
              </a:rPr>
              <a:t> من البيئة السائله  لطبق بتري المحتوي على النسيج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والانزيمات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ar-SA" sz="2400" b="1" dirty="0" smtClean="0">
                <a:solidFill>
                  <a:schemeClr val="bg1"/>
                </a:solidFill>
              </a:rPr>
              <a:t>10.تترك  اطباق بتري ليوم كامل  في الهود تحت ظروف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التعقيم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ar-SA" sz="2400" b="1" dirty="0" smtClean="0">
              <a:solidFill>
                <a:schemeClr val="bg1"/>
              </a:solidFill>
            </a:endParaRPr>
          </a:p>
          <a:p>
            <a:endParaRPr lang="ar-S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0" y="260648"/>
            <a:ext cx="8896683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11.يتم سحب  العينه النباتيه وجزء من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 ويوضع في انبوب طرد مركزي  وتترك في جهاز الطرد المركزي لمده 10 دقائق بحيث  يضبط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100لفه</a:t>
            </a:r>
            <a:r>
              <a:rPr lang="ar-SA" sz="2400" b="1" dirty="0" smtClean="0">
                <a:solidFill>
                  <a:schemeClr val="bg1"/>
                </a:solidFill>
              </a:rPr>
              <a:t>/ الدقيقه 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12.يؤخذ الرائق بعد الطرد ويتخلص من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الراسب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err="1" smtClean="0">
                <a:solidFill>
                  <a:schemeClr val="bg1"/>
                </a:solidFill>
              </a:rPr>
              <a:t>13.</a:t>
            </a:r>
            <a:r>
              <a:rPr lang="ar-SA" sz="2400" b="1" dirty="0" smtClean="0">
                <a:solidFill>
                  <a:schemeClr val="bg1"/>
                </a:solidFill>
              </a:rPr>
              <a:t> يضاف الرائق  الى بيئة  الاكثار الدقيق السائله  وتترك البيئات على  جهاز الهزاز مع ضبط </a:t>
            </a:r>
            <a:r>
              <a:rPr lang="ar-SA" sz="2400" b="1" dirty="0" err="1" smtClean="0">
                <a:solidFill>
                  <a:schemeClr val="bg1"/>
                </a:solidFill>
              </a:rPr>
              <a:t>الحراره</a:t>
            </a:r>
            <a:r>
              <a:rPr lang="ar-SA" sz="2400" b="1" dirty="0" smtClean="0">
                <a:solidFill>
                  <a:schemeClr val="bg1"/>
                </a:solidFill>
              </a:rPr>
              <a:t> على 25 درجة </a:t>
            </a:r>
            <a:r>
              <a:rPr lang="ar-SA" sz="2400" b="1" dirty="0" err="1" smtClean="0">
                <a:solidFill>
                  <a:schemeClr val="bg1"/>
                </a:solidFill>
              </a:rPr>
              <a:t>مئويه</a:t>
            </a:r>
            <a:r>
              <a:rPr lang="ar-SA" sz="2400" b="1" dirty="0" smtClean="0">
                <a:solidFill>
                  <a:schemeClr val="bg1"/>
                </a:solidFill>
              </a:rPr>
              <a:t> في وجود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الاضاءه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err="1" smtClean="0">
                <a:solidFill>
                  <a:schemeClr val="bg1"/>
                </a:solidFill>
              </a:rPr>
              <a:t>14.</a:t>
            </a:r>
            <a:r>
              <a:rPr lang="ar-SA" sz="2400" b="1" dirty="0" smtClean="0">
                <a:solidFill>
                  <a:schemeClr val="bg1"/>
                </a:solidFill>
              </a:rPr>
              <a:t> تترك  حتى تكون خلايا </a:t>
            </a:r>
            <a:r>
              <a:rPr lang="ar-SA" sz="2400" b="1" dirty="0" err="1" smtClean="0">
                <a:solidFill>
                  <a:schemeClr val="bg1"/>
                </a:solidFill>
              </a:rPr>
              <a:t>ككتل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15.تنقل  الى بيئة الاكثار الدقيق الصلبه  </a:t>
            </a:r>
            <a:r>
              <a:rPr lang="ar-SA" sz="2400" b="1" dirty="0" err="1" smtClean="0">
                <a:solidFill>
                  <a:schemeClr val="bg1"/>
                </a:solidFill>
              </a:rPr>
              <a:t>لانتاج</a:t>
            </a:r>
            <a:r>
              <a:rPr lang="ar-SA" sz="2400" b="1" dirty="0" smtClean="0">
                <a:solidFill>
                  <a:schemeClr val="bg1"/>
                </a:solidFill>
              </a:rPr>
              <a:t> المجموع الخضري  ومن ثم يعمل لها </a:t>
            </a:r>
            <a:r>
              <a:rPr lang="ar-SA" sz="2400" b="1" dirty="0" err="1" smtClean="0">
                <a:solidFill>
                  <a:schemeClr val="bg1"/>
                </a:solidFill>
              </a:rPr>
              <a:t>تجذير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واقلمه</a:t>
            </a:r>
            <a:r>
              <a:rPr lang="ar-SA" sz="2400" b="1" dirty="0" smtClean="0">
                <a:solidFill>
                  <a:schemeClr val="bg1"/>
                </a:solidFill>
              </a:rPr>
              <a:t>  لاحقا.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203848" y="3068960"/>
            <a:ext cx="269657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dirty="0" smtClean="0">
                <a:solidFill>
                  <a:srgbClr val="FFFF00"/>
                </a:solidFill>
              </a:rPr>
              <a:t>انتهى الدرس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491</Words>
  <Application>Microsoft Office PowerPoint</Application>
  <PresentationFormat>عرض على الشاشة (3:4)‏</PresentationFormat>
  <Paragraphs>49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7</cp:revision>
  <dcterms:created xsi:type="dcterms:W3CDTF">2016-11-14T05:07:20Z</dcterms:created>
  <dcterms:modified xsi:type="dcterms:W3CDTF">2016-11-18T11:54:19Z</dcterms:modified>
</cp:coreProperties>
</file>