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9" r:id="rId3"/>
    <p:sldId id="260" r:id="rId4"/>
    <p:sldId id="264" r:id="rId5"/>
    <p:sldId id="261" r:id="rId6"/>
    <p:sldId id="262" r:id="rId7"/>
    <p:sldId id="263" r:id="rId8"/>
    <p:sldId id="266" r:id="rId9"/>
    <p:sldId id="267" r:id="rId10"/>
    <p:sldId id="268" r:id="rId11"/>
    <p:sldId id="269" r:id="rId12"/>
    <p:sldId id="271" r:id="rId13"/>
    <p:sldId id="272" r:id="rId14"/>
    <p:sldId id="274" r:id="rId15"/>
    <p:sldId id="275" r:id="rId16"/>
    <p:sldId id="276" r:id="rId17"/>
    <p:sldId id="278" r:id="rId18"/>
    <p:sldId id="277" r:id="rId19"/>
    <p:sldId id="279" r:id="rId20"/>
    <p:sldId id="280" r:id="rId21"/>
    <p:sldId id="281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BCFF9B"/>
    <a:srgbClr val="99FF66"/>
    <a:srgbClr val="65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563A-31C6-4A5C-A8EF-A0EFED9F8B2F}" type="datetimeFigureOut">
              <a:rPr lang="ar-SA" smtClean="0"/>
              <a:t>16/12/37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29B03-91E4-45D1-A094-64D2BB60031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66088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563A-31C6-4A5C-A8EF-A0EFED9F8B2F}" type="datetimeFigureOut">
              <a:rPr lang="ar-SA" smtClean="0"/>
              <a:t>16/12/37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29B03-91E4-45D1-A094-64D2BB60031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76440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563A-31C6-4A5C-A8EF-A0EFED9F8B2F}" type="datetimeFigureOut">
              <a:rPr lang="ar-SA" smtClean="0"/>
              <a:t>16/12/37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29B03-91E4-45D1-A094-64D2BB60031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3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563A-31C6-4A5C-A8EF-A0EFED9F8B2F}" type="datetimeFigureOut">
              <a:rPr lang="ar-SA" smtClean="0"/>
              <a:t>16/12/37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29B03-91E4-45D1-A094-64D2BB60031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14484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563A-31C6-4A5C-A8EF-A0EFED9F8B2F}" type="datetimeFigureOut">
              <a:rPr lang="ar-SA" smtClean="0"/>
              <a:t>16/12/37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29B03-91E4-45D1-A094-64D2BB60031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41754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563A-31C6-4A5C-A8EF-A0EFED9F8B2F}" type="datetimeFigureOut">
              <a:rPr lang="ar-SA" smtClean="0"/>
              <a:t>16/12/37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29B03-91E4-45D1-A094-64D2BB60031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5069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563A-31C6-4A5C-A8EF-A0EFED9F8B2F}" type="datetimeFigureOut">
              <a:rPr lang="ar-SA" smtClean="0"/>
              <a:t>16/12/37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29B03-91E4-45D1-A094-64D2BB60031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0209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563A-31C6-4A5C-A8EF-A0EFED9F8B2F}" type="datetimeFigureOut">
              <a:rPr lang="ar-SA" smtClean="0"/>
              <a:t>16/12/37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29B03-91E4-45D1-A094-64D2BB60031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8889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563A-31C6-4A5C-A8EF-A0EFED9F8B2F}" type="datetimeFigureOut">
              <a:rPr lang="ar-SA" smtClean="0"/>
              <a:t>16/12/37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29B03-91E4-45D1-A094-64D2BB60031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1223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563A-31C6-4A5C-A8EF-A0EFED9F8B2F}" type="datetimeFigureOut">
              <a:rPr lang="ar-SA" smtClean="0"/>
              <a:t>16/12/37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29B03-91E4-45D1-A094-64D2BB60031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61987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563A-31C6-4A5C-A8EF-A0EFED9F8B2F}" type="datetimeFigureOut">
              <a:rPr lang="ar-SA" smtClean="0"/>
              <a:t>16/12/37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29B03-91E4-45D1-A094-64D2BB60031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3190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CFF9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2563A-31C6-4A5C-A8EF-A0EFED9F8B2F}" type="datetimeFigureOut">
              <a:rPr lang="ar-SA" smtClean="0"/>
              <a:t>16/12/37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29B03-91E4-45D1-A094-64D2BB60031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9279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Chromosomal Abnormalities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:Sahar AlSubaie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0350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99"/>
                </a:solidFill>
              </a:rPr>
              <a:t> Reciprocal translocation:</a:t>
            </a:r>
            <a:endParaRPr lang="ar-SA" dirty="0">
              <a:solidFill>
                <a:srgbClr val="FF66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424936" cy="4525963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segments from two different chromosomes have been exchanged.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More common than </a:t>
            </a:r>
            <a:r>
              <a:rPr lang="en-US" sz="2800" dirty="0" err="1" smtClean="0"/>
              <a:t>Robertsonian</a:t>
            </a:r>
            <a:r>
              <a:rPr lang="en-US" sz="2800" dirty="0" smtClean="0"/>
              <a:t> translocation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Occurs in  any chromosome at any point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Phenotypically normal .</a:t>
            </a:r>
          </a:p>
          <a:p>
            <a:pPr marL="0" indent="0" algn="l" rtl="0">
              <a:buNone/>
            </a:pPr>
            <a:endParaRPr lang="ar-SA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35" y="4437112"/>
            <a:ext cx="4745906" cy="1668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639440" y="6320857"/>
            <a:ext cx="675049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smtClean="0"/>
              <a:t>PeterC.Nowell,MD,DepartmentofPathologyandClinicalLaboratoryoftheUniversityofPennsylvaniaSchoolofMedicine,1960</a:t>
            </a:r>
            <a:endParaRPr lang="ar-SA" sz="1050" dirty="0"/>
          </a:p>
        </p:txBody>
      </p:sp>
      <p:sp>
        <p:nvSpPr>
          <p:cNvPr id="5" name="Rectangle 4"/>
          <p:cNvSpPr/>
          <p:nvPr/>
        </p:nvSpPr>
        <p:spPr>
          <a:xfrm>
            <a:off x="3701123" y="6078483"/>
            <a:ext cx="2627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Philadelphia chromosome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2198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>
                <a:solidFill>
                  <a:srgbClr val="FF6699"/>
                </a:solidFill>
              </a:rPr>
              <a:t> </a:t>
            </a:r>
            <a:r>
              <a:rPr lang="en-US" dirty="0" err="1" smtClean="0">
                <a:solidFill>
                  <a:srgbClr val="FF6699"/>
                </a:solidFill>
              </a:rPr>
              <a:t>Robertsonian</a:t>
            </a:r>
            <a:r>
              <a:rPr lang="en-US" dirty="0" smtClean="0">
                <a:solidFill>
                  <a:srgbClr val="FF6699"/>
                </a:solidFill>
              </a:rPr>
              <a:t> translocation:</a:t>
            </a:r>
            <a:endParaRPr lang="ar-SA" dirty="0">
              <a:solidFill>
                <a:srgbClr val="FF66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00808"/>
            <a:ext cx="8686800" cy="4525963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an entire chromosome has attached to another at the Centromere 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in humans these only occur with chromosomes 13, 14, 15, 21 and 22.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Phenotypically normal .</a:t>
            </a:r>
          </a:p>
          <a:p>
            <a:pPr marL="0" indent="0" algn="l" rtl="0">
              <a:buNone/>
            </a:pPr>
            <a:endParaRPr lang="en-US" sz="2800" dirty="0" smtClean="0"/>
          </a:p>
          <a:p>
            <a:pPr marL="0" indent="0" algn="l" rtl="0">
              <a:buNone/>
            </a:pPr>
            <a:endParaRPr lang="ar-SA" sz="2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941" y="4005064"/>
            <a:ext cx="4707533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87624" y="6376148"/>
            <a:ext cx="62650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Robertsonian</a:t>
            </a:r>
            <a:r>
              <a:rPr lang="en-US" dirty="0" smtClean="0"/>
              <a:t> translocation 45,XX,der(13;14)(q10;q10).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7573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6699"/>
                </a:solidFill>
              </a:rPr>
              <a:t/>
            </a:r>
            <a:br>
              <a:rPr lang="en-US" dirty="0" smtClean="0">
                <a:solidFill>
                  <a:srgbClr val="FF6699"/>
                </a:solidFill>
              </a:rPr>
            </a:br>
            <a:r>
              <a:rPr lang="en-US" dirty="0" smtClean="0">
                <a:solidFill>
                  <a:srgbClr val="FF6699"/>
                </a:solidFill>
              </a:rPr>
              <a:t>Translocation:</a:t>
            </a:r>
            <a:br>
              <a:rPr lang="en-US" dirty="0" smtClean="0">
                <a:solidFill>
                  <a:srgbClr val="FF6699"/>
                </a:solidFill>
              </a:rPr>
            </a:br>
            <a:endParaRPr lang="ar-SA" dirty="0">
              <a:solidFill>
                <a:srgbClr val="FF6699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129" y="1600200"/>
            <a:ext cx="407974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255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99"/>
                </a:solidFill>
              </a:rPr>
              <a:t>Inversion:</a:t>
            </a:r>
            <a:endParaRPr lang="ar-SA" dirty="0">
              <a:solidFill>
                <a:srgbClr val="FF66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4525963"/>
          </a:xfrm>
        </p:spPr>
        <p:txBody>
          <a:bodyPr>
            <a:normAutofit fontScale="92500" lnSpcReduction="10000"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portion of the chromosome has broken off, turned upside down and reattached, therefore the genetic material is inverted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 If too small, cant detected by karyotype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Very rare in humans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err="1" smtClean="0"/>
              <a:t>Paracentric</a:t>
            </a:r>
            <a:r>
              <a:rPr lang="en-US" dirty="0" smtClean="0"/>
              <a:t>:</a:t>
            </a:r>
          </a:p>
          <a:p>
            <a:pPr marL="0" indent="0" algn="l" rtl="0">
              <a:buNone/>
            </a:pPr>
            <a:r>
              <a:rPr lang="en-US" dirty="0" smtClean="0"/>
              <a:t>    segments of the same </a:t>
            </a:r>
            <a:r>
              <a:rPr lang="en-US" dirty="0" smtClean="0"/>
              <a:t>arm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err="1"/>
              <a:t>Pericentric</a:t>
            </a:r>
            <a:r>
              <a:rPr lang="en-US" dirty="0"/>
              <a:t>:</a:t>
            </a:r>
          </a:p>
          <a:p>
            <a:pPr marL="0" indent="0" algn="l" rtl="0">
              <a:buNone/>
            </a:pPr>
            <a:r>
              <a:rPr lang="en-US" dirty="0"/>
              <a:t>     around the centromere</a:t>
            </a:r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356992"/>
            <a:ext cx="3137448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010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>
                <a:solidFill>
                  <a:srgbClr val="FF6699"/>
                </a:solidFill>
              </a:rPr>
              <a:t>Deletion:</a:t>
            </a:r>
            <a:endParaRPr lang="ar-SA" dirty="0">
              <a:solidFill>
                <a:srgbClr val="FF66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867328" cy="4525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 smtClean="0"/>
              <a:t>A portion of the chromosome is missing or deleted.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accent5"/>
                </a:solidFill>
              </a:rPr>
              <a:t>Wolf-</a:t>
            </a:r>
            <a:r>
              <a:rPr lang="en-US" sz="2800" dirty="0" err="1" smtClean="0">
                <a:solidFill>
                  <a:schemeClr val="accent5"/>
                </a:solidFill>
              </a:rPr>
              <a:t>Hirschhorn</a:t>
            </a:r>
            <a:r>
              <a:rPr lang="en-US" sz="2800" dirty="0" smtClean="0">
                <a:solidFill>
                  <a:schemeClr val="accent5"/>
                </a:solidFill>
              </a:rPr>
              <a:t> syndrome</a:t>
            </a:r>
          </a:p>
          <a:p>
            <a:pPr marL="0" indent="0" algn="l" rtl="0">
              <a:buNone/>
            </a:pPr>
            <a:r>
              <a:rPr lang="en-US" sz="2800" dirty="0" smtClean="0"/>
              <a:t>   partial deletion of the short arm of chromosome 4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accent5"/>
                </a:solidFill>
              </a:rPr>
              <a:t> Jacobsen syndrome</a:t>
            </a:r>
          </a:p>
          <a:p>
            <a:pPr marL="0" indent="0" algn="l" rtl="0">
              <a:buNone/>
            </a:pPr>
            <a:r>
              <a:rPr lang="en-US" sz="2800" dirty="0" smtClean="0"/>
              <a:t>      also called the terminal 11q deletion disorder.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96440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>
                <a:solidFill>
                  <a:srgbClr val="FF6699"/>
                </a:solidFill>
              </a:rPr>
              <a:t>Duplications:</a:t>
            </a:r>
            <a:endParaRPr lang="ar-SA" dirty="0">
              <a:solidFill>
                <a:srgbClr val="FF66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 smtClean="0"/>
              <a:t>A portion of the chromosome is duplicated, resulting in extra genetic material.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accent5"/>
                </a:solidFill>
              </a:rPr>
              <a:t>Charcot-Marie-Tooth disease type 1A</a:t>
            </a:r>
          </a:p>
          <a:p>
            <a:pPr marL="0" indent="0" algn="l" rtl="0">
              <a:buNone/>
            </a:pPr>
            <a:r>
              <a:rPr lang="en-US" sz="2800" dirty="0" smtClean="0"/>
              <a:t>duplication of the gene encoding peripheral myelin protein 22 (PMP22) on chromosome 17.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09237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6699"/>
                </a:solidFill>
              </a:rPr>
              <a:t>Ring chromosome:</a:t>
            </a:r>
            <a:endParaRPr lang="ar-SA" dirty="0">
              <a:solidFill>
                <a:srgbClr val="FF66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A portion of a chromosome has broken off and formed a circle or ring .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 with or without loss of genetic material.</a:t>
            </a:r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561243"/>
            <a:ext cx="3063627" cy="2980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72064" y="6510831"/>
            <a:ext cx="33271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Formation of a ring chromosome.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92046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99"/>
                </a:solidFill>
              </a:rPr>
              <a:t>Ring chromosome:</a:t>
            </a:r>
            <a:endParaRPr lang="ar-SA" dirty="0">
              <a:solidFill>
                <a:srgbClr val="FF6699"/>
              </a:solidFill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431759"/>
            <a:ext cx="5018068" cy="344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779912" y="5877272"/>
            <a:ext cx="1230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46,XX,r(10)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069341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err="1" smtClean="0">
                <a:solidFill>
                  <a:srgbClr val="FF6699"/>
                </a:solidFill>
              </a:rPr>
              <a:t>Isochromosome</a:t>
            </a:r>
            <a:r>
              <a:rPr lang="en-US" dirty="0" smtClean="0">
                <a:solidFill>
                  <a:srgbClr val="FF6699"/>
                </a:solidFill>
              </a:rPr>
              <a:t>:</a:t>
            </a:r>
            <a:endParaRPr lang="ar-SA" dirty="0">
              <a:solidFill>
                <a:srgbClr val="FF66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939336" cy="452596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Formed by the mirror image copy of a chromosome segment including the </a:t>
            </a:r>
            <a:r>
              <a:rPr lang="en-US" dirty="0" smtClean="0"/>
              <a:t>centromere.</a:t>
            </a:r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924944"/>
            <a:ext cx="421822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82731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6699"/>
                </a:solidFill>
              </a:rPr>
              <a:t>Chromosome instability syndromes:</a:t>
            </a:r>
            <a:endParaRPr lang="ar-SA" dirty="0">
              <a:solidFill>
                <a:srgbClr val="FF66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990" y="1628800"/>
            <a:ext cx="9195546" cy="452596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a group of disorders characterized by chromosomal instability and breakage. They often lead to an increased tendency to develop certain types of malignancies.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2141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6699"/>
                </a:solidFill>
              </a:rPr>
              <a:t>Chromosome </a:t>
            </a:r>
            <a:r>
              <a:rPr lang="en-US" dirty="0" smtClean="0">
                <a:solidFill>
                  <a:srgbClr val="FF6699"/>
                </a:solidFill>
              </a:rPr>
              <a:t>Anomaly: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204864"/>
            <a:ext cx="8507288" cy="4525963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Abnormal chromosomes’ number  or structure.</a:t>
            </a:r>
          </a:p>
          <a:p>
            <a:pPr marL="0" indent="0" algn="l" rtl="0">
              <a:buNone/>
            </a:pPr>
            <a:endParaRPr lang="en-US" sz="2800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can be organized into two basic groups:</a:t>
            </a:r>
          </a:p>
          <a:p>
            <a:pPr marL="0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numerical anomalies.</a:t>
            </a:r>
          </a:p>
          <a:p>
            <a:pPr marL="0" indent="0" algn="l" rtl="0">
              <a:buNone/>
            </a:pPr>
            <a:r>
              <a:rPr lang="en-US" sz="2800" dirty="0" smtClean="0"/>
              <a:t>      structural anomalies.</a:t>
            </a:r>
          </a:p>
          <a:p>
            <a:pPr marL="0" indent="0" algn="l" rtl="0">
              <a:buNone/>
            </a:pPr>
            <a:endParaRPr lang="en-US" sz="2800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Occurs due to error in cell division following:</a:t>
            </a:r>
            <a:endParaRPr lang="en-US" sz="2800" dirty="0" smtClean="0"/>
          </a:p>
          <a:p>
            <a:pPr marL="0" indent="0" algn="l" rt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meiosis or mitosis.</a:t>
            </a:r>
          </a:p>
          <a:p>
            <a:pPr marL="0" indent="0" algn="l" rtl="0">
              <a:buNone/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27526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99"/>
                </a:solidFill>
              </a:rPr>
              <a:t>Chromosome Nomenclature:</a:t>
            </a:r>
            <a:endParaRPr lang="ar-SA" dirty="0">
              <a:solidFill>
                <a:srgbClr val="FF66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International System for Human Cytogenetic Nomenclature (ISCN):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Number of chromosomes.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Structural abnormality of chromosomes.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Numerical abnormality of chromosomes.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603153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6699"/>
                </a:solidFill>
              </a:rPr>
              <a:t>Chromosome Nomenclature:</a:t>
            </a:r>
            <a:endParaRPr lang="ar-SA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08619"/>
            <a:ext cx="8229600" cy="3709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117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>
                <a:solidFill>
                  <a:srgbClr val="FF6699"/>
                </a:solidFill>
              </a:rPr>
              <a:t>Numerical </a:t>
            </a:r>
            <a:r>
              <a:rPr lang="en-US" dirty="0" smtClean="0">
                <a:solidFill>
                  <a:srgbClr val="FF6699"/>
                </a:solidFill>
              </a:rPr>
              <a:t>Abnormalities:</a:t>
            </a:r>
            <a:endParaRPr lang="ar-SA" dirty="0">
              <a:solidFill>
                <a:srgbClr val="FF66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2204864"/>
            <a:ext cx="9227368" cy="4525963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 Aneuploidy </a:t>
            </a:r>
            <a:r>
              <a:rPr lang="en-US" dirty="0" smtClean="0"/>
              <a:t>(an abnormal number of chromosomes).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missing either a chromosome from a pair (</a:t>
            </a:r>
            <a:r>
              <a:rPr lang="en-US" dirty="0" err="1" smtClean="0"/>
              <a:t>monosomy</a:t>
            </a:r>
            <a:r>
              <a:rPr lang="en-US" dirty="0" smtClean="0"/>
              <a:t>) 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 has more than two chromosomes of a pair (Trisomy, </a:t>
            </a:r>
            <a:r>
              <a:rPr lang="en-US" dirty="0" err="1" smtClean="0"/>
              <a:t>Tetrasomy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r>
              <a:rPr lang="en-US" dirty="0" smtClean="0"/>
              <a:t>).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err="1"/>
              <a:t>Euploidy</a:t>
            </a:r>
            <a:r>
              <a:rPr lang="en-US" dirty="0"/>
              <a:t> it is of three types : </a:t>
            </a:r>
            <a:r>
              <a:rPr lang="en-US" dirty="0" err="1"/>
              <a:t>monoploidy</a:t>
            </a:r>
            <a:r>
              <a:rPr lang="en-US" dirty="0"/>
              <a:t> (1n), </a:t>
            </a:r>
            <a:r>
              <a:rPr lang="en-US" dirty="0" err="1"/>
              <a:t>diploide</a:t>
            </a:r>
            <a:r>
              <a:rPr lang="en-US" dirty="0"/>
              <a:t> (2n), polyploidy.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2122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99"/>
                </a:solidFill>
              </a:rPr>
              <a:t>Normal Karyotype :</a:t>
            </a:r>
            <a:endParaRPr lang="ar-SA" dirty="0">
              <a:solidFill>
                <a:srgbClr val="FF6699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602517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138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6699"/>
                </a:solidFill>
              </a:rPr>
              <a:t>Numerical Abnormalities: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Down Syndrome</a:t>
            </a:r>
          </a:p>
          <a:p>
            <a:pPr marL="0" indent="0" algn="l" rtl="0">
              <a:buNone/>
            </a:pPr>
            <a:r>
              <a:rPr lang="en-US" dirty="0" smtClean="0"/>
              <a:t>     Trisomy 21</a:t>
            </a:r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708920"/>
            <a:ext cx="5471480" cy="3452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411761" y="6340597"/>
            <a:ext cx="5064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/>
              <a:t>47,XY,+21 Down syndrome karyotype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310165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6699"/>
                </a:solidFill>
              </a:rPr>
              <a:t>Numerical Abnormalities: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Turner Syndrome 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monosomy</a:t>
            </a:r>
            <a:r>
              <a:rPr lang="en-US" dirty="0" smtClean="0"/>
              <a:t> ( one sex chromosome, an X )</a:t>
            </a:r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019115"/>
            <a:ext cx="5890025" cy="3517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866052" y="6536318"/>
            <a:ext cx="4802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0" i="0" u="none" strike="noStrike" baseline="0" dirty="0" smtClean="0">
                <a:solidFill>
                  <a:srgbClr val="000000"/>
                </a:solidFill>
                <a:latin typeface="Times New Roman"/>
              </a:rPr>
              <a:t>45,X Turner syndrome karyotype.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7592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6699"/>
                </a:solidFill>
              </a:rPr>
              <a:t>Numerical Abnormalities: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dirty="0" err="1" smtClean="0"/>
              <a:t>Klinefelter's</a:t>
            </a:r>
            <a:r>
              <a:rPr lang="en-US" dirty="0" smtClean="0"/>
              <a:t> syndrome.</a:t>
            </a:r>
          </a:p>
          <a:p>
            <a:pPr marL="0" indent="0" algn="l" rtl="0">
              <a:buNone/>
            </a:pPr>
            <a:r>
              <a:rPr lang="en-US" dirty="0" smtClean="0"/>
              <a:t>    47, XXY, or XXY syndrome</a:t>
            </a:r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708920"/>
            <a:ext cx="5544616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664418" y="6304002"/>
            <a:ext cx="50039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dirty="0" smtClean="0"/>
              <a:t>47,XXY </a:t>
            </a:r>
            <a:r>
              <a:rPr lang="en-US" sz="2000" dirty="0" err="1" smtClean="0"/>
              <a:t>Klinefelter</a:t>
            </a:r>
            <a:r>
              <a:rPr lang="en-US" sz="2000" dirty="0" smtClean="0"/>
              <a:t> syndrome karyotype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140233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99"/>
                </a:solidFill>
              </a:rPr>
              <a:t>Structural Abnormalities:</a:t>
            </a:r>
            <a:endParaRPr lang="ar-SA" dirty="0">
              <a:solidFill>
                <a:srgbClr val="FF66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Translocation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Inversion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Deletion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Duplication 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Ring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err="1" smtClean="0"/>
              <a:t>Isochromosomes</a:t>
            </a:r>
            <a:endParaRPr lang="en-US" dirty="0" smtClean="0"/>
          </a:p>
          <a:p>
            <a:pPr marL="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571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 smtClean="0">
                <a:solidFill>
                  <a:srgbClr val="FF6699"/>
                </a:solidFill>
              </a:rPr>
              <a:t/>
            </a:r>
            <a:br>
              <a:rPr lang="en-US" dirty="0" smtClean="0">
                <a:solidFill>
                  <a:srgbClr val="FF6699"/>
                </a:solidFill>
              </a:rPr>
            </a:br>
            <a:r>
              <a:rPr lang="en-US" dirty="0" smtClean="0">
                <a:solidFill>
                  <a:srgbClr val="FF6699"/>
                </a:solidFill>
              </a:rPr>
              <a:t>Translocation:</a:t>
            </a:r>
            <a:br>
              <a:rPr lang="en-US" dirty="0" smtClean="0">
                <a:solidFill>
                  <a:srgbClr val="FF6699"/>
                </a:solidFill>
              </a:rPr>
            </a:br>
            <a:endParaRPr lang="ar-SA" dirty="0">
              <a:solidFill>
                <a:srgbClr val="FF66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dirty="0" smtClean="0"/>
              <a:t>portion of one chromosome is transferred to another chromosome.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5"/>
                </a:solidFill>
              </a:rPr>
              <a:t>Two types: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/>
              <a:t>R</a:t>
            </a:r>
            <a:r>
              <a:rPr lang="en-US" dirty="0" smtClean="0"/>
              <a:t>eciprocal translocation.</a:t>
            </a:r>
          </a:p>
          <a:p>
            <a:pPr marL="0" indent="0" algn="l" rtl="0">
              <a:buNone/>
            </a:pPr>
            <a:r>
              <a:rPr lang="en-US" dirty="0" smtClean="0"/>
              <a:t>     </a:t>
            </a:r>
            <a:r>
              <a:rPr lang="en-US" dirty="0" err="1" smtClean="0"/>
              <a:t>Robertsonian</a:t>
            </a:r>
            <a:r>
              <a:rPr lang="en-US" dirty="0" smtClean="0"/>
              <a:t> translocation.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1164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233</TotalTime>
  <Words>493</Words>
  <Application>Microsoft Office PowerPoint</Application>
  <PresentationFormat>On-screen Show (4:3)</PresentationFormat>
  <Paragraphs>88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Chromosomal Abnormalities</vt:lpstr>
      <vt:lpstr>Chromosome Anomaly:</vt:lpstr>
      <vt:lpstr>Numerical Abnormalities:</vt:lpstr>
      <vt:lpstr>Normal Karyotype :</vt:lpstr>
      <vt:lpstr>Numerical Abnormalities:</vt:lpstr>
      <vt:lpstr>Numerical Abnormalities:</vt:lpstr>
      <vt:lpstr>Numerical Abnormalities:</vt:lpstr>
      <vt:lpstr>Structural Abnormalities:</vt:lpstr>
      <vt:lpstr> Translocation: </vt:lpstr>
      <vt:lpstr> Reciprocal translocation:</vt:lpstr>
      <vt:lpstr> Robertsonian translocation:</vt:lpstr>
      <vt:lpstr> Translocation: </vt:lpstr>
      <vt:lpstr>Inversion:</vt:lpstr>
      <vt:lpstr>Deletion:</vt:lpstr>
      <vt:lpstr>Duplications:</vt:lpstr>
      <vt:lpstr>Ring chromosome:</vt:lpstr>
      <vt:lpstr>Ring chromosome:</vt:lpstr>
      <vt:lpstr>Isochromosome:</vt:lpstr>
      <vt:lpstr>Chromosome instability syndromes:</vt:lpstr>
      <vt:lpstr>Chromosome Nomenclature:</vt:lpstr>
      <vt:lpstr>Chromosome Nomenclature: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Chromosomal Abnormalities</dc:title>
  <dc:creator>FUJITSU</dc:creator>
  <cp:lastModifiedBy>FUJITSU</cp:lastModifiedBy>
  <cp:revision>19</cp:revision>
  <dcterms:created xsi:type="dcterms:W3CDTF">2016-09-16T15:15:37Z</dcterms:created>
  <dcterms:modified xsi:type="dcterms:W3CDTF">2016-09-18T19:59:17Z</dcterms:modified>
</cp:coreProperties>
</file>