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300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5" r:id="rId14"/>
    <p:sldId id="309" r:id="rId15"/>
    <p:sldId id="310" r:id="rId16"/>
    <p:sldId id="311" r:id="rId17"/>
    <p:sldId id="312" r:id="rId18"/>
    <p:sldId id="314" r:id="rId19"/>
    <p:sldId id="313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BF2"/>
    <a:srgbClr val="A08A97"/>
    <a:srgbClr val="E2C4D7"/>
    <a:srgbClr val="FFEFCC"/>
    <a:srgbClr val="DEE9FA"/>
    <a:srgbClr val="FF9EC1"/>
    <a:srgbClr val="FFCCCC"/>
    <a:srgbClr val="CCFFCC"/>
    <a:srgbClr val="DD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37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C5C6-E9BF-4466-AE1B-25D18F372A5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4FC7-1B0F-44F0-A396-CE9D336D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8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7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0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7209" y="3895107"/>
            <a:ext cx="1490355" cy="166254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36914" y="5118266"/>
            <a:ext cx="724395" cy="760020"/>
          </a:xfrm>
          <a:prstGeom prst="star5">
            <a:avLst/>
          </a:prstGeom>
          <a:solidFill>
            <a:srgbClr val="DEE9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56608" y="4690753"/>
            <a:ext cx="748146" cy="736271"/>
          </a:xfrm>
          <a:prstGeom prst="star5">
            <a:avLst/>
          </a:prstGeom>
          <a:solidFill>
            <a:srgbClr val="DDFF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5663" y="2325447"/>
            <a:ext cx="3457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25000"/>
                  </a:schemeClr>
                </a:solidFill>
              </a:rPr>
              <a:t>Modulation</a:t>
            </a:r>
          </a:p>
          <a:p>
            <a:endParaRPr lang="en-US" sz="48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9231" y="3206061"/>
            <a:ext cx="1479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Lab 2 – 2019/1440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49" y="6581001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By: Elham Sunbu</a:t>
            </a:r>
          </a:p>
        </p:txBody>
      </p:sp>
    </p:spTree>
    <p:extLst>
      <p:ext uri="{BB962C8B-B14F-4D97-AF65-F5344CB8AC3E}">
        <p14:creationId xmlns:p14="http://schemas.microsoft.com/office/powerpoint/2010/main" val="282326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DBE99F-9E52-0344-8F1E-0D241EB5BD14}"/>
              </a:ext>
            </a:extLst>
          </p:cNvPr>
          <p:cNvSpPr/>
          <p:nvPr/>
        </p:nvSpPr>
        <p:spPr>
          <a:xfrm>
            <a:off x="1100138" y="1542438"/>
            <a:ext cx="975836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715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Sin Wave Block (message signal source)      - Integrator Block      - Gain Blocks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00" indent="-228600">
              <a:lnSpc>
                <a:spcPts val="1715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- Trigonometric Function Block     - Summer Block       - Scope Block - Constant Block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00" indent="-228600" algn="just">
              <a:lnSpc>
                <a:spcPts val="1920"/>
              </a:lnSpc>
              <a:spcAft>
                <a:spcPts val="75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We can find these blocks in the following locations of Simulink Library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4F81BD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Sin Wave and Constant Blocks:</a:t>
            </a:r>
            <a:endParaRPr lang="en-US" sz="2000" b="1" dirty="0">
              <a:solidFill>
                <a:srgbClr val="4F81BD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715"/>
              </a:lnSpc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Simulink → Sources →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Sin Wave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Simulink → Math operation →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Constant</a:t>
            </a:r>
          </a:p>
          <a:p>
            <a:pPr marL="228600" indent="-228600">
              <a:lnSpc>
                <a:spcPts val="1715"/>
              </a:lnSpc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Trigonometric Function, Gain, and Sum Block: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Simulink → Math operation →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Trigonometric Function</a:t>
            </a:r>
          </a:p>
          <a:p>
            <a:pPr marL="228600" indent="-228600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Simulink → Math operation →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Gain</a:t>
            </a:r>
          </a:p>
          <a:p>
            <a:pPr marL="228600" indent="-228600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Simulink → Math Operations→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Sum</a:t>
            </a:r>
          </a:p>
          <a:p>
            <a:pPr marL="228600" indent="-228600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Integrator Block: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Simulink → continuous →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Integrator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4F81BD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View Block:</a:t>
            </a:r>
            <a:endParaRPr lang="en-US" sz="2000" b="1" dirty="0">
              <a:solidFill>
                <a:srgbClr val="4F81BD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715"/>
              </a:lnSpc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Simulink → Sink →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DD620F-4625-134A-844E-35150615A83E}"/>
              </a:ext>
            </a:extLst>
          </p:cNvPr>
          <p:cNvSpPr/>
          <p:nvPr/>
        </p:nvSpPr>
        <p:spPr>
          <a:xfrm>
            <a:off x="1428749" y="558284"/>
            <a:ext cx="7915275" cy="7017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Blocks Required:</a:t>
            </a:r>
          </a:p>
        </p:txBody>
      </p:sp>
    </p:spTree>
    <p:extLst>
      <p:ext uri="{BB962C8B-B14F-4D97-AF65-F5344CB8AC3E}">
        <p14:creationId xmlns:p14="http://schemas.microsoft.com/office/powerpoint/2010/main" val="49749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5FF2FD-6E0C-3D48-8377-3C4DD4E6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101" t="45714" r="19986" b="32294"/>
          <a:stretch/>
        </p:blipFill>
        <p:spPr>
          <a:xfrm>
            <a:off x="1365662" y="2256311"/>
            <a:ext cx="9250879" cy="37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3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FDD6C5-C405-3A49-92D0-9D07861F2635}"/>
              </a:ext>
            </a:extLst>
          </p:cNvPr>
          <p:cNvSpPr/>
          <p:nvPr/>
        </p:nvSpPr>
        <p:spPr>
          <a:xfrm>
            <a:off x="1143000" y="2581331"/>
            <a:ext cx="93011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Generate an FM modulated signal where the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m(t)= sin (2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10t)        c(t) = cos(2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100t)    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kf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50Hz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/v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m(t)= sin (2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5t)        c(t) = cos(2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200t)    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kf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70Hz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/v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m(t)= sin (2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t)        c(t) = cos(2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100t)    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kf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30Hz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 /v</a:t>
            </a:r>
          </a:p>
        </p:txBody>
      </p:sp>
    </p:spTree>
    <p:extLst>
      <p:ext uri="{BB962C8B-B14F-4D97-AF65-F5344CB8AC3E}">
        <p14:creationId xmlns:p14="http://schemas.microsoft.com/office/powerpoint/2010/main" val="251729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81149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settings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811" t="20087" r="23172" b="9783"/>
          <a:stretch/>
        </p:blipFill>
        <p:spPr>
          <a:xfrm>
            <a:off x="308758" y="1667571"/>
            <a:ext cx="3087585" cy="4809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92" t="38269" r="13752" b="26753"/>
          <a:stretch/>
        </p:blipFill>
        <p:spPr>
          <a:xfrm>
            <a:off x="3657599" y="2066307"/>
            <a:ext cx="3431970" cy="2339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560" t="36537" r="33284" b="26580"/>
          <a:stretch/>
        </p:blipFill>
        <p:spPr>
          <a:xfrm>
            <a:off x="7196447" y="3075709"/>
            <a:ext cx="3538847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472" b="55844"/>
          <a:stretch/>
        </p:blipFill>
        <p:spPr>
          <a:xfrm>
            <a:off x="876920" y="2505693"/>
            <a:ext cx="10077592" cy="33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Phase Modulation (PM)</a:t>
            </a:r>
          </a:p>
        </p:txBody>
      </p:sp>
    </p:spTree>
    <p:extLst>
      <p:ext uri="{BB962C8B-B14F-4D97-AF65-F5344CB8AC3E}">
        <p14:creationId xmlns:p14="http://schemas.microsoft.com/office/powerpoint/2010/main" val="410717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D3C967-3A4E-694D-BECF-BDEAB2C25106}"/>
              </a:ext>
            </a:extLst>
          </p:cNvPr>
          <p:cNvSpPr/>
          <p:nvPr/>
        </p:nvSpPr>
        <p:spPr>
          <a:xfrm>
            <a:off x="1428749" y="2328773"/>
            <a:ext cx="771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dirty="0">
                <a:solidFill>
                  <a:srgbClr val="323BF2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Sine Wave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in the signal processing </a:t>
            </a:r>
            <a:r>
              <a:rPr lang="en-US" dirty="0" err="1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Blockset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Signal Processing Sources library (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not the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Sine Wave block in the Simulink Sources library)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0A16272-8762-E045-AD85-C246F46258E1}"/>
              </a:ext>
            </a:extLst>
          </p:cNvPr>
          <p:cNvSpPr/>
          <p:nvPr/>
        </p:nvSpPr>
        <p:spPr>
          <a:xfrm>
            <a:off x="1428749" y="886897"/>
            <a:ext cx="7915275" cy="7017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Blocks Required:</a:t>
            </a:r>
          </a:p>
        </p:txBody>
      </p:sp>
    </p:spTree>
    <p:extLst>
      <p:ext uri="{BB962C8B-B14F-4D97-AF65-F5344CB8AC3E}">
        <p14:creationId xmlns:p14="http://schemas.microsoft.com/office/powerpoint/2010/main" val="81837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D2A99CC-4D37-8A46-A6B3-E89AD2EC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75" t="33094" r="33977" b="51618"/>
          <a:stretch/>
        </p:blipFill>
        <p:spPr>
          <a:xfrm>
            <a:off x="2446872" y="2624447"/>
            <a:ext cx="6079611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25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B50F47-38C1-F34C-B7EC-15139654CF46}"/>
              </a:ext>
            </a:extLst>
          </p:cNvPr>
          <p:cNvSpPr/>
          <p:nvPr/>
        </p:nvSpPr>
        <p:spPr>
          <a:xfrm>
            <a:off x="629393" y="1822558"/>
            <a:ext cx="103298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Generate an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PM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modulated signal where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m(t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= 2 sin(7πt),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carrier signal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has frequency 50 Hz and the phase deviation is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100π</a:t>
            </a:r>
            <a:endParaRPr lang="en-US" sz="2400" b="1" baseline="300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b="1" baseline="300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m(t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 =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sin(10πt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),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carrier signal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has frequency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90Hz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and the phase deviation is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70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π</a:t>
            </a:r>
            <a:endParaRPr lang="en-US" sz="2400" b="1" baseline="300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m(t) =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sin(24πt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),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carrier signal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has frequency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30Hz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and the phase deviation is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120π</a:t>
            </a:r>
            <a:endParaRPr lang="en-US" sz="2400" dirty="0">
              <a:solidFill>
                <a:schemeClr val="tx1">
                  <a:lumMod val="1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0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468" b="54112"/>
          <a:stretch/>
        </p:blipFill>
        <p:spPr>
          <a:xfrm>
            <a:off x="1049499" y="2826326"/>
            <a:ext cx="9905013" cy="2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6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Standard Amplitude Modulation (AM)</a:t>
            </a:r>
          </a:p>
          <a:p>
            <a:pPr lvl="1"/>
            <a:r>
              <a:rPr lang="en-US" dirty="0"/>
              <a:t>(</a:t>
            </a:r>
            <a:r>
              <a:rPr lang="en-US" sz="1400" b="1" spc="10" dirty="0">
                <a:solidFill>
                  <a:schemeClr val="tx1">
                    <a:lumMod val="10000"/>
                  </a:schemeClr>
                </a:solidFill>
              </a:rPr>
              <a:t>Generating standard AM signal and show the effect of </a:t>
            </a:r>
            <a:r>
              <a:rPr lang="en-US" sz="1400" b="1" spc="10" dirty="0" err="1">
                <a:solidFill>
                  <a:schemeClr val="tx1">
                    <a:lumMod val="10000"/>
                  </a:schemeClr>
                </a:solidFill>
              </a:rPr>
              <a:t>μ</a:t>
            </a:r>
            <a:r>
              <a:rPr lang="en-US" i="1" dirty="0"/>
              <a:t>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Frequency Modulation (FM)</a:t>
            </a:r>
          </a:p>
          <a:p>
            <a:pPr lvl="1"/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Use the Simulink to implement the modulation process of FM.</a:t>
            </a:r>
          </a:p>
          <a:p>
            <a:pPr lvl="1"/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Phase Modulation (PM)</a:t>
            </a:r>
          </a:p>
          <a:p>
            <a:pPr lvl="1"/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Use the Simulink to view a PM modulated signal.</a:t>
            </a:r>
          </a:p>
          <a:p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  <a:p>
            <a:pPr lvl="1"/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5A38B-A046-4FCF-AF9F-62DD063CECAF}" type="slidenum">
              <a:rPr lang="en-US" altLang="en-US" smtClean="0">
                <a:solidFill>
                  <a:srgbClr val="FFFFFF"/>
                </a:solidFill>
              </a:rPr>
              <a:pPr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2000" y="2551113"/>
            <a:ext cx="8077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6600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Bold Italic Art" pitchFamily="2" charset="-78"/>
              </a:rPr>
              <a:t>Thank You</a:t>
            </a:r>
          </a:p>
        </p:txBody>
      </p:sp>
      <p:sp>
        <p:nvSpPr>
          <p:cNvPr id="7" name="Oval 6"/>
          <p:cNvSpPr/>
          <p:nvPr/>
        </p:nvSpPr>
        <p:spPr>
          <a:xfrm>
            <a:off x="854075" y="4114800"/>
            <a:ext cx="1203325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8300" y="4579938"/>
            <a:ext cx="838200" cy="9144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3889375"/>
            <a:ext cx="990600" cy="1076325"/>
          </a:xfrm>
          <a:prstGeom prst="ellipse">
            <a:avLst/>
          </a:prstGeom>
          <a:solidFill>
            <a:srgbClr val="D4D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Standard Amplitude Modulation (AM)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690-0B2D-3145-99BF-F1FCE157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35" y="504169"/>
            <a:ext cx="9692640" cy="877254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Blocks Required: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345736-4703-D14F-9DB3-5A3E5BB22223}"/>
              </a:ext>
            </a:extLst>
          </p:cNvPr>
          <p:cNvSpPr/>
          <p:nvPr/>
        </p:nvSpPr>
        <p:spPr>
          <a:xfrm>
            <a:off x="842962" y="1962785"/>
            <a:ext cx="10387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 Signal Generator (</a:t>
            </a:r>
            <a:r>
              <a:rPr lang="en-US" sz="1600" b="1" dirty="0">
                <a:solidFill>
                  <a:srgbClr val="C00000"/>
                </a:solidFill>
              </a:rPr>
              <a:t>carrier signal source and message signal source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)   - Constant block   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 Product Block         - Summer Block              - Blocks for viewing the signals – Scope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can find these blocks in the following locations of Simulink Library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Carrier, Message blocks: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        Simulink → Sources → </a:t>
            </a:r>
            <a:r>
              <a:rPr lang="en-US" b="1" dirty="0">
                <a:solidFill>
                  <a:srgbClr val="323BF2"/>
                </a:solidFill>
              </a:rPr>
              <a:t>Signal Generator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97F3A6-2476-0C48-9448-3DEDC28B3FA6}"/>
              </a:ext>
            </a:extLst>
          </p:cNvPr>
          <p:cNvSpPr/>
          <p:nvPr/>
        </p:nvSpPr>
        <p:spPr>
          <a:xfrm>
            <a:off x="842962" y="4032546"/>
            <a:ext cx="11058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View Block: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  Simulink → Sink → </a:t>
            </a:r>
            <a:r>
              <a:rPr lang="en-US" dirty="0">
                <a:solidFill>
                  <a:srgbClr val="323BF2"/>
                </a:solidFill>
              </a:rPr>
              <a:t>Scope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Product and Summer Block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                 Simulink → Math Operations→ </a:t>
            </a:r>
            <a:r>
              <a:rPr lang="en-US" b="1" dirty="0">
                <a:solidFill>
                  <a:srgbClr val="323BF2"/>
                </a:solidFill>
              </a:rPr>
              <a:t>Product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                 Simulink → Math Operations→ </a:t>
            </a:r>
            <a:r>
              <a:rPr lang="en-US" b="1" dirty="0">
                <a:solidFill>
                  <a:srgbClr val="323BF2"/>
                </a:solidFill>
              </a:rPr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107058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84140-2FC5-5443-849E-4D2F3CEB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2" y="722947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Generating standard AM signal and the effects of </a:t>
            </a:r>
            <a:r>
              <a:rPr lang="en-US" b="1" dirty="0" err="1">
                <a:solidFill>
                  <a:srgbClr val="323BF2"/>
                </a:solidFill>
              </a:rPr>
              <a:t>μ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values: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D69419-5F98-7343-B90F-A4187BDD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614612"/>
            <a:ext cx="9353741" cy="23288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To generate standard AM modulated signal, we just have to implement the equation of AM in block level</a:t>
            </a:r>
          </a:p>
          <a:p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S</a:t>
            </a:r>
            <a:r>
              <a:rPr lang="en-US" i="1" baseline="-25000" dirty="0">
                <a:solidFill>
                  <a:schemeClr val="tx1">
                    <a:lumMod val="10000"/>
                  </a:schemeClr>
                </a:solidFill>
              </a:rPr>
              <a:t>AM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) = 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i="1" baseline="-25000" dirty="0">
                <a:solidFill>
                  <a:schemeClr val="tx1">
                    <a:lumMod val="10000"/>
                  </a:schemeClr>
                </a:solidFill>
              </a:rPr>
              <a:t>c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 c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)   + 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) 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)    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      = [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i="1" baseline="-25000" dirty="0">
                <a:solidFill>
                  <a:schemeClr val="tx1">
                    <a:lumMod val="10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 + 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) ] 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407072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0255B2-8281-164E-9851-66B2606D5B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924" t="31515" r="35639" b="46839"/>
          <a:stretch/>
        </p:blipFill>
        <p:spPr>
          <a:xfrm>
            <a:off x="1116281" y="2375063"/>
            <a:ext cx="9493846" cy="320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9810D0-DAC2-F649-B6E5-BA6109895211}"/>
              </a:ext>
            </a:extLst>
          </p:cNvPr>
          <p:cNvSpPr/>
          <p:nvPr/>
        </p:nvSpPr>
        <p:spPr>
          <a:xfrm>
            <a:off x="1571625" y="1190048"/>
            <a:ext cx="8029575" cy="492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Let’s do AM modulation using the following signals: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m(t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2 </a:t>
            </a:r>
            <a:r>
              <a:rPr lang="en-US" sz="2000" i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sin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6πt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 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5 </a:t>
            </a:r>
            <a:r>
              <a:rPr lang="en-US" sz="2000" i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sin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100πt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        What is the value of μ? 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tx1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tx1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tx1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m(t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3 sin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4πt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 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3 sin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200πt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        What is the value of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μ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i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i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i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m(t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3 sin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8πt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 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2 sin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200πt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        What is the value of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μ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?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endParaRPr lang="en-US" sz="2000" dirty="0">
              <a:solidFill>
                <a:schemeClr val="tx1">
                  <a:lumMod val="1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5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468" b="29524"/>
          <a:stretch/>
        </p:blipFill>
        <p:spPr>
          <a:xfrm>
            <a:off x="1394113" y="2125682"/>
            <a:ext cx="8572500" cy="39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Frequency Modulation (FM)</a:t>
            </a:r>
          </a:p>
        </p:txBody>
      </p:sp>
    </p:spTree>
    <p:extLst>
      <p:ext uri="{BB962C8B-B14F-4D97-AF65-F5344CB8AC3E}">
        <p14:creationId xmlns:p14="http://schemas.microsoft.com/office/powerpoint/2010/main" val="403672908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9">
      <a:dk1>
        <a:srgbClr val="E7E5E1"/>
      </a:dk1>
      <a:lt1>
        <a:srgbClr val="FFFFFF"/>
      </a:lt1>
      <a:dk2>
        <a:srgbClr val="EDECE9"/>
      </a:dk2>
      <a:lt2>
        <a:srgbClr val="F3F2F0"/>
      </a:lt2>
      <a:accent1>
        <a:srgbClr val="6F6F74"/>
      </a:accent1>
      <a:accent2>
        <a:srgbClr val="D2CFC7"/>
      </a:accent2>
      <a:accent3>
        <a:srgbClr val="E7E5E1"/>
      </a:accent3>
      <a:accent4>
        <a:srgbClr val="D2CFC7"/>
      </a:accent4>
      <a:accent5>
        <a:srgbClr val="E7E5E1"/>
      </a:accent5>
      <a:accent6>
        <a:srgbClr val="D2CFC7"/>
      </a:accent6>
      <a:hlink>
        <a:srgbClr val="D2CFC7"/>
      </a:hlink>
      <a:folHlink>
        <a:srgbClr val="D2CFC7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304</TotalTime>
  <Words>411</Words>
  <Application>Microsoft Office PowerPoint</Application>
  <PresentationFormat>Widescreen</PresentationFormat>
  <Paragraphs>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Gothic</vt:lpstr>
      <vt:lpstr>Arial</vt:lpstr>
      <vt:lpstr>Bold Italic Art</vt:lpstr>
      <vt:lpstr>Calibri</vt:lpstr>
      <vt:lpstr>Cambria</vt:lpstr>
      <vt:lpstr>Century Schoolbook</vt:lpstr>
      <vt:lpstr>MS Mincho</vt:lpstr>
      <vt:lpstr>Symbol</vt:lpstr>
      <vt:lpstr>Times</vt:lpstr>
      <vt:lpstr>Times New Roman</vt:lpstr>
      <vt:lpstr>Wingdings</vt:lpstr>
      <vt:lpstr>Wingdings 2</vt:lpstr>
      <vt:lpstr>View</vt:lpstr>
      <vt:lpstr>PowerPoint Presentation</vt:lpstr>
      <vt:lpstr>OUTLINE</vt:lpstr>
      <vt:lpstr>Standard Amplitude Modulation (AM)</vt:lpstr>
      <vt:lpstr>Blocks Required:</vt:lpstr>
      <vt:lpstr>Generating standard AM signal and the effects of μ values:</vt:lpstr>
      <vt:lpstr>Simulink</vt:lpstr>
      <vt:lpstr>PowerPoint Presentation</vt:lpstr>
      <vt:lpstr>OUTPUT</vt:lpstr>
      <vt:lpstr>Frequency Modulation (FM)</vt:lpstr>
      <vt:lpstr>PowerPoint Presentation</vt:lpstr>
      <vt:lpstr>Simulink</vt:lpstr>
      <vt:lpstr>PowerPoint Presentation</vt:lpstr>
      <vt:lpstr>settings</vt:lpstr>
      <vt:lpstr>OUTPUT</vt:lpstr>
      <vt:lpstr>Phase Modulation (PM)</vt:lpstr>
      <vt:lpstr>PowerPoint Presentation</vt:lpstr>
      <vt:lpstr>Simulink</vt:lpstr>
      <vt:lpstr>PowerPoint Presentation</vt:lpstr>
      <vt:lpstr>OUTPUT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47</cp:revision>
  <dcterms:created xsi:type="dcterms:W3CDTF">2017-10-14T05:22:23Z</dcterms:created>
  <dcterms:modified xsi:type="dcterms:W3CDTF">2019-01-29T18:57:24Z</dcterms:modified>
</cp:coreProperties>
</file>