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300" r:id="rId4"/>
    <p:sldId id="302" r:id="rId5"/>
    <p:sldId id="317" r:id="rId6"/>
    <p:sldId id="318" r:id="rId7"/>
    <p:sldId id="304" r:id="rId8"/>
    <p:sldId id="305" r:id="rId9"/>
    <p:sldId id="307" r:id="rId10"/>
    <p:sldId id="308" r:id="rId11"/>
    <p:sldId id="315" r:id="rId12"/>
    <p:sldId id="319" r:id="rId13"/>
    <p:sldId id="309" r:id="rId14"/>
    <p:sldId id="316" r:id="rId15"/>
    <p:sldId id="310" r:id="rId16"/>
    <p:sldId id="312" r:id="rId17"/>
    <p:sldId id="314" r:id="rId18"/>
    <p:sldId id="320" r:id="rId19"/>
    <p:sldId id="313" r:id="rId20"/>
    <p:sldId id="29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BF2"/>
    <a:srgbClr val="A08A97"/>
    <a:srgbClr val="E2C4D7"/>
    <a:srgbClr val="FFEFCC"/>
    <a:srgbClr val="DEE9FA"/>
    <a:srgbClr val="FF9EC1"/>
    <a:srgbClr val="FFCCCC"/>
    <a:srgbClr val="CCFFCC"/>
    <a:srgbClr val="DDF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37"/>
  </p:normalViewPr>
  <p:slideViewPr>
    <p:cSldViewPr snapToGrid="0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7C5C6-E9BF-4466-AE1B-25D18F372A53}" type="datetimeFigureOut">
              <a:rPr lang="en-US" smtClean="0"/>
              <a:t>2/5/19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04FC7-1B0F-44F0-A396-CE9D336D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9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94DD8-11C4-4E23-A16B-18DBF0294556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182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8748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1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105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0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1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7209" y="3895107"/>
            <a:ext cx="1490355" cy="166254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436914" y="5118266"/>
            <a:ext cx="724395" cy="760020"/>
          </a:xfrm>
          <a:prstGeom prst="star5">
            <a:avLst/>
          </a:prstGeom>
          <a:solidFill>
            <a:srgbClr val="DEE9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656608" y="4690753"/>
            <a:ext cx="748146" cy="736271"/>
          </a:xfrm>
          <a:prstGeom prst="star5">
            <a:avLst/>
          </a:prstGeom>
          <a:solidFill>
            <a:srgbClr val="DDFF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27564" y="2325447"/>
            <a:ext cx="7595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spc="-5" dirty="0">
                <a:solidFill>
                  <a:schemeClr val="tx1">
                    <a:lumMod val="10000"/>
                  </a:schemeClr>
                </a:solidFill>
              </a:rPr>
              <a:t>D</a:t>
            </a:r>
            <a:r>
              <a:rPr lang="en-US" sz="4800" dirty="0">
                <a:solidFill>
                  <a:schemeClr val="tx1">
                    <a:lumMod val="10000"/>
                  </a:schemeClr>
                </a:solidFill>
              </a:rPr>
              <a:t>igit</a:t>
            </a:r>
            <a:r>
              <a:rPr lang="en-US" sz="4800" spc="-5" dirty="0">
                <a:solidFill>
                  <a:schemeClr val="tx1">
                    <a:lumMod val="10000"/>
                  </a:schemeClr>
                </a:solidFill>
              </a:rPr>
              <a:t>a</a:t>
            </a:r>
            <a:r>
              <a:rPr lang="en-US" sz="4800" dirty="0">
                <a:solidFill>
                  <a:schemeClr val="tx1">
                    <a:lumMod val="10000"/>
                  </a:schemeClr>
                </a:solidFill>
              </a:rPr>
              <a:t>l Modul</a:t>
            </a:r>
            <a:r>
              <a:rPr lang="en-US" sz="4800" spc="-5" dirty="0">
                <a:solidFill>
                  <a:schemeClr val="tx1">
                    <a:lumMod val="10000"/>
                  </a:schemeClr>
                </a:solidFill>
              </a:rPr>
              <a:t>a</a:t>
            </a:r>
            <a:r>
              <a:rPr lang="en-US" sz="4800" dirty="0">
                <a:solidFill>
                  <a:schemeClr val="tx1">
                    <a:lumMod val="10000"/>
                  </a:schemeClr>
                </a:solidFill>
              </a:rPr>
              <a:t>tion B</a:t>
            </a:r>
            <a:r>
              <a:rPr lang="en-US" sz="4800" spc="-5" dirty="0">
                <a:solidFill>
                  <a:schemeClr val="tx1">
                    <a:lumMod val="10000"/>
                  </a:schemeClr>
                </a:solidFill>
              </a:rPr>
              <a:t>a</a:t>
            </a:r>
            <a:r>
              <a:rPr lang="en-US" sz="4800" dirty="0">
                <a:solidFill>
                  <a:schemeClr val="tx1">
                    <a:lumMod val="10000"/>
                  </a:schemeClr>
                </a:solidFill>
              </a:rPr>
              <a:t>si</a:t>
            </a:r>
            <a:r>
              <a:rPr lang="en-US" sz="4800" spc="-5" dirty="0">
                <a:solidFill>
                  <a:schemeClr val="tx1">
                    <a:lumMod val="10000"/>
                  </a:schemeClr>
                </a:solidFill>
              </a:rPr>
              <a:t>c</a:t>
            </a:r>
            <a:r>
              <a:rPr lang="en-US" sz="4800" dirty="0">
                <a:solidFill>
                  <a:schemeClr val="tx1">
                    <a:lumMod val="10000"/>
                  </a:schemeClr>
                </a:solidFill>
              </a:rPr>
              <a:t>s</a:t>
            </a:r>
          </a:p>
          <a:p>
            <a:endParaRPr lang="en-US" sz="4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9231" y="3206061"/>
            <a:ext cx="14798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Lab 3 – 2019/1440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249" y="6581001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By: Elham Sunbu</a:t>
            </a:r>
          </a:p>
        </p:txBody>
      </p:sp>
    </p:spTree>
    <p:extLst>
      <p:ext uri="{BB962C8B-B14F-4D97-AF65-F5344CB8AC3E}">
        <p14:creationId xmlns:p14="http://schemas.microsoft.com/office/powerpoint/2010/main" val="282326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FDD6C5-C405-3A49-92D0-9D07861F2635}"/>
              </a:ext>
            </a:extLst>
          </p:cNvPr>
          <p:cNvSpPr/>
          <p:nvPr/>
        </p:nvSpPr>
        <p:spPr>
          <a:xfrm>
            <a:off x="1143000" y="2581331"/>
            <a:ext cx="93011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Implement a </a:t>
            </a:r>
            <a:r>
              <a:rPr lang="en-US" sz="2800" b="1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BFSK</a:t>
            </a:r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modulation that use the following carriers: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33DC48-1928-DD47-A24A-B73BC4F5F5C6}"/>
              </a:ext>
            </a:extLst>
          </p:cNvPr>
          <p:cNvSpPr/>
          <p:nvPr/>
        </p:nvSpPr>
        <p:spPr>
          <a:xfrm>
            <a:off x="2828667" y="4121076"/>
            <a:ext cx="592982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f</a:t>
            </a:r>
            <a:r>
              <a:rPr lang="en-US" sz="3200" b="1" i="1" baseline="-25000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c1</a:t>
            </a:r>
            <a:r>
              <a:rPr lang="en-US" sz="32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= 100 Hz    and     </a:t>
            </a:r>
            <a:r>
              <a:rPr lang="en-US" sz="3200" b="1" i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f</a:t>
            </a:r>
            <a:r>
              <a:rPr lang="en-US" sz="3200" b="1" i="1" baseline="-25000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c2</a:t>
            </a:r>
            <a:r>
              <a:rPr lang="en-US" sz="32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= 20Hz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DB2DC-FF8B-6B4B-B8E0-340DB31823EA}"/>
              </a:ext>
            </a:extLst>
          </p:cNvPr>
          <p:cNvSpPr/>
          <p:nvPr/>
        </p:nvSpPr>
        <p:spPr>
          <a:xfrm>
            <a:off x="2714625" y="1052737"/>
            <a:ext cx="5882862" cy="70173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x-none" sz="4400" b="1" spc="-50" dirty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FSK Modulator</a:t>
            </a:r>
          </a:p>
        </p:txBody>
      </p:sp>
    </p:spTree>
    <p:extLst>
      <p:ext uri="{BB962C8B-B14F-4D97-AF65-F5344CB8AC3E}">
        <p14:creationId xmlns:p14="http://schemas.microsoft.com/office/powerpoint/2010/main" val="251729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81149"/>
          </a:xfr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Settings</a:t>
            </a:r>
          </a:p>
        </p:txBody>
      </p:sp>
      <p:pic>
        <p:nvPicPr>
          <p:cNvPr id="7" name="صورة 1">
            <a:extLst>
              <a:ext uri="{FF2B5EF4-FFF2-40B4-BE49-F238E27FC236}">
                <a16:creationId xmlns:a16="http://schemas.microsoft.com/office/drawing/2014/main" id="{B47BA73F-8A54-9143-95D5-95ADAE6DC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2" y="1571624"/>
            <a:ext cx="4244148" cy="5092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صورة 2">
            <a:extLst>
              <a:ext uri="{FF2B5EF4-FFF2-40B4-BE49-F238E27FC236}">
                <a16:creationId xmlns:a16="http://schemas.microsoft.com/office/drawing/2014/main" id="{474F1E9F-433E-7B4B-AC0A-B1530ECBF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941" y="1571624"/>
            <a:ext cx="4555948" cy="502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39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1">
            <a:extLst>
              <a:ext uri="{FF2B5EF4-FFF2-40B4-BE49-F238E27FC236}">
                <a16:creationId xmlns:a16="http://schemas.microsoft.com/office/drawing/2014/main" id="{1A37A9A8-3432-CF49-BEB5-CDC22D3C7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4" y="1942912"/>
            <a:ext cx="3853624" cy="450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صورة 3">
            <a:extLst>
              <a:ext uri="{FF2B5EF4-FFF2-40B4-BE49-F238E27FC236}">
                <a16:creationId xmlns:a16="http://schemas.microsoft.com/office/drawing/2014/main" id="{2CC2845A-7FB1-3148-B1D4-49CE448B2F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118" y="1942832"/>
            <a:ext cx="4155869" cy="449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1CA4EE7-CADE-ED44-9914-03892B52D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81149"/>
          </a:xfr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Settings</a:t>
            </a:r>
          </a:p>
        </p:txBody>
      </p:sp>
    </p:spTree>
    <p:extLst>
      <p:ext uri="{BB962C8B-B14F-4D97-AF65-F5344CB8AC3E}">
        <p14:creationId xmlns:p14="http://schemas.microsoft.com/office/powerpoint/2010/main" val="58300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AF3C425-91DB-5740-B000-FF1FB223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OUTPUT</a:t>
            </a:r>
          </a:p>
        </p:txBody>
      </p:sp>
      <p:pic>
        <p:nvPicPr>
          <p:cNvPr id="5" name="صورة 1">
            <a:extLst>
              <a:ext uri="{FF2B5EF4-FFF2-40B4-BE49-F238E27FC236}">
                <a16:creationId xmlns:a16="http://schemas.microsoft.com/office/drawing/2014/main" id="{AB53066B-8F16-7244-BB2B-879CBE338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7" y="1833562"/>
            <a:ext cx="4122738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صورة 2">
            <a:extLst>
              <a:ext uri="{FF2B5EF4-FFF2-40B4-BE49-F238E27FC236}">
                <a16:creationId xmlns:a16="http://schemas.microsoft.com/office/drawing/2014/main" id="{80848876-C2E9-1C4D-BF38-2931E5DB1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1833562"/>
            <a:ext cx="41148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27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1745" y="1052737"/>
            <a:ext cx="3044523" cy="76944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defRPr sz="4400" b="1" spc="-5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639616" y="3429000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 </a:t>
            </a:r>
            <a:r>
              <a:rPr lang="en-US" sz="3600" b="1" i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f</a:t>
            </a:r>
            <a:r>
              <a:rPr lang="en-US" sz="3600" b="1" i="1" baseline="-25000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c1</a:t>
            </a:r>
            <a:r>
              <a:rPr lang="en-US" sz="36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= 180 Hz    and     </a:t>
            </a:r>
            <a:r>
              <a:rPr lang="en-US" sz="3600" b="1" i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f</a:t>
            </a:r>
            <a:r>
              <a:rPr lang="en-US" sz="3600" b="1" i="1" baseline="-25000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c2</a:t>
            </a:r>
            <a:r>
              <a:rPr lang="en-US" sz="36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= 50Hz</a:t>
            </a:r>
          </a:p>
          <a:p>
            <a:pPr algn="l"/>
            <a:endParaRPr lang="en-US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365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BDCED-D083-C143-B257-F616A399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59" y="3351848"/>
            <a:ext cx="9692640" cy="1325562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Phase </a:t>
            </a:r>
            <a:r>
              <a:rPr lang="en-US" altLang="x-none" dirty="0">
                <a:solidFill>
                  <a:schemeClr val="bg2">
                    <a:lumMod val="10000"/>
                  </a:schemeClr>
                </a:solidFill>
              </a:rPr>
              <a:t>Shift Keying (PSK)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78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2A99CC-4D37-8A46-A6B3-E89AD2EC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Simulink</a:t>
            </a:r>
          </a:p>
        </p:txBody>
      </p:sp>
      <p:pic>
        <p:nvPicPr>
          <p:cNvPr id="5" name="صورة 1">
            <a:extLst>
              <a:ext uri="{FF2B5EF4-FFF2-40B4-BE49-F238E27FC236}">
                <a16:creationId xmlns:a16="http://schemas.microsoft.com/office/drawing/2014/main" id="{6BDDB659-B85C-5540-9908-BE633B963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943099"/>
            <a:ext cx="7620000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625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B50F47-38C1-F34C-B7EC-15139654CF46}"/>
              </a:ext>
            </a:extLst>
          </p:cNvPr>
          <p:cNvSpPr/>
          <p:nvPr/>
        </p:nvSpPr>
        <p:spPr>
          <a:xfrm>
            <a:off x="629393" y="1822558"/>
            <a:ext cx="103298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Implement a BPSK modulation that use the following carriers:</a:t>
            </a:r>
          </a:p>
          <a:p>
            <a:endParaRPr lang="en-US" sz="2400" b="1" dirty="0">
              <a:solidFill>
                <a:schemeClr val="tx1">
                  <a:lumMod val="10000"/>
                </a:schemeClr>
              </a:solidFill>
              <a:latin typeface="Times New Roman" charset="0"/>
              <a:cs typeface="Times New Roman" charset="0"/>
            </a:endParaRPr>
          </a:p>
          <a:p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1-  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f</a:t>
            </a:r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= 7  Hz   </a:t>
            </a:r>
          </a:p>
          <a:p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2-  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f</a:t>
            </a:r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= 4  Hz    (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Times New Roman" charset="0"/>
                <a:cs typeface="Times New Roman" charset="0"/>
              </a:rPr>
              <a:t>Evaluation</a:t>
            </a:r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)</a:t>
            </a:r>
          </a:p>
          <a:p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3-  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f</a:t>
            </a:r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= 5 Hz</a:t>
            </a:r>
            <a:endParaRPr lang="en-US" sz="2400" b="1" dirty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10000"/>
                  </a:schemeClr>
                </a:solidFill>
                <a:latin typeface="Times New Roman" charset="0"/>
                <a:cs typeface="Times New Roman" charset="0"/>
              </a:rPr>
              <a:t> </a:t>
            </a:r>
          </a:p>
          <a:p>
            <a:endParaRPr lang="en-US" sz="24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09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3" y="2276873"/>
            <a:ext cx="3128963" cy="4428877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08" y="2276873"/>
            <a:ext cx="3394075" cy="4428877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222" y="1172316"/>
            <a:ext cx="1017563" cy="106526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986" y="1050058"/>
            <a:ext cx="1334724" cy="117163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سهم للأسفل 6"/>
          <p:cNvSpPr/>
          <p:nvPr/>
        </p:nvSpPr>
        <p:spPr>
          <a:xfrm rot="16200000">
            <a:off x="4963224" y="1475537"/>
            <a:ext cx="287337" cy="320675"/>
          </a:xfrm>
          <a:prstGeom prst="downArrow">
            <a:avLst/>
          </a:prstGeom>
          <a:solidFill>
            <a:schemeClr val="bg2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D2C39E2-F005-A040-B464-2FCEAC0A7EE7}"/>
              </a:ext>
            </a:extLst>
          </p:cNvPr>
          <p:cNvSpPr txBox="1">
            <a:spLocks/>
          </p:cNvSpPr>
          <p:nvPr/>
        </p:nvSpPr>
        <p:spPr>
          <a:xfrm>
            <a:off x="1204722" y="314325"/>
            <a:ext cx="8125016" cy="80280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bg2">
                    <a:lumMod val="10000"/>
                  </a:schemeClr>
                </a:solidFill>
              </a:rPr>
              <a:t>Settings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10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AF3C425-91DB-5740-B000-FF1FB223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OUTPUT</a:t>
            </a:r>
          </a:p>
        </p:txBody>
      </p:sp>
      <p:pic>
        <p:nvPicPr>
          <p:cNvPr id="5" name="صورة 3">
            <a:extLst>
              <a:ext uri="{FF2B5EF4-FFF2-40B4-BE49-F238E27FC236}">
                <a16:creationId xmlns:a16="http://schemas.microsoft.com/office/drawing/2014/main" id="{05091092-8A38-DB4D-A621-5577AB18A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3" y="1962150"/>
            <a:ext cx="38258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صورة 4">
            <a:extLst>
              <a:ext uri="{FF2B5EF4-FFF2-40B4-BE49-F238E27FC236}">
                <a16:creationId xmlns:a16="http://schemas.microsoft.com/office/drawing/2014/main" id="{722323C6-7523-B84F-B795-95FE28C20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1962150"/>
            <a:ext cx="43053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86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OUTLINE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8595360" cy="2300288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altLang="x-none" sz="2000" b="1" dirty="0">
                <a:solidFill>
                  <a:schemeClr val="tx1">
                    <a:lumMod val="10000"/>
                  </a:schemeClr>
                </a:solidFill>
              </a:rPr>
              <a:t>Amplitude Shift Keying (ASK)</a:t>
            </a:r>
            <a:endParaRPr lang="en-US" sz="2000" b="1" spc="10" dirty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en-US" sz="2000" b="1" dirty="0">
                <a:solidFill>
                  <a:schemeClr val="tx1">
                    <a:lumMod val="10000"/>
                  </a:schemeClr>
                </a:solidFill>
              </a:rPr>
              <a:t>Frequency </a:t>
            </a:r>
            <a:r>
              <a:rPr lang="en-US" altLang="x-none" sz="2000" b="1" dirty="0">
                <a:solidFill>
                  <a:schemeClr val="tx1">
                    <a:lumMod val="10000"/>
                  </a:schemeClr>
                </a:solidFill>
              </a:rPr>
              <a:t>Shift Keying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</a:rPr>
              <a:t> (FSK)</a:t>
            </a:r>
          </a:p>
          <a:p>
            <a:r>
              <a:rPr lang="en-US" sz="2000" b="1" dirty="0">
                <a:solidFill>
                  <a:schemeClr val="tx1">
                    <a:lumMod val="10000"/>
                  </a:schemeClr>
                </a:solidFill>
              </a:rPr>
              <a:t>Phase </a:t>
            </a:r>
            <a:r>
              <a:rPr lang="en-US" altLang="x-none" sz="2000" b="1" dirty="0">
                <a:solidFill>
                  <a:schemeClr val="tx1">
                    <a:lumMod val="10000"/>
                  </a:schemeClr>
                </a:solidFill>
              </a:rPr>
              <a:t>Shift Keying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</a:rPr>
              <a:t> (PSK)</a:t>
            </a:r>
          </a:p>
        </p:txBody>
      </p:sp>
      <p:pic>
        <p:nvPicPr>
          <p:cNvPr id="1026" name="Picture 2" descr="نتيجة بحث الصور عن ‪Amplitude Shift Keying (ASK)‬‏">
            <a:extLst>
              <a:ext uri="{FF2B5EF4-FFF2-40B4-BE49-F238E27FC236}">
                <a16:creationId xmlns:a16="http://schemas.microsoft.com/office/drawing/2014/main" id="{F6D6806C-A07D-B744-881D-D465EDE0C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1751806"/>
            <a:ext cx="3103945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نتيجة بحث الصور عن ‪Frequency Shift Keying (FSK)‬‏">
            <a:extLst>
              <a:ext uri="{FF2B5EF4-FFF2-40B4-BE49-F238E27FC236}">
                <a16:creationId xmlns:a16="http://schemas.microsoft.com/office/drawing/2014/main" id="{DB7BAE3A-BB83-B94E-9461-5A47AC6DB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552" y="3999430"/>
            <a:ext cx="3467838" cy="232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نتيجة بحث الصور عن ‪Phase Shift Keying (PSK)‬‏">
            <a:extLst>
              <a:ext uri="{FF2B5EF4-FFF2-40B4-BE49-F238E27FC236}">
                <a16:creationId xmlns:a16="http://schemas.microsoft.com/office/drawing/2014/main" id="{60A908C5-1FD6-2D4C-A0AF-696C5685A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2" y="4206084"/>
            <a:ext cx="3441709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55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550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5A38B-A046-4FCF-AF9F-62DD063CECAF}" type="slidenum">
              <a:rPr lang="en-US" altLang="en-US" smtClean="0">
                <a:solidFill>
                  <a:srgbClr val="FFFFFF"/>
                </a:solidFill>
              </a:rPr>
              <a:pPr/>
              <a:t>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مستطيل 3"/>
          <p:cNvSpPr/>
          <p:nvPr/>
        </p:nvSpPr>
        <p:spPr>
          <a:xfrm>
            <a:off x="762000" y="2551113"/>
            <a:ext cx="80772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ar-SA" sz="6600" spc="-50" dirty="0">
                <a:solidFill>
                  <a:schemeClr val="accent2">
                    <a:lumMod val="75000"/>
                  </a:schemeClr>
                </a:solidFill>
                <a:latin typeface="Calibri"/>
                <a:cs typeface="Bold Italic Art" pitchFamily="2" charset="-78"/>
              </a:rPr>
              <a:t>Thank You</a:t>
            </a:r>
          </a:p>
        </p:txBody>
      </p:sp>
      <p:sp>
        <p:nvSpPr>
          <p:cNvPr id="7" name="Oval 6"/>
          <p:cNvSpPr/>
          <p:nvPr/>
        </p:nvSpPr>
        <p:spPr>
          <a:xfrm>
            <a:off x="854075" y="4114800"/>
            <a:ext cx="1203325" cy="1295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38300" y="4579938"/>
            <a:ext cx="838200" cy="91440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3889375"/>
            <a:ext cx="990600" cy="1076325"/>
          </a:xfrm>
          <a:prstGeom prst="ellipse">
            <a:avLst/>
          </a:prstGeom>
          <a:solidFill>
            <a:srgbClr val="D4D3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7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BDCED-D083-C143-B257-F616A399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59" y="3351848"/>
            <a:ext cx="9692640" cy="132556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Amplitude </a:t>
            </a:r>
            <a:r>
              <a:rPr lang="en-US" altLang="x-none" b="1" dirty="0">
                <a:solidFill>
                  <a:schemeClr val="bg2">
                    <a:lumMod val="10000"/>
                  </a:schemeClr>
                </a:solidFill>
              </a:rPr>
              <a:t>Shift Keying (ASK)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255B2-8281-164E-9851-66B2606D5BB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Simulink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F6456A8-58D2-8F43-AE33-E5FFC948B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068" y="2562026"/>
            <a:ext cx="6604248" cy="40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88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07568" y="692696"/>
            <a:ext cx="7242048" cy="1143000"/>
          </a:xfr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OOK Modulator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47EF731-A230-664E-B73E-DC7AA86A08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1747" name="Rectangle 8"/>
          <p:cNvSpPr>
            <a:spLocks noChangeArrowheads="1"/>
          </p:cNvSpPr>
          <p:nvPr/>
        </p:nvSpPr>
        <p:spPr bwMode="auto">
          <a:xfrm>
            <a:off x="6003925" y="3244850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55453" y="226940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dirty="0">
                <a:solidFill>
                  <a:schemeClr val="tx1">
                    <a:lumMod val="10000"/>
                  </a:schemeClr>
                </a:solidFill>
              </a:rPr>
              <a:t>Apply a OOK for a random digital signal using the following carrier</a:t>
            </a:r>
          </a:p>
        </p:txBody>
      </p:sp>
      <p:sp>
        <p:nvSpPr>
          <p:cNvPr id="3" name="Rectangle 2"/>
          <p:cNvSpPr/>
          <p:nvPr/>
        </p:nvSpPr>
        <p:spPr>
          <a:xfrm>
            <a:off x="3027603" y="3234179"/>
            <a:ext cx="51251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40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2 sin (2π20t)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40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3 sin (2π30t) (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Evaluation</a:t>
            </a:r>
            <a:r>
              <a:rPr lang="en-US" sz="4000" dirty="0">
                <a:solidFill>
                  <a:schemeClr val="tx1">
                    <a:lumMod val="10000"/>
                  </a:schemeClr>
                </a:solidFill>
                <a:latin typeface="Times New Roman"/>
                <a:cs typeface="Times New Roman"/>
              </a:rPr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845CCF-5B3C-3344-BFE6-A97500428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691399"/>
            <a:ext cx="5152349" cy="185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61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5">
            <a:extLst>
              <a:ext uri="{FF2B5EF4-FFF2-40B4-BE49-F238E27FC236}">
                <a16:creationId xmlns:a16="http://schemas.microsoft.com/office/drawing/2014/main" id="{D5B73BC8-7269-834C-90F7-66DC887E0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2204864"/>
            <a:ext cx="3816424" cy="424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صورة 1">
            <a:extLst>
              <a:ext uri="{FF2B5EF4-FFF2-40B4-BE49-F238E27FC236}">
                <a16:creationId xmlns:a16="http://schemas.microsoft.com/office/drawing/2014/main" id="{FE0B4AE1-E492-1A4F-8C12-07C34A129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2204864"/>
            <a:ext cx="4176464" cy="424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8C41B80-155D-F141-BF94-7D37F668E9F4}"/>
              </a:ext>
            </a:extLst>
          </p:cNvPr>
          <p:cNvSpPr/>
          <p:nvPr/>
        </p:nvSpPr>
        <p:spPr>
          <a:xfrm>
            <a:off x="1585913" y="1029771"/>
            <a:ext cx="8086725" cy="70173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400" b="1" spc="-50" dirty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Settings</a:t>
            </a:r>
          </a:p>
        </p:txBody>
      </p:sp>
    </p:spTree>
    <p:extLst>
      <p:ext uri="{BB962C8B-B14F-4D97-AF65-F5344CB8AC3E}">
        <p14:creationId xmlns:p14="http://schemas.microsoft.com/office/powerpoint/2010/main" val="214200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AF3C425-91DB-5740-B000-FF1FB223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OUTPUT</a:t>
            </a:r>
          </a:p>
        </p:txBody>
      </p:sp>
      <p:pic>
        <p:nvPicPr>
          <p:cNvPr id="5" name="صورة 1">
            <a:extLst>
              <a:ext uri="{FF2B5EF4-FFF2-40B4-BE49-F238E27FC236}">
                <a16:creationId xmlns:a16="http://schemas.microsoft.com/office/drawing/2014/main" id="{7E0EE535-5BEB-BE4F-9103-2C29471B0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916832"/>
            <a:ext cx="7010400" cy="231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صورة 2">
            <a:extLst>
              <a:ext uri="{FF2B5EF4-FFF2-40B4-BE49-F238E27FC236}">
                <a16:creationId xmlns:a16="http://schemas.microsoft.com/office/drawing/2014/main" id="{136DB159-2FEA-2046-B9D1-A4E1D35975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4365104"/>
            <a:ext cx="7086600" cy="234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73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BDCED-D083-C143-B257-F616A399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59" y="3351848"/>
            <a:ext cx="9692640" cy="1325562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Frequency </a:t>
            </a:r>
            <a:r>
              <a:rPr lang="en-US" altLang="x-none" dirty="0">
                <a:solidFill>
                  <a:schemeClr val="bg2">
                    <a:lumMod val="10000"/>
                  </a:schemeClr>
                </a:solidFill>
              </a:rPr>
              <a:t>Shift Keying (FSK)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2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75FF2FD-6E0C-3D48-8377-3C4DD4E6A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Simulink</a:t>
            </a:r>
          </a:p>
        </p:txBody>
      </p:sp>
      <p:pic>
        <p:nvPicPr>
          <p:cNvPr id="4" name="صورة 5">
            <a:extLst>
              <a:ext uri="{FF2B5EF4-FFF2-40B4-BE49-F238E27FC236}">
                <a16:creationId xmlns:a16="http://schemas.microsoft.com/office/drawing/2014/main" id="{6AED29A1-4B4B-974E-ABC7-BDDA1541C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204865"/>
            <a:ext cx="7344816" cy="385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93976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9">
      <a:dk1>
        <a:srgbClr val="E7E5E1"/>
      </a:dk1>
      <a:lt1>
        <a:srgbClr val="FFFFFF"/>
      </a:lt1>
      <a:dk2>
        <a:srgbClr val="EDECE9"/>
      </a:dk2>
      <a:lt2>
        <a:srgbClr val="F3F2F0"/>
      </a:lt2>
      <a:accent1>
        <a:srgbClr val="6F6F74"/>
      </a:accent1>
      <a:accent2>
        <a:srgbClr val="D2CFC7"/>
      </a:accent2>
      <a:accent3>
        <a:srgbClr val="E7E5E1"/>
      </a:accent3>
      <a:accent4>
        <a:srgbClr val="D2CFC7"/>
      </a:accent4>
      <a:accent5>
        <a:srgbClr val="E7E5E1"/>
      </a:accent5>
      <a:accent6>
        <a:srgbClr val="D2CFC7"/>
      </a:accent6>
      <a:hlink>
        <a:srgbClr val="D2CFC7"/>
      </a:hlink>
      <a:folHlink>
        <a:srgbClr val="D2CFC7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337</TotalTime>
  <Words>152</Words>
  <Application>Microsoft Macintosh PowerPoint</Application>
  <PresentationFormat>Widescreen</PresentationFormat>
  <Paragraphs>40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Mincho</vt:lpstr>
      <vt:lpstr>Arial</vt:lpstr>
      <vt:lpstr>Bold Italic Art</vt:lpstr>
      <vt:lpstr>Calibri</vt:lpstr>
      <vt:lpstr>Cambria</vt:lpstr>
      <vt:lpstr>Century Schoolbook</vt:lpstr>
      <vt:lpstr>Times New Roman</vt:lpstr>
      <vt:lpstr>Wingdings 2</vt:lpstr>
      <vt:lpstr>View</vt:lpstr>
      <vt:lpstr>PowerPoint Presentation</vt:lpstr>
      <vt:lpstr>OUTLINE</vt:lpstr>
      <vt:lpstr>Amplitude Shift Keying (ASK)</vt:lpstr>
      <vt:lpstr>Simulink</vt:lpstr>
      <vt:lpstr>OOK Modulator</vt:lpstr>
      <vt:lpstr>PowerPoint Presentation</vt:lpstr>
      <vt:lpstr>OUTPUT</vt:lpstr>
      <vt:lpstr>Frequency Shift Keying (FSK)</vt:lpstr>
      <vt:lpstr>Simulink</vt:lpstr>
      <vt:lpstr>PowerPoint Presentation</vt:lpstr>
      <vt:lpstr>Settings</vt:lpstr>
      <vt:lpstr>Settings</vt:lpstr>
      <vt:lpstr>OUTPUT</vt:lpstr>
      <vt:lpstr>PowerPoint Presentation</vt:lpstr>
      <vt:lpstr>Phase Shift Keying (PSK)</vt:lpstr>
      <vt:lpstr>Simulink</vt:lpstr>
      <vt:lpstr>PowerPoint Presentation</vt:lpstr>
      <vt:lpstr>PowerPoint Presentation</vt:lpstr>
      <vt:lpstr>OUTPUT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Elham Sunbu</cp:lastModifiedBy>
  <cp:revision>60</cp:revision>
  <dcterms:created xsi:type="dcterms:W3CDTF">2017-10-14T05:22:23Z</dcterms:created>
  <dcterms:modified xsi:type="dcterms:W3CDTF">2019-02-05T07:06:59Z</dcterms:modified>
</cp:coreProperties>
</file>