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2" r:id="rId2"/>
    <p:sldId id="298" r:id="rId3"/>
    <p:sldId id="256" r:id="rId4"/>
    <p:sldId id="258" r:id="rId5"/>
    <p:sldId id="285" r:id="rId6"/>
    <p:sldId id="272" r:id="rId7"/>
    <p:sldId id="273" r:id="rId8"/>
    <p:sldId id="288" r:id="rId9"/>
    <p:sldId id="274" r:id="rId10"/>
    <p:sldId id="275" r:id="rId11"/>
    <p:sldId id="276" r:id="rId12"/>
    <p:sldId id="277" r:id="rId13"/>
    <p:sldId id="278" r:id="rId14"/>
    <p:sldId id="280" r:id="rId15"/>
    <p:sldId id="292" r:id="rId16"/>
    <p:sldId id="293" r:id="rId17"/>
    <p:sldId id="294" r:id="rId18"/>
    <p:sldId id="295" r:id="rId19"/>
    <p:sldId id="296" r:id="rId20"/>
    <p:sldId id="289" r:id="rId21"/>
    <p:sldId id="281" r:id="rId22"/>
    <p:sldId id="284" r:id="rId23"/>
    <p:sldId id="29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57" autoAdjust="0"/>
    <p:restoredTop sz="94660"/>
  </p:normalViewPr>
  <p:slideViewPr>
    <p:cSldViewPr snapToGrid="0" snapToObjects="1">
      <p:cViewPr>
        <p:scale>
          <a:sx n="108" d="100"/>
          <a:sy n="108" d="100"/>
        </p:scale>
        <p:origin x="-816" y="6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3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9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0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14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4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9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91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3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18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14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4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  <a:alpha val="56000"/>
              </a:schemeClr>
            </a:gs>
            <a:gs pos="100000">
              <a:srgbClr val="FFFFF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56133-F448-4842-AB29-199288B12652}" type="datetimeFigureOut">
              <a:rPr lang="en-US" smtClean="0"/>
              <a:t>22‏/2‏/17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DF800-F5D4-0B41-A412-4AF1154EF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35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1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1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mailto:hu4students@hotmail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4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4" name="Picture 3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66778" y="2945387"/>
            <a:ext cx="61408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u="sng" dirty="0">
                <a:latin typeface="Arial Rounded MT Bold"/>
                <a:cs typeface="Arial Rounded MT Bold"/>
              </a:rPr>
              <a:t>Laboratory Safety Rules</a:t>
            </a:r>
          </a:p>
        </p:txBody>
      </p:sp>
    </p:spTree>
    <p:extLst>
      <p:ext uri="{BB962C8B-B14F-4D97-AF65-F5344CB8AC3E}">
        <p14:creationId xmlns:p14="http://schemas.microsoft.com/office/powerpoint/2010/main" val="329287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Only closed topped and closed toe shoes must be worn when working in the laboratory. If you look down and see a swath of skin showing, your shoes are not appropriate. Shoes should fully cover the top of ones feet. Shoes with holes (Crocs) or mesh are not allowed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pPr algn="just"/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algn="just"/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Students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without proper footwear will be asked to leave the lab.</a:t>
            </a:r>
          </a:p>
        </p:txBody>
      </p:sp>
      <p:pic>
        <p:nvPicPr>
          <p:cNvPr id="4" name="Picture 3" descr="boots-24087_640-300x3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932" y="691192"/>
            <a:ext cx="1313644" cy="13077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Closed toe shoes 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94457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40000"/>
              </a:spcBef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1- When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doing any experiment make sure that your hair is pulled back away from your face.</a:t>
            </a:r>
          </a:p>
        </p:txBody>
      </p:sp>
      <p:pic>
        <p:nvPicPr>
          <p:cNvPr id="5" name="Picture 4" descr="hairnet-required-iso-circle-sign-is-10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932" y="691192"/>
            <a:ext cx="1313644" cy="1307700"/>
          </a:xfrm>
          <a:prstGeom prst="rect">
            <a:avLst/>
          </a:prstGeom>
        </p:spPr>
      </p:pic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Hair cover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667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spcBef>
                <a:spcPct val="40000"/>
              </a:spcBef>
              <a:buAutoNum type="arabicPeriod"/>
            </a:pPr>
            <a:r>
              <a:rPr lang="en-US" sz="2400" u="sng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Never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use any source of fire without wearing safety 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goggles.</a:t>
            </a:r>
          </a:p>
          <a:p>
            <a:pPr marL="457200" indent="-457200">
              <a:spcBef>
                <a:spcPct val="40000"/>
              </a:spcBef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spcBef>
                <a:spcPct val="40000"/>
              </a:spcBef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Always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maintain a clean work area, particularly when using a 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flame.</a:t>
            </a:r>
          </a:p>
          <a:p>
            <a:pPr>
              <a:spcBef>
                <a:spcPct val="40000"/>
              </a:spcBef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Example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: No papers, books, or backpacks on the desk.</a:t>
            </a:r>
          </a:p>
          <a:p>
            <a:pPr>
              <a:spcBef>
                <a:spcPct val="40000"/>
              </a:spcBef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spcBef>
                <a:spcPct val="40000"/>
              </a:spcBef>
            </a:pPr>
            <a:endParaRPr lang="en-US" sz="16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4" name="Picture 3" descr="saftey-glasses-symbol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965" y="691193"/>
            <a:ext cx="1313644" cy="1307699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Goggles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615" y="4404515"/>
            <a:ext cx="2271771" cy="152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79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1- The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symbol tells you that you are using chemicals that could be hazardous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Hazardous chemicals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67" y="2358766"/>
            <a:ext cx="1078253" cy="12561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000" y="2358766"/>
            <a:ext cx="1256165" cy="12561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7167" y="2358765"/>
            <a:ext cx="1256165" cy="12561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4937" y="4381442"/>
            <a:ext cx="1278503" cy="125616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544" y="4331965"/>
            <a:ext cx="1076653" cy="130564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7167" y="4391144"/>
            <a:ext cx="1256165" cy="125616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/>
          <a:srcRect l="49101"/>
          <a:stretch/>
        </p:blipFill>
        <p:spPr>
          <a:xfrm>
            <a:off x="5150334" y="2422812"/>
            <a:ext cx="3011895" cy="29875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41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4" name="Picture 3" descr="لقطة الشاشة 2017-01-16 في 10.06.08 م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61" y="1671073"/>
            <a:ext cx="4663569" cy="321013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 descr="لقطة الشاشة 2017-01-16 في 10.07.06 م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41"/>
          <a:stretch/>
        </p:blipFill>
        <p:spPr>
          <a:xfrm>
            <a:off x="5614668" y="1585730"/>
            <a:ext cx="2674470" cy="42192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Hazardous chemicals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7679" y="4422636"/>
            <a:ext cx="2735851" cy="727478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67632" y="5198223"/>
            <a:ext cx="2735851" cy="630249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28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لقطة الشاشة 2017-01-29 في 1.35.54 ص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11400" b="7662"/>
          <a:stretch/>
        </p:blipFill>
        <p:spPr>
          <a:xfrm>
            <a:off x="661517" y="1113391"/>
            <a:ext cx="7771591" cy="49935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Risks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95059" y="3234765"/>
            <a:ext cx="3316941" cy="1143000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لقطة الشاشة 2017-01-29 في 1.36.12 ص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2" t="11602" r="15424" b="6878"/>
          <a:stretch/>
        </p:blipFill>
        <p:spPr>
          <a:xfrm>
            <a:off x="4591351" y="974036"/>
            <a:ext cx="3841757" cy="5133789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2" name="Picture 1" descr="لقطة الشاشة 2017-01-29 في 1.36.01 ص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1" t="9482" r="16089" b="7113"/>
          <a:stretch/>
        </p:blipFill>
        <p:spPr>
          <a:xfrm>
            <a:off x="661517" y="974037"/>
            <a:ext cx="3815848" cy="5132860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4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Risks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22377" y="4964825"/>
            <a:ext cx="3454988" cy="127880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16167" y="2804365"/>
            <a:ext cx="3316941" cy="2016518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لقطة الشاشة 2017-01-29 في 1.36.21 ص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5" t="10986" r="15770" b="7333"/>
          <a:stretch/>
        </p:blipFill>
        <p:spPr>
          <a:xfrm>
            <a:off x="661517" y="974036"/>
            <a:ext cx="7771591" cy="5159525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Risks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1517" y="2804365"/>
            <a:ext cx="7771591" cy="2181133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94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لقطة الشاشة 2017-01-29 في 1.37.13 ص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10986" r="15255" b="8156"/>
          <a:stretch/>
        </p:blipFill>
        <p:spPr>
          <a:xfrm>
            <a:off x="661517" y="974035"/>
            <a:ext cx="7771591" cy="5159525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Safety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15442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لقطة الشاشة 2017-01-29 في 1.37.20 ص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3" t="10574" r="15641" b="6922"/>
          <a:stretch/>
        </p:blipFill>
        <p:spPr>
          <a:xfrm>
            <a:off x="685035" y="974034"/>
            <a:ext cx="3842134" cy="5159525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4" name="Picture 3" descr="لقطة الشاشة 2017-01-29 في 1.37.24 ص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5" t="17746" r="15768" b="15330"/>
          <a:stretch/>
        </p:blipFill>
        <p:spPr>
          <a:xfrm>
            <a:off x="4527169" y="974035"/>
            <a:ext cx="3905939" cy="5159524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4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</a:t>
            </a:r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Safety</a:t>
            </a:r>
          </a:p>
        </p:txBody>
      </p:sp>
    </p:spTree>
    <p:extLst>
      <p:ext uri="{BB962C8B-B14F-4D97-AF65-F5344CB8AC3E}">
        <p14:creationId xmlns:p14="http://schemas.microsoft.com/office/powerpoint/2010/main" val="296228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Time : 01:00</a:t>
            </a:r>
            <a:r>
              <a:rPr lang="ar-sa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mr-IN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–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04: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3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0 pm</a:t>
            </a:r>
          </a:p>
          <a:p>
            <a:pPr>
              <a:lnSpc>
                <a:spcPct val="110000"/>
              </a:lnSpc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11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Location: lab 14</a:t>
            </a:r>
          </a:p>
          <a:p>
            <a:pPr>
              <a:lnSpc>
                <a:spcPct val="110000"/>
              </a:lnSpc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11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Lecturer: Huda </a:t>
            </a:r>
            <a:r>
              <a:rPr lang="en-US" sz="2400" dirty="0" err="1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Alsaeedi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pPr>
              <a:lnSpc>
                <a:spcPct val="110000"/>
              </a:lnSpc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11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E-mail: 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  <a:hlinkClick r:id="rId3"/>
              </a:rPr>
              <a:t>hu4students@hotmail.com</a:t>
            </a: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110000"/>
              </a:lnSpc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11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Office No.: 259.</a:t>
            </a:r>
          </a:p>
          <a:p>
            <a:pPr>
              <a:lnSpc>
                <a:spcPct val="110000"/>
              </a:lnSpc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11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Website:</a:t>
            </a: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 Rounded MT Bold"/>
                <a:cs typeface="Arial Rounded MT Bold"/>
              </a:rPr>
              <a:t>Laboratory Information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100822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- If </a:t>
            </a:r>
            <a:r>
              <a:rPr lang="en-US" sz="2400" u="sng" dirty="0">
                <a:solidFill>
                  <a:srgbClr val="000000"/>
                </a:solidFill>
                <a:latin typeface="Arial Rounded MT Bold"/>
                <a:cs typeface="Arial Rounded MT Bold"/>
              </a:rPr>
              <a:t>ANY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chemicals, particularly acids, get on your skin or clothes, rinse the area with water, </a:t>
            </a:r>
            <a:r>
              <a:rPr lang="en-US" sz="2400" u="sng" dirty="0">
                <a:solidFill>
                  <a:srgbClr val="000000"/>
                </a:solidFill>
                <a:latin typeface="Arial Rounded MT Bold"/>
                <a:cs typeface="Arial Rounded MT Bold"/>
              </a:rPr>
              <a:t>IMMEDIATELY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! Then notify your teacher.</a:t>
            </a: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3- </a:t>
            </a:r>
            <a:r>
              <a:rPr lang="en-US" sz="2400" u="sng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Never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smell any chemical directly from it’s container.</a:t>
            </a:r>
          </a:p>
          <a:p>
            <a:endParaRPr lang="en-US" sz="2400" u="sng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4- Keep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all lids closed when chemicals are not in use.</a:t>
            </a:r>
          </a:p>
          <a:p>
            <a:endParaRPr lang="en-US" sz="2400" u="sng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5- </a:t>
            </a:r>
            <a:r>
              <a:rPr lang="en-US" sz="2400" u="sng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Never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touch or taste any chemical.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Hazardous chemicals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13168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6- When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you are heating a test tube or bottle, always point it away from you and others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7- Dispose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of all chemicals as instructed by your teacher. </a:t>
            </a: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8- Glassware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can easily be broken. </a:t>
            </a:r>
          </a:p>
        </p:txBody>
      </p:sp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885" y="691164"/>
            <a:ext cx="1321852" cy="1183057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Hazardous chemicals</a:t>
            </a:r>
            <a:endParaRPr lang="en-US" sz="32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6724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1. Always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maintain a clean work 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area.</a:t>
            </a: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2. Always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clean glassware thoroughly before putting it away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3. If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you continuously disregard safety rules and practices, your instructor cannot allow you to remain in the laboratory since you will be a danger to yourself and others.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mtClean="0">
                <a:latin typeface="Arial Rounded MT Bold"/>
                <a:cs typeface="Arial Rounded MT Bold"/>
              </a:rPr>
              <a:t>Laboratory Safety Rules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748" y="637921"/>
            <a:ext cx="1456706" cy="124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1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Thank you for</a:t>
            </a:r>
          </a:p>
          <a:p>
            <a:pPr algn="ctr"/>
            <a:r>
              <a:rPr lang="en-US" sz="4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your attention.</a:t>
            </a:r>
            <a:endParaRPr lang="en-US" sz="4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mtClean="0">
                <a:latin typeface="Arial Rounded MT Bold"/>
                <a:cs typeface="Arial Rounded MT Bold"/>
              </a:rPr>
              <a:t>Laboratory Safety Rules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76451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ftey-glasses-symbol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" y="2703745"/>
            <a:ext cx="1291659" cy="1295714"/>
          </a:xfrm>
          <a:prstGeom prst="rect">
            <a:avLst/>
          </a:prstGeom>
        </p:spPr>
      </p:pic>
      <p:pic>
        <p:nvPicPr>
          <p:cNvPr id="5" name="Picture 4" descr="boots-24087_640-300x3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200" y="5236280"/>
            <a:ext cx="1483420" cy="1483420"/>
          </a:xfrm>
          <a:prstGeom prst="rect">
            <a:avLst/>
          </a:prstGeom>
        </p:spPr>
      </p:pic>
      <p:pic>
        <p:nvPicPr>
          <p:cNvPr id="7" name="Picture 6" descr="dbd4c71c6a01f30a33e46944737e7c63.jp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148" y="2647917"/>
            <a:ext cx="1564651" cy="1564651"/>
          </a:xfrm>
          <a:prstGeom prst="rect">
            <a:avLst/>
          </a:prstGeom>
        </p:spPr>
      </p:pic>
      <p:pic>
        <p:nvPicPr>
          <p:cNvPr id="8" name="Picture 7" descr="notepad-icon-1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071" y="174852"/>
            <a:ext cx="1329901" cy="1329901"/>
          </a:xfrm>
          <a:prstGeom prst="rect">
            <a:avLst/>
          </a:prstGeom>
        </p:spPr>
      </p:pic>
      <p:pic>
        <p:nvPicPr>
          <p:cNvPr id="10" name="Picture 9" descr="wear-labcoat-iso-circle-sign-is-104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441" y="539899"/>
            <a:ext cx="1647823" cy="1647823"/>
          </a:xfrm>
          <a:prstGeom prst="rect">
            <a:avLst/>
          </a:prstGeom>
        </p:spPr>
      </p:pic>
      <p:pic>
        <p:nvPicPr>
          <p:cNvPr id="11" name="Picture 10" descr="ncEX7gRLi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068" y="4753865"/>
            <a:ext cx="1713196" cy="1705444"/>
          </a:xfrm>
          <a:prstGeom prst="rect">
            <a:avLst/>
          </a:prstGeom>
        </p:spPr>
      </p:pic>
      <p:pic>
        <p:nvPicPr>
          <p:cNvPr id="12" name="Picture 11" descr="hairnet-required-iso-circle-sign-is-102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1" y="4704777"/>
            <a:ext cx="1647823" cy="1574638"/>
          </a:xfrm>
          <a:prstGeom prst="rect">
            <a:avLst/>
          </a:prstGeom>
        </p:spPr>
      </p:pic>
      <p:sp>
        <p:nvSpPr>
          <p:cNvPr id="1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29493" y="2933123"/>
            <a:ext cx="4573236" cy="951550"/>
          </a:xfrm>
          <a:solidFill>
            <a:schemeClr val="bg1">
              <a:lumMod val="85000"/>
              <a:alpha val="45000"/>
            </a:schemeClr>
          </a:solidFill>
          <a:ln>
            <a:solidFill>
              <a:schemeClr val="bg1">
                <a:lumMod val="50000"/>
                <a:alpha val="57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b="1" dirty="0">
                <a:latin typeface="Arial Rounded MT Bold"/>
                <a:cs typeface="Arial Rounded MT Bold"/>
              </a:rPr>
              <a:t>Laboratory Safety </a:t>
            </a:r>
            <a:r>
              <a:rPr lang="en-US" sz="3200" b="1" dirty="0" smtClean="0">
                <a:latin typeface="Arial Rounded MT Bold"/>
                <a:cs typeface="Arial Rounded MT Bold"/>
              </a:rPr>
              <a:t>Rules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4013609" y="1553410"/>
            <a:ext cx="408164" cy="1049147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 flipV="1">
            <a:off x="4013611" y="4167208"/>
            <a:ext cx="408164" cy="912913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 rot="2800473">
            <a:off x="5588272" y="1648238"/>
            <a:ext cx="393296" cy="1049147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/>
          <p:cNvSpPr/>
          <p:nvPr/>
        </p:nvSpPr>
        <p:spPr>
          <a:xfrm rot="2800473" flipV="1">
            <a:off x="2590151" y="3996486"/>
            <a:ext cx="449488" cy="1060784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Up Arrow 20"/>
          <p:cNvSpPr/>
          <p:nvPr/>
        </p:nvSpPr>
        <p:spPr>
          <a:xfrm rot="18797235">
            <a:off x="2591972" y="1583754"/>
            <a:ext cx="411803" cy="1049147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Up Arrow 21"/>
          <p:cNvSpPr/>
          <p:nvPr/>
        </p:nvSpPr>
        <p:spPr>
          <a:xfrm rot="18797235" flipH="1" flipV="1">
            <a:off x="5243109" y="3862691"/>
            <a:ext cx="441285" cy="1161737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Up Arrow 22"/>
          <p:cNvSpPr/>
          <p:nvPr/>
        </p:nvSpPr>
        <p:spPr>
          <a:xfrm rot="5400000">
            <a:off x="7032795" y="3113989"/>
            <a:ext cx="420237" cy="507460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/>
          <p:cNvSpPr/>
          <p:nvPr/>
        </p:nvSpPr>
        <p:spPr>
          <a:xfrm rot="5400000" flipV="1">
            <a:off x="1478823" y="3044804"/>
            <a:ext cx="420238" cy="645830"/>
          </a:xfrm>
          <a:prstGeom prst="upArrow">
            <a:avLst/>
          </a:prstGeom>
          <a:gradFill flip="none" rotWithShape="1">
            <a:gsLst>
              <a:gs pos="19000">
                <a:schemeClr val="accent3">
                  <a:lumMod val="60000"/>
                  <a:lumOff val="40000"/>
                  <a:alpha val="53000"/>
                </a:schemeClr>
              </a:gs>
              <a:gs pos="100000">
                <a:schemeClr val="bg1">
                  <a:lumMod val="75000"/>
                  <a:alpha val="45000"/>
                </a:schemeClr>
              </a:gs>
            </a:gsLst>
            <a:lin ang="0" scaled="1"/>
            <a:tileRect/>
          </a:gradFill>
          <a:ln>
            <a:solidFill>
              <a:schemeClr val="accent3">
                <a:alpha val="71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5377" y="539899"/>
            <a:ext cx="1662652" cy="164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7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Always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follow the teacher</a:t>
            </a:r>
            <a:r>
              <a:rPr lang="ja-JP" alt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’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s directions and only do lab work when a teacher is 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present.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Conduct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yourself in a responsible manner at all </a:t>
            </a:r>
            <a:r>
              <a:rPr lang="en-US" sz="2400">
                <a:solidFill>
                  <a:srgbClr val="000000"/>
                </a:solidFill>
                <a:latin typeface="Arial Rounded MT Bold"/>
                <a:cs typeface="Arial Rounded MT Bold"/>
              </a:rPr>
              <a:t>times</a:t>
            </a:r>
            <a:r>
              <a:rPr lang="en-US" sz="240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Do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not eat food, drink beverages, or chew gum in the lab. </a:t>
            </a: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>
              <a:lnSpc>
                <a:spcPct val="90000"/>
              </a:lnSpc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4" name="Picture 3" descr="notepad-icon-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334" y="635053"/>
            <a:ext cx="1329038" cy="1329038"/>
          </a:xfrm>
          <a:prstGeom prst="rect">
            <a:avLst/>
          </a:prstGeom>
        </p:spPr>
      </p:pic>
      <p:pic>
        <p:nvPicPr>
          <p:cNvPr id="5" name="Picture 4" descr="376px-Biohazard_symbol_(blue).svg.png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 Rounded MT Bold"/>
                <a:cs typeface="Arial Rounded MT Bold"/>
              </a:rPr>
              <a:t>Laboratory Safety Rules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155794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 startAt="4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Before starting any lab, Remove all of your jewelry and watches.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 startAt="4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 startAt="4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Report ALL accidents and injuries to your teacher immediately!!! </a:t>
            </a:r>
          </a:p>
          <a:p>
            <a:pPr>
              <a:lnSpc>
                <a:spcPct val="90000"/>
              </a:lnSpc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4" name="Picture 3" descr="notepad-icon-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334" y="635053"/>
            <a:ext cx="1329038" cy="1329038"/>
          </a:xfrm>
          <a:prstGeom prst="rect">
            <a:avLst/>
          </a:prstGeom>
        </p:spPr>
      </p:pic>
      <p:pic>
        <p:nvPicPr>
          <p:cNvPr id="5" name="Picture 4" descr="376px-Biohazard_symbol_(blue).svg.png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 Rounded MT Bold"/>
                <a:cs typeface="Arial Rounded MT Bold"/>
              </a:rPr>
              <a:t>Laboratory Safety Rules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49399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Lab coats (with sleeves rolled down and all buttons- buttoned) must be worn.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Lab coats protect your regular clothing from dirt and non- obvious contamination in the lab.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Lab coats protect your skin from spills and splashes that occur in the laboratory. </a:t>
            </a:r>
          </a:p>
        </p:txBody>
      </p:sp>
      <p:pic>
        <p:nvPicPr>
          <p:cNvPr id="5" name="Picture 4" descr="wear-labcoat-iso-circle-sign-is-104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97" y="691193"/>
            <a:ext cx="1358609" cy="1358609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latin typeface="Arial Rounded MT Bold"/>
                <a:cs typeface="Arial Rounded MT Bold"/>
              </a:rPr>
              <a:t>    Lab coat</a:t>
            </a:r>
            <a:endParaRPr lang="en-US" sz="3200" dirty="0"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17922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Wear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the correct gloves when needed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Gloves  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72727" y="1715100"/>
            <a:ext cx="2657574" cy="20313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b="1" dirty="0"/>
              <a:t>Latex (</a:t>
            </a:r>
            <a:r>
              <a:rPr lang="it-IT" b="1" dirty="0" err="1"/>
              <a:t>natural</a:t>
            </a:r>
            <a:r>
              <a:rPr lang="it-IT" b="1" dirty="0"/>
              <a:t> </a:t>
            </a:r>
            <a:r>
              <a:rPr lang="it-IT" b="1" dirty="0" err="1"/>
              <a:t>rubber</a:t>
            </a:r>
            <a:r>
              <a:rPr lang="it-IT" b="1" dirty="0"/>
              <a:t>)</a:t>
            </a:r>
            <a:endParaRPr lang="en-US" dirty="0"/>
          </a:p>
          <a:p>
            <a:r>
              <a:rPr lang="en-US" dirty="0" smtClean="0"/>
              <a:t>Good </a:t>
            </a:r>
            <a:r>
              <a:rPr lang="en-US" dirty="0"/>
              <a:t>for biological and water-based materials.</a:t>
            </a:r>
          </a:p>
          <a:p>
            <a:r>
              <a:rPr lang="en-US" dirty="0"/>
              <a:t>Poor for organic solvents.</a:t>
            </a:r>
          </a:p>
          <a:p>
            <a:r>
              <a:rPr lang="en-US" dirty="0"/>
              <a:t>Little chemical protection.</a:t>
            </a:r>
          </a:p>
          <a:p>
            <a:r>
              <a:rPr lang="en-US" dirty="0" smtClean="0"/>
              <a:t>Can </a:t>
            </a:r>
            <a:r>
              <a:rPr lang="en-US" dirty="0"/>
              <a:t>cause or trigger latex allergies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663" y="4916533"/>
            <a:ext cx="2083493" cy="110961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865578" y="1712922"/>
            <a:ext cx="2551853" cy="20313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sk-SK" b="1" dirty="0" smtClean="0"/>
              <a:t>Nitrile</a:t>
            </a:r>
          </a:p>
          <a:p>
            <a:r>
              <a:rPr lang="en-US" dirty="0" smtClean="0"/>
              <a:t>Excellent </a:t>
            </a:r>
            <a:r>
              <a:rPr lang="en-US" dirty="0"/>
              <a:t>general use glove. Good for solvents, oils, greases, and some acids and bases.</a:t>
            </a:r>
          </a:p>
          <a:p>
            <a:r>
              <a:rPr lang="en-US" dirty="0"/>
              <a:t>Clear indication of tears and breaks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207" y="4956963"/>
            <a:ext cx="2057804" cy="113425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35091" y="1715100"/>
            <a:ext cx="2381013" cy="1754327"/>
          </a:xfrm>
          <a:prstGeom prst="rect">
            <a:avLst/>
          </a:prstGeom>
          <a:solidFill>
            <a:srgbClr val="800000">
              <a:alpha val="20000"/>
            </a:srgb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Vinyl </a:t>
            </a:r>
            <a:r>
              <a:rPr lang="en-US" b="1" dirty="0" smtClean="0"/>
              <a:t>Gloves</a:t>
            </a:r>
          </a:p>
          <a:p>
            <a:r>
              <a:rPr lang="en-US" dirty="0"/>
              <a:t>Vinyl gloves are a popular choice for the food </a:t>
            </a:r>
            <a:r>
              <a:rPr lang="en-US" dirty="0" smtClean="0"/>
              <a:t>industry. Are </a:t>
            </a:r>
            <a:r>
              <a:rPr lang="en-US" dirty="0"/>
              <a:t>good for short-term, low-risk </a:t>
            </a:r>
            <a:r>
              <a:rPr lang="en-US" dirty="0" smtClean="0"/>
              <a:t>tasks.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50" y="4762979"/>
            <a:ext cx="1895242" cy="1263171"/>
          </a:xfrm>
          <a:prstGeom prst="rect">
            <a:avLst/>
          </a:prstGeom>
        </p:spPr>
      </p:pic>
      <p:pic>
        <p:nvPicPr>
          <p:cNvPr id="4" name="Picture 3" descr="dbd4c71c6a01f30a33e46944737e7c63.jp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97" y="691192"/>
            <a:ext cx="1313644" cy="13586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95018" y="1583657"/>
            <a:ext cx="52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endParaRPr 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061034" y="1583657"/>
            <a:ext cx="52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Zapf Dingbats"/>
                <a:ea typeface="Zapf Dingbats"/>
                <a:cs typeface="Zapf Dingbats"/>
                <a:sym typeface="Zapf Dingbats"/>
              </a:rPr>
              <a:t>✖</a:t>
            </a:r>
            <a:endParaRPr lang="en-US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350" y="3561241"/>
            <a:ext cx="1895242" cy="11337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9663" y="3799963"/>
            <a:ext cx="2083493" cy="10919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2207" y="3791666"/>
            <a:ext cx="2057804" cy="115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 startAt="2"/>
            </a:pP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 Wash hands once gloves have been removed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Disposable gloves must be discarded once removed. </a:t>
            </a: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Remove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gloves before touching personal items, such as phones, computers, pens and one’s skin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.</a:t>
            </a:r>
          </a:p>
          <a:p>
            <a:pPr marL="457200" indent="-457200"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4" name="Picture 3" descr="dbd4c71c6a01f30a33e46944737e7c63.jp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97" y="691192"/>
            <a:ext cx="1313644" cy="1358609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Gloves  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244" y="3271659"/>
            <a:ext cx="4694120" cy="270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5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76px-Biohazard_symbol_(blue).svg.png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2" y="1585730"/>
            <a:ext cx="3824676" cy="38246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39" y="1097710"/>
            <a:ext cx="7771592" cy="49935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45000"/>
                </a:schemeClr>
              </a:gs>
              <a:gs pos="100000">
                <a:schemeClr val="accent1">
                  <a:lumMod val="40000"/>
                  <a:lumOff val="60000"/>
                  <a:alpha val="17000"/>
                </a:schemeClr>
              </a:gs>
            </a:gsLst>
            <a:lin ang="16560000" scaled="0"/>
            <a:tileRect/>
          </a:gradFill>
          <a:ln w="38100" cmpd="dbl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Masks should be used in order to avoid exposure to dust and liquid particles which is composed of solid or liquid chemicals. </a:t>
            </a:r>
            <a:endParaRPr lang="en-US" sz="2400" dirty="0" smtClean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algn="just"/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algn="just"/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Mask </a:t>
            </a:r>
            <a:r>
              <a:rPr lang="en-US" sz="2400" dirty="0">
                <a:solidFill>
                  <a:srgbClr val="000000"/>
                </a:solidFill>
                <a:latin typeface="Arial Rounded MT Bold"/>
                <a:cs typeface="Arial Rounded MT Bold"/>
              </a:rPr>
              <a:t>as is handy use and compatible with the skin, different types of filter masks are also available depending on the chemicals </a:t>
            </a:r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used.</a:t>
            </a:r>
          </a:p>
          <a:p>
            <a:pPr algn="just"/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algn="just"/>
            <a:r>
              <a:rPr lang="en-US" sz="24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</a:t>
            </a:r>
            <a:endParaRPr lang="en-US" sz="2400" dirty="0">
              <a:solidFill>
                <a:srgbClr val="000000"/>
              </a:solidFill>
              <a:latin typeface="Arial Rounded MT Bold"/>
              <a:cs typeface="Arial Rounded MT Bold"/>
            </a:endParaRPr>
          </a:p>
          <a:p>
            <a:pPr algn="ctr"/>
            <a:endParaRPr lang="en-US" dirty="0"/>
          </a:p>
        </p:txBody>
      </p:sp>
      <p:pic>
        <p:nvPicPr>
          <p:cNvPr id="5" name="Picture 4" descr="ncEX7gRL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97" y="691192"/>
            <a:ext cx="1313644" cy="1307700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056" y="414724"/>
            <a:ext cx="5173352" cy="95155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mpd="sng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latin typeface="Arial Rounded MT Bold"/>
                <a:cs typeface="Arial Rounded MT Bold"/>
              </a:rPr>
              <a:t>Laboratory Safety Rules</a:t>
            </a:r>
          </a:p>
          <a:p>
            <a:pPr algn="l"/>
            <a:r>
              <a:rPr lang="en-US" sz="3200" dirty="0" smtClean="0">
                <a:solidFill>
                  <a:srgbClr val="000000"/>
                </a:solidFill>
                <a:latin typeface="Arial Rounded MT Bold"/>
                <a:cs typeface="Arial Rounded MT Bold"/>
              </a:rPr>
              <a:t>    Masks </a:t>
            </a:r>
            <a:endParaRPr lang="en-US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4298" y="4414887"/>
            <a:ext cx="1752081" cy="13355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4634" y="4414887"/>
            <a:ext cx="1664070" cy="1335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758" y="4472525"/>
            <a:ext cx="1805064" cy="128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4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</TotalTime>
  <Words>734</Words>
  <Application>Microsoft Macintosh PowerPoint</Application>
  <PresentationFormat>On-screen Show (4:3)</PresentationFormat>
  <Paragraphs>137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Laboratory Safety Rules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Huda</dc:creator>
  <cp:lastModifiedBy>Huda</cp:lastModifiedBy>
  <cp:revision>61</cp:revision>
  <dcterms:created xsi:type="dcterms:W3CDTF">2017-01-15T22:09:30Z</dcterms:created>
  <dcterms:modified xsi:type="dcterms:W3CDTF">2017-02-22T07:15:43Z</dcterms:modified>
</cp:coreProperties>
</file>