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5" r:id="rId7"/>
    <p:sldId id="262" r:id="rId8"/>
    <p:sldId id="263" r:id="rId9"/>
    <p:sldId id="278" r:id="rId10"/>
    <p:sldId id="279" r:id="rId11"/>
    <p:sldId id="264" r:id="rId12"/>
    <p:sldId id="267" r:id="rId13"/>
    <p:sldId id="268" r:id="rId14"/>
    <p:sldId id="275" r:id="rId15"/>
    <p:sldId id="269" r:id="rId16"/>
    <p:sldId id="270" r:id="rId17"/>
    <p:sldId id="276" r:id="rId18"/>
    <p:sldId id="271" r:id="rId19"/>
    <p:sldId id="272" r:id="rId20"/>
    <p:sldId id="277" r:id="rId21"/>
    <p:sldId id="273" r:id="rId22"/>
    <p:sldId id="261" r:id="rId23"/>
    <p:sldId id="274"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2" d="100"/>
          <a:sy n="72" d="100"/>
        </p:scale>
        <p:origin x="-546"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944C7EB-001D-490D-96E2-9516D59B638D}" type="doc">
      <dgm:prSet loTypeId="urn:microsoft.com/office/officeart/2005/8/layout/orgChart1" loCatId="hierarchy" qsTypeId="urn:microsoft.com/office/officeart/2005/8/quickstyle/simple3" qsCatId="simple" csTypeId="urn:microsoft.com/office/officeart/2005/8/colors/accent1_3" csCatId="accent1" phldr="1"/>
      <dgm:spPr/>
      <dgm:t>
        <a:bodyPr/>
        <a:lstStyle/>
        <a:p>
          <a:pPr rtl="1"/>
          <a:endParaRPr lang="ar-SA"/>
        </a:p>
      </dgm:t>
    </dgm:pt>
    <dgm:pt modelId="{6366FFC8-415D-438C-A164-4E819B483482}" type="asst">
      <dgm:prSet phldrT="[Text]"/>
      <dgm:spPr/>
      <dgm:t>
        <a:bodyPr/>
        <a:lstStyle/>
        <a:p>
          <a:pPr rtl="1"/>
          <a:r>
            <a:rPr lang="ar-SA" b="0" u="none" dirty="0" smtClean="0">
              <a:solidFill>
                <a:srgbClr val="FF0000"/>
              </a:solidFill>
            </a:rPr>
            <a:t>أشكال استراتيجية النمو والتوسع</a:t>
          </a:r>
          <a:endParaRPr lang="ar-SA" b="0" u="none" dirty="0">
            <a:solidFill>
              <a:srgbClr val="FF0000"/>
            </a:solidFill>
          </a:endParaRPr>
        </a:p>
      </dgm:t>
    </dgm:pt>
    <dgm:pt modelId="{035A29EF-374A-4E90-A640-0F541FD0A879}" type="parTrans" cxnId="{F91C5F40-682A-47CC-ADA5-AA3D231D980D}">
      <dgm:prSet/>
      <dgm:spPr/>
      <dgm:t>
        <a:bodyPr/>
        <a:lstStyle/>
        <a:p>
          <a:pPr rtl="1"/>
          <a:endParaRPr lang="ar-SA"/>
        </a:p>
      </dgm:t>
    </dgm:pt>
    <dgm:pt modelId="{A086EEEF-7B48-48F5-96DF-4B5992368CCE}" type="sibTrans" cxnId="{F91C5F40-682A-47CC-ADA5-AA3D231D980D}">
      <dgm:prSet/>
      <dgm:spPr/>
      <dgm:t>
        <a:bodyPr/>
        <a:lstStyle/>
        <a:p>
          <a:pPr rtl="1"/>
          <a:endParaRPr lang="ar-SA"/>
        </a:p>
      </dgm:t>
    </dgm:pt>
    <dgm:pt modelId="{D939F8E5-E542-43E7-9851-847530D9316E}">
      <dgm:prSet phldrT="[Text]"/>
      <dgm:spPr/>
      <dgm:t>
        <a:bodyPr/>
        <a:lstStyle/>
        <a:p>
          <a:pPr rtl="1"/>
          <a:r>
            <a:rPr lang="ar-SA" i="1" dirty="0" smtClean="0">
              <a:solidFill>
                <a:srgbClr val="FF0000"/>
              </a:solidFill>
            </a:rPr>
            <a:t>استراتيجية التنويع</a:t>
          </a:r>
          <a:endParaRPr lang="ar-SA" dirty="0">
            <a:solidFill>
              <a:srgbClr val="FF0000"/>
            </a:solidFill>
          </a:endParaRPr>
        </a:p>
      </dgm:t>
    </dgm:pt>
    <dgm:pt modelId="{2CC233DC-BE0F-4C4D-A694-A7BD33BD716A}" type="parTrans" cxnId="{8D02F42C-5720-4A4F-9BDE-2A6BE0AD1924}">
      <dgm:prSet/>
      <dgm:spPr/>
      <dgm:t>
        <a:bodyPr/>
        <a:lstStyle/>
        <a:p>
          <a:pPr rtl="1"/>
          <a:endParaRPr lang="ar-SA"/>
        </a:p>
      </dgm:t>
    </dgm:pt>
    <dgm:pt modelId="{C8A818A4-9C5D-45D9-A5E7-8C6DD05EF00B}" type="sibTrans" cxnId="{8D02F42C-5720-4A4F-9BDE-2A6BE0AD1924}">
      <dgm:prSet/>
      <dgm:spPr/>
      <dgm:t>
        <a:bodyPr/>
        <a:lstStyle/>
        <a:p>
          <a:pPr rtl="1"/>
          <a:endParaRPr lang="ar-SA"/>
        </a:p>
      </dgm:t>
    </dgm:pt>
    <dgm:pt modelId="{53820E02-856C-4860-B77F-BB153C24CB8C}">
      <dgm:prSet phldrT="[Text]"/>
      <dgm:spPr/>
      <dgm:t>
        <a:bodyPr/>
        <a:lstStyle/>
        <a:p>
          <a:pPr rtl="1"/>
          <a:r>
            <a:rPr lang="ar-SA" i="1" dirty="0" smtClean="0">
              <a:solidFill>
                <a:srgbClr val="FF0000"/>
              </a:solidFill>
            </a:rPr>
            <a:t>استراتيجية التركيز</a:t>
          </a:r>
          <a:endParaRPr lang="ar-SA" dirty="0">
            <a:solidFill>
              <a:srgbClr val="FF0000"/>
            </a:solidFill>
          </a:endParaRPr>
        </a:p>
      </dgm:t>
    </dgm:pt>
    <dgm:pt modelId="{3C96AD61-7800-426C-974A-8B4EF22603A1}" type="parTrans" cxnId="{B9B98DD8-EFA7-40DA-8BEA-8394E518A8F7}">
      <dgm:prSet/>
      <dgm:spPr/>
      <dgm:t>
        <a:bodyPr/>
        <a:lstStyle/>
        <a:p>
          <a:pPr rtl="1"/>
          <a:endParaRPr lang="ar-SA"/>
        </a:p>
      </dgm:t>
    </dgm:pt>
    <dgm:pt modelId="{6381EB3D-21D0-44DF-BF4B-8E9E95EAAFFF}" type="sibTrans" cxnId="{B9B98DD8-EFA7-40DA-8BEA-8394E518A8F7}">
      <dgm:prSet/>
      <dgm:spPr/>
      <dgm:t>
        <a:bodyPr/>
        <a:lstStyle/>
        <a:p>
          <a:pPr rtl="1"/>
          <a:endParaRPr lang="ar-SA"/>
        </a:p>
      </dgm:t>
    </dgm:pt>
    <dgm:pt modelId="{4E7B5157-7A78-46ED-A2C3-E0AA568B4A2B}" type="pres">
      <dgm:prSet presAssocID="{E944C7EB-001D-490D-96E2-9516D59B638D}" presName="hierChild1" presStyleCnt="0">
        <dgm:presLayoutVars>
          <dgm:orgChart val="1"/>
          <dgm:chPref val="1"/>
          <dgm:dir/>
          <dgm:animOne val="branch"/>
          <dgm:animLvl val="lvl"/>
          <dgm:resizeHandles/>
        </dgm:presLayoutVars>
      </dgm:prSet>
      <dgm:spPr/>
      <dgm:t>
        <a:bodyPr/>
        <a:lstStyle/>
        <a:p>
          <a:pPr rtl="1"/>
          <a:endParaRPr lang="ar-SA"/>
        </a:p>
      </dgm:t>
    </dgm:pt>
    <dgm:pt modelId="{2BA787D4-D54D-4A5C-934D-802161AA3B31}" type="pres">
      <dgm:prSet presAssocID="{6366FFC8-415D-438C-A164-4E819B483482}" presName="hierRoot1" presStyleCnt="0">
        <dgm:presLayoutVars>
          <dgm:hierBranch val="init"/>
        </dgm:presLayoutVars>
      </dgm:prSet>
      <dgm:spPr/>
    </dgm:pt>
    <dgm:pt modelId="{930849DB-5EEE-49DC-9904-F5021B2D1D8E}" type="pres">
      <dgm:prSet presAssocID="{6366FFC8-415D-438C-A164-4E819B483482}" presName="rootComposite1" presStyleCnt="0"/>
      <dgm:spPr/>
    </dgm:pt>
    <dgm:pt modelId="{72AF5609-7C29-4607-A51B-5894F8D4A186}" type="pres">
      <dgm:prSet presAssocID="{6366FFC8-415D-438C-A164-4E819B483482}" presName="rootText1" presStyleLbl="node0" presStyleIdx="0" presStyleCnt="1" custScaleX="44366" custScaleY="35391" custLinFactNeighborX="-1336" custLinFactNeighborY="-7352">
        <dgm:presLayoutVars>
          <dgm:chPref val="3"/>
        </dgm:presLayoutVars>
      </dgm:prSet>
      <dgm:spPr/>
      <dgm:t>
        <a:bodyPr/>
        <a:lstStyle/>
        <a:p>
          <a:pPr rtl="1"/>
          <a:endParaRPr lang="ar-SA"/>
        </a:p>
      </dgm:t>
    </dgm:pt>
    <dgm:pt modelId="{D8035DF2-8380-4017-B62C-E1B546655795}" type="pres">
      <dgm:prSet presAssocID="{6366FFC8-415D-438C-A164-4E819B483482}" presName="rootConnector1" presStyleLbl="asst0" presStyleIdx="0" presStyleCnt="0"/>
      <dgm:spPr/>
      <dgm:t>
        <a:bodyPr/>
        <a:lstStyle/>
        <a:p>
          <a:pPr rtl="1"/>
          <a:endParaRPr lang="ar-SA"/>
        </a:p>
      </dgm:t>
    </dgm:pt>
    <dgm:pt modelId="{BECF6D2E-009D-4D37-AA06-54A562213333}" type="pres">
      <dgm:prSet presAssocID="{6366FFC8-415D-438C-A164-4E819B483482}" presName="hierChild2" presStyleCnt="0"/>
      <dgm:spPr/>
    </dgm:pt>
    <dgm:pt modelId="{5795CD8E-65DB-4BF8-B9D3-A43C6CAE1AC8}" type="pres">
      <dgm:prSet presAssocID="{2CC233DC-BE0F-4C4D-A694-A7BD33BD716A}" presName="Name37" presStyleLbl="parChTrans1D2" presStyleIdx="0" presStyleCnt="2"/>
      <dgm:spPr/>
      <dgm:t>
        <a:bodyPr/>
        <a:lstStyle/>
        <a:p>
          <a:pPr rtl="1"/>
          <a:endParaRPr lang="ar-SA"/>
        </a:p>
      </dgm:t>
    </dgm:pt>
    <dgm:pt modelId="{F1AF7F0A-31ED-41EF-AF60-AD4BCE6A0C3A}" type="pres">
      <dgm:prSet presAssocID="{D939F8E5-E542-43E7-9851-847530D9316E}" presName="hierRoot2" presStyleCnt="0">
        <dgm:presLayoutVars>
          <dgm:hierBranch val="init"/>
        </dgm:presLayoutVars>
      </dgm:prSet>
      <dgm:spPr/>
    </dgm:pt>
    <dgm:pt modelId="{F43F3710-FA7F-4638-87D0-04F847508822}" type="pres">
      <dgm:prSet presAssocID="{D939F8E5-E542-43E7-9851-847530D9316E}" presName="rootComposite" presStyleCnt="0"/>
      <dgm:spPr/>
    </dgm:pt>
    <dgm:pt modelId="{CD3A957B-BC16-4133-ABE1-DEC3627DA1C3}" type="pres">
      <dgm:prSet presAssocID="{D939F8E5-E542-43E7-9851-847530D9316E}" presName="rootText" presStyleLbl="node2" presStyleIdx="0" presStyleCnt="2" custScaleX="37278" custScaleY="41054" custLinFactNeighborX="1920" custLinFactNeighborY="-19312">
        <dgm:presLayoutVars>
          <dgm:chPref val="3"/>
        </dgm:presLayoutVars>
      </dgm:prSet>
      <dgm:spPr/>
      <dgm:t>
        <a:bodyPr/>
        <a:lstStyle/>
        <a:p>
          <a:pPr rtl="1"/>
          <a:endParaRPr lang="ar-SA"/>
        </a:p>
      </dgm:t>
    </dgm:pt>
    <dgm:pt modelId="{31153A31-18F9-4848-8B50-34546C273657}" type="pres">
      <dgm:prSet presAssocID="{D939F8E5-E542-43E7-9851-847530D9316E}" presName="rootConnector" presStyleLbl="node2" presStyleIdx="0" presStyleCnt="2"/>
      <dgm:spPr/>
      <dgm:t>
        <a:bodyPr/>
        <a:lstStyle/>
        <a:p>
          <a:pPr rtl="1"/>
          <a:endParaRPr lang="ar-SA"/>
        </a:p>
      </dgm:t>
    </dgm:pt>
    <dgm:pt modelId="{5CEBFA4C-804B-4415-B653-12EF7147E396}" type="pres">
      <dgm:prSet presAssocID="{D939F8E5-E542-43E7-9851-847530D9316E}" presName="hierChild4" presStyleCnt="0"/>
      <dgm:spPr/>
    </dgm:pt>
    <dgm:pt modelId="{48E06BC4-E261-442B-B209-5A91EBEF6D02}" type="pres">
      <dgm:prSet presAssocID="{D939F8E5-E542-43E7-9851-847530D9316E}" presName="hierChild5" presStyleCnt="0"/>
      <dgm:spPr/>
    </dgm:pt>
    <dgm:pt modelId="{3DC25510-46E9-4CC4-BF38-CC5D3D74B2B2}" type="pres">
      <dgm:prSet presAssocID="{3C96AD61-7800-426C-974A-8B4EF22603A1}" presName="Name37" presStyleLbl="parChTrans1D2" presStyleIdx="1" presStyleCnt="2"/>
      <dgm:spPr/>
      <dgm:t>
        <a:bodyPr/>
        <a:lstStyle/>
        <a:p>
          <a:pPr rtl="1"/>
          <a:endParaRPr lang="ar-SA"/>
        </a:p>
      </dgm:t>
    </dgm:pt>
    <dgm:pt modelId="{FB9A8ED8-A941-4214-9176-9C98200C4B75}" type="pres">
      <dgm:prSet presAssocID="{53820E02-856C-4860-B77F-BB153C24CB8C}" presName="hierRoot2" presStyleCnt="0">
        <dgm:presLayoutVars>
          <dgm:hierBranch val="init"/>
        </dgm:presLayoutVars>
      </dgm:prSet>
      <dgm:spPr/>
    </dgm:pt>
    <dgm:pt modelId="{8228A688-E079-4D49-BD36-76E6D5E8D716}" type="pres">
      <dgm:prSet presAssocID="{53820E02-856C-4860-B77F-BB153C24CB8C}" presName="rootComposite" presStyleCnt="0"/>
      <dgm:spPr/>
    </dgm:pt>
    <dgm:pt modelId="{0BDAA74F-4C01-41F7-B98A-C53F1402DE4D}" type="pres">
      <dgm:prSet presAssocID="{53820E02-856C-4860-B77F-BB153C24CB8C}" presName="rootText" presStyleLbl="node2" presStyleIdx="1" presStyleCnt="2" custAng="10800000" custFlipVert="1" custScaleX="36745" custScaleY="39463" custLinFactNeighborX="-7054" custLinFactNeighborY="-19654">
        <dgm:presLayoutVars>
          <dgm:chPref val="3"/>
        </dgm:presLayoutVars>
      </dgm:prSet>
      <dgm:spPr/>
      <dgm:t>
        <a:bodyPr/>
        <a:lstStyle/>
        <a:p>
          <a:pPr rtl="1"/>
          <a:endParaRPr lang="ar-SA"/>
        </a:p>
      </dgm:t>
    </dgm:pt>
    <dgm:pt modelId="{078F59D0-CFCD-4BC7-9A18-F11432FDE60E}" type="pres">
      <dgm:prSet presAssocID="{53820E02-856C-4860-B77F-BB153C24CB8C}" presName="rootConnector" presStyleLbl="node2" presStyleIdx="1" presStyleCnt="2"/>
      <dgm:spPr/>
      <dgm:t>
        <a:bodyPr/>
        <a:lstStyle/>
        <a:p>
          <a:pPr rtl="1"/>
          <a:endParaRPr lang="ar-SA"/>
        </a:p>
      </dgm:t>
    </dgm:pt>
    <dgm:pt modelId="{41D33CAD-15F7-44D4-81CD-E4C2077766DE}" type="pres">
      <dgm:prSet presAssocID="{53820E02-856C-4860-B77F-BB153C24CB8C}" presName="hierChild4" presStyleCnt="0"/>
      <dgm:spPr/>
    </dgm:pt>
    <dgm:pt modelId="{FD1E029D-13D7-4A78-8078-245B24FADBE1}" type="pres">
      <dgm:prSet presAssocID="{53820E02-856C-4860-B77F-BB153C24CB8C}" presName="hierChild5" presStyleCnt="0"/>
      <dgm:spPr/>
    </dgm:pt>
    <dgm:pt modelId="{1DEABBE1-4D84-48F4-A913-74FC5D333CEC}" type="pres">
      <dgm:prSet presAssocID="{6366FFC8-415D-438C-A164-4E819B483482}" presName="hierChild3" presStyleCnt="0"/>
      <dgm:spPr/>
    </dgm:pt>
  </dgm:ptLst>
  <dgm:cxnLst>
    <dgm:cxn modelId="{64DEEBD5-EA9C-402C-AE1A-FCF6DD5ED075}" type="presOf" srcId="{D939F8E5-E542-43E7-9851-847530D9316E}" destId="{CD3A957B-BC16-4133-ABE1-DEC3627DA1C3}" srcOrd="0" destOrd="0" presId="urn:microsoft.com/office/officeart/2005/8/layout/orgChart1"/>
    <dgm:cxn modelId="{005BDE26-1BA0-44B8-B691-431C9B3EE49D}" type="presOf" srcId="{E944C7EB-001D-490D-96E2-9516D59B638D}" destId="{4E7B5157-7A78-46ED-A2C3-E0AA568B4A2B}" srcOrd="0" destOrd="0" presId="urn:microsoft.com/office/officeart/2005/8/layout/orgChart1"/>
    <dgm:cxn modelId="{B9B98DD8-EFA7-40DA-8BEA-8394E518A8F7}" srcId="{6366FFC8-415D-438C-A164-4E819B483482}" destId="{53820E02-856C-4860-B77F-BB153C24CB8C}" srcOrd="1" destOrd="0" parTransId="{3C96AD61-7800-426C-974A-8B4EF22603A1}" sibTransId="{6381EB3D-21D0-44DF-BF4B-8E9E95EAAFFF}"/>
    <dgm:cxn modelId="{F91C5F40-682A-47CC-ADA5-AA3D231D980D}" srcId="{E944C7EB-001D-490D-96E2-9516D59B638D}" destId="{6366FFC8-415D-438C-A164-4E819B483482}" srcOrd="0" destOrd="0" parTransId="{035A29EF-374A-4E90-A640-0F541FD0A879}" sibTransId="{A086EEEF-7B48-48F5-96DF-4B5992368CCE}"/>
    <dgm:cxn modelId="{A4F2042F-0981-4A57-8D9A-7DEE6A855A1E}" type="presOf" srcId="{3C96AD61-7800-426C-974A-8B4EF22603A1}" destId="{3DC25510-46E9-4CC4-BF38-CC5D3D74B2B2}" srcOrd="0" destOrd="0" presId="urn:microsoft.com/office/officeart/2005/8/layout/orgChart1"/>
    <dgm:cxn modelId="{1F76DBAA-E40C-4AF7-B887-F308DCA2B917}" type="presOf" srcId="{D939F8E5-E542-43E7-9851-847530D9316E}" destId="{31153A31-18F9-4848-8B50-34546C273657}" srcOrd="1" destOrd="0" presId="urn:microsoft.com/office/officeart/2005/8/layout/orgChart1"/>
    <dgm:cxn modelId="{8D02F42C-5720-4A4F-9BDE-2A6BE0AD1924}" srcId="{6366FFC8-415D-438C-A164-4E819B483482}" destId="{D939F8E5-E542-43E7-9851-847530D9316E}" srcOrd="0" destOrd="0" parTransId="{2CC233DC-BE0F-4C4D-A694-A7BD33BD716A}" sibTransId="{C8A818A4-9C5D-45D9-A5E7-8C6DD05EF00B}"/>
    <dgm:cxn modelId="{8D0EF84C-2CB9-4412-BD7D-09EBF3C15BB3}" type="presOf" srcId="{6366FFC8-415D-438C-A164-4E819B483482}" destId="{D8035DF2-8380-4017-B62C-E1B546655795}" srcOrd="1" destOrd="0" presId="urn:microsoft.com/office/officeart/2005/8/layout/orgChart1"/>
    <dgm:cxn modelId="{30AFDD7F-A5BE-4E25-8B8F-C2418B73C0A7}" type="presOf" srcId="{53820E02-856C-4860-B77F-BB153C24CB8C}" destId="{0BDAA74F-4C01-41F7-B98A-C53F1402DE4D}" srcOrd="0" destOrd="0" presId="urn:microsoft.com/office/officeart/2005/8/layout/orgChart1"/>
    <dgm:cxn modelId="{BADC2755-E174-4481-8BEA-3D64FD4D17F9}" type="presOf" srcId="{6366FFC8-415D-438C-A164-4E819B483482}" destId="{72AF5609-7C29-4607-A51B-5894F8D4A186}" srcOrd="0" destOrd="0" presId="urn:microsoft.com/office/officeart/2005/8/layout/orgChart1"/>
    <dgm:cxn modelId="{63A4DAA6-2601-4D25-95CF-00D4AA0A2566}" type="presOf" srcId="{2CC233DC-BE0F-4C4D-A694-A7BD33BD716A}" destId="{5795CD8E-65DB-4BF8-B9D3-A43C6CAE1AC8}" srcOrd="0" destOrd="0" presId="urn:microsoft.com/office/officeart/2005/8/layout/orgChart1"/>
    <dgm:cxn modelId="{DF4D8308-5D4B-486F-94C2-3C4A19232CB9}" type="presOf" srcId="{53820E02-856C-4860-B77F-BB153C24CB8C}" destId="{078F59D0-CFCD-4BC7-9A18-F11432FDE60E}" srcOrd="1" destOrd="0" presId="urn:microsoft.com/office/officeart/2005/8/layout/orgChart1"/>
    <dgm:cxn modelId="{15CCCCC2-196F-48F1-83AC-41749C144494}" type="presParOf" srcId="{4E7B5157-7A78-46ED-A2C3-E0AA568B4A2B}" destId="{2BA787D4-D54D-4A5C-934D-802161AA3B31}" srcOrd="0" destOrd="0" presId="urn:microsoft.com/office/officeart/2005/8/layout/orgChart1"/>
    <dgm:cxn modelId="{3808249D-3DA2-45D9-8F00-BBBA372B4F7E}" type="presParOf" srcId="{2BA787D4-D54D-4A5C-934D-802161AA3B31}" destId="{930849DB-5EEE-49DC-9904-F5021B2D1D8E}" srcOrd="0" destOrd="0" presId="urn:microsoft.com/office/officeart/2005/8/layout/orgChart1"/>
    <dgm:cxn modelId="{34BDD0BB-F281-45F6-B23C-551C2D42AD31}" type="presParOf" srcId="{930849DB-5EEE-49DC-9904-F5021B2D1D8E}" destId="{72AF5609-7C29-4607-A51B-5894F8D4A186}" srcOrd="0" destOrd="0" presId="urn:microsoft.com/office/officeart/2005/8/layout/orgChart1"/>
    <dgm:cxn modelId="{FE5B80CD-6FFF-4B92-8F8B-7D7C7A58B9B8}" type="presParOf" srcId="{930849DB-5EEE-49DC-9904-F5021B2D1D8E}" destId="{D8035DF2-8380-4017-B62C-E1B546655795}" srcOrd="1" destOrd="0" presId="urn:microsoft.com/office/officeart/2005/8/layout/orgChart1"/>
    <dgm:cxn modelId="{C53FFD81-160F-4981-9AA8-E3051C464F76}" type="presParOf" srcId="{2BA787D4-D54D-4A5C-934D-802161AA3B31}" destId="{BECF6D2E-009D-4D37-AA06-54A562213333}" srcOrd="1" destOrd="0" presId="urn:microsoft.com/office/officeart/2005/8/layout/orgChart1"/>
    <dgm:cxn modelId="{7738AE43-7936-4931-AA37-7FFBC4A902B1}" type="presParOf" srcId="{BECF6D2E-009D-4D37-AA06-54A562213333}" destId="{5795CD8E-65DB-4BF8-B9D3-A43C6CAE1AC8}" srcOrd="0" destOrd="0" presId="urn:microsoft.com/office/officeart/2005/8/layout/orgChart1"/>
    <dgm:cxn modelId="{E1800B9E-0565-463F-BBB7-1B3E255B4AF5}" type="presParOf" srcId="{BECF6D2E-009D-4D37-AA06-54A562213333}" destId="{F1AF7F0A-31ED-41EF-AF60-AD4BCE6A0C3A}" srcOrd="1" destOrd="0" presId="urn:microsoft.com/office/officeart/2005/8/layout/orgChart1"/>
    <dgm:cxn modelId="{1831F709-32B9-4187-BABD-E8AC91E8D3B3}" type="presParOf" srcId="{F1AF7F0A-31ED-41EF-AF60-AD4BCE6A0C3A}" destId="{F43F3710-FA7F-4638-87D0-04F847508822}" srcOrd="0" destOrd="0" presId="urn:microsoft.com/office/officeart/2005/8/layout/orgChart1"/>
    <dgm:cxn modelId="{76765658-4F33-4048-A56B-97B4F51FD495}" type="presParOf" srcId="{F43F3710-FA7F-4638-87D0-04F847508822}" destId="{CD3A957B-BC16-4133-ABE1-DEC3627DA1C3}" srcOrd="0" destOrd="0" presId="urn:microsoft.com/office/officeart/2005/8/layout/orgChart1"/>
    <dgm:cxn modelId="{94E234D6-F333-4527-8FC8-536CEF1EBBF9}" type="presParOf" srcId="{F43F3710-FA7F-4638-87D0-04F847508822}" destId="{31153A31-18F9-4848-8B50-34546C273657}" srcOrd="1" destOrd="0" presId="urn:microsoft.com/office/officeart/2005/8/layout/orgChart1"/>
    <dgm:cxn modelId="{C170F20A-43EA-4393-BA23-609C8A48777D}" type="presParOf" srcId="{F1AF7F0A-31ED-41EF-AF60-AD4BCE6A0C3A}" destId="{5CEBFA4C-804B-4415-B653-12EF7147E396}" srcOrd="1" destOrd="0" presId="urn:microsoft.com/office/officeart/2005/8/layout/orgChart1"/>
    <dgm:cxn modelId="{C1E5C109-C9E4-4898-9D8D-582BF88FF0EC}" type="presParOf" srcId="{F1AF7F0A-31ED-41EF-AF60-AD4BCE6A0C3A}" destId="{48E06BC4-E261-442B-B209-5A91EBEF6D02}" srcOrd="2" destOrd="0" presId="urn:microsoft.com/office/officeart/2005/8/layout/orgChart1"/>
    <dgm:cxn modelId="{3FB7A9CD-78DE-4D3F-B7AD-ACFCC748599D}" type="presParOf" srcId="{BECF6D2E-009D-4D37-AA06-54A562213333}" destId="{3DC25510-46E9-4CC4-BF38-CC5D3D74B2B2}" srcOrd="2" destOrd="0" presId="urn:microsoft.com/office/officeart/2005/8/layout/orgChart1"/>
    <dgm:cxn modelId="{C68180E9-F042-4168-8C32-40684A0EF3F6}" type="presParOf" srcId="{BECF6D2E-009D-4D37-AA06-54A562213333}" destId="{FB9A8ED8-A941-4214-9176-9C98200C4B75}" srcOrd="3" destOrd="0" presId="urn:microsoft.com/office/officeart/2005/8/layout/orgChart1"/>
    <dgm:cxn modelId="{310965CE-FF5E-4293-BA74-F19297FA7391}" type="presParOf" srcId="{FB9A8ED8-A941-4214-9176-9C98200C4B75}" destId="{8228A688-E079-4D49-BD36-76E6D5E8D716}" srcOrd="0" destOrd="0" presId="urn:microsoft.com/office/officeart/2005/8/layout/orgChart1"/>
    <dgm:cxn modelId="{A6748A52-89BB-4E3E-8650-E3F93D8F2118}" type="presParOf" srcId="{8228A688-E079-4D49-BD36-76E6D5E8D716}" destId="{0BDAA74F-4C01-41F7-B98A-C53F1402DE4D}" srcOrd="0" destOrd="0" presId="urn:microsoft.com/office/officeart/2005/8/layout/orgChart1"/>
    <dgm:cxn modelId="{3F3663D7-EE0E-4816-9A7E-1DE32601573E}" type="presParOf" srcId="{8228A688-E079-4D49-BD36-76E6D5E8D716}" destId="{078F59D0-CFCD-4BC7-9A18-F11432FDE60E}" srcOrd="1" destOrd="0" presId="urn:microsoft.com/office/officeart/2005/8/layout/orgChart1"/>
    <dgm:cxn modelId="{A6D0E830-2660-4883-BD11-4D480654F38E}" type="presParOf" srcId="{FB9A8ED8-A941-4214-9176-9C98200C4B75}" destId="{41D33CAD-15F7-44D4-81CD-E4C2077766DE}" srcOrd="1" destOrd="0" presId="urn:microsoft.com/office/officeart/2005/8/layout/orgChart1"/>
    <dgm:cxn modelId="{752D58F7-E1F1-4B58-9AE7-A239978ED971}" type="presParOf" srcId="{FB9A8ED8-A941-4214-9176-9C98200C4B75}" destId="{FD1E029D-13D7-4A78-8078-245B24FADBE1}" srcOrd="2" destOrd="0" presId="urn:microsoft.com/office/officeart/2005/8/layout/orgChart1"/>
    <dgm:cxn modelId="{33E22270-009B-4F2F-8F81-565B2999B16E}" type="presParOf" srcId="{2BA787D4-D54D-4A5C-934D-802161AA3B31}" destId="{1DEABBE1-4D84-48F4-A913-74FC5D333CEC}"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DC25510-46E9-4CC4-BF38-CC5D3D74B2B2}">
      <dsp:nvSpPr>
        <dsp:cNvPr id="0" name=""/>
        <dsp:cNvSpPr/>
      </dsp:nvSpPr>
      <dsp:spPr>
        <a:xfrm>
          <a:off x="4443453" y="1785938"/>
          <a:ext cx="2253507" cy="1428731"/>
        </a:xfrm>
        <a:custGeom>
          <a:avLst/>
          <a:gdLst/>
          <a:ahLst/>
          <a:cxnLst/>
          <a:rect l="0" t="0" r="0" b="0"/>
          <a:pathLst>
            <a:path>
              <a:moveTo>
                <a:pt x="0" y="0"/>
              </a:moveTo>
              <a:lnTo>
                <a:pt x="0" y="418449"/>
              </a:lnTo>
              <a:lnTo>
                <a:pt x="2253507" y="418449"/>
              </a:lnTo>
              <a:lnTo>
                <a:pt x="2253507" y="1428731"/>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795CD8E-65DB-4BF8-B9D3-A43C6CAE1AC8}">
      <dsp:nvSpPr>
        <dsp:cNvPr id="0" name=""/>
        <dsp:cNvSpPr/>
      </dsp:nvSpPr>
      <dsp:spPr>
        <a:xfrm>
          <a:off x="1978700" y="1785938"/>
          <a:ext cx="2464752" cy="1445185"/>
        </a:xfrm>
        <a:custGeom>
          <a:avLst/>
          <a:gdLst/>
          <a:ahLst/>
          <a:cxnLst/>
          <a:rect l="0" t="0" r="0" b="0"/>
          <a:pathLst>
            <a:path>
              <a:moveTo>
                <a:pt x="2464752" y="0"/>
              </a:moveTo>
              <a:lnTo>
                <a:pt x="2464752" y="434902"/>
              </a:lnTo>
              <a:lnTo>
                <a:pt x="0" y="434902"/>
              </a:lnTo>
              <a:lnTo>
                <a:pt x="0" y="1445185"/>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AF5609-7C29-4607-A51B-5894F8D4A186}">
      <dsp:nvSpPr>
        <dsp:cNvPr id="0" name=""/>
        <dsp:cNvSpPr/>
      </dsp:nvSpPr>
      <dsp:spPr>
        <a:xfrm>
          <a:off x="2309063" y="83323"/>
          <a:ext cx="4268780" cy="1702614"/>
        </a:xfrm>
        <a:prstGeom prst="rect">
          <a:avLst/>
        </a:prstGeom>
        <a:gradFill rotWithShape="0">
          <a:gsLst>
            <a:gs pos="0">
              <a:schemeClr val="accent1">
                <a:shade val="80000"/>
                <a:hueOff val="0"/>
                <a:satOff val="0"/>
                <a:lumOff val="0"/>
                <a:alphaOff val="0"/>
                <a:tint val="35000"/>
                <a:satMod val="260000"/>
              </a:schemeClr>
            </a:gs>
            <a:gs pos="30000">
              <a:schemeClr val="accent1">
                <a:shade val="80000"/>
                <a:hueOff val="0"/>
                <a:satOff val="0"/>
                <a:lumOff val="0"/>
                <a:alphaOff val="0"/>
                <a:tint val="38000"/>
                <a:satMod val="260000"/>
              </a:schemeClr>
            </a:gs>
            <a:gs pos="75000">
              <a:schemeClr val="accent1">
                <a:shade val="80000"/>
                <a:hueOff val="0"/>
                <a:satOff val="0"/>
                <a:lumOff val="0"/>
                <a:alphaOff val="0"/>
                <a:tint val="55000"/>
                <a:satMod val="255000"/>
              </a:schemeClr>
            </a:gs>
            <a:gs pos="100000">
              <a:schemeClr val="accent1">
                <a:shade val="80000"/>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lvl="0" algn="ctr" defTabSz="2667000" rtl="1">
            <a:lnSpc>
              <a:spcPct val="90000"/>
            </a:lnSpc>
            <a:spcBef>
              <a:spcPct val="0"/>
            </a:spcBef>
            <a:spcAft>
              <a:spcPct val="35000"/>
            </a:spcAft>
          </a:pPr>
          <a:r>
            <a:rPr lang="ar-SA" sz="6000" b="0" u="none" kern="1200" dirty="0" smtClean="0">
              <a:solidFill>
                <a:srgbClr val="FF0000"/>
              </a:solidFill>
            </a:rPr>
            <a:t>أشكال استراتيجية النمو والتوسع</a:t>
          </a:r>
          <a:endParaRPr lang="ar-SA" sz="6000" b="0" u="none" kern="1200" dirty="0">
            <a:solidFill>
              <a:srgbClr val="FF0000"/>
            </a:solidFill>
          </a:endParaRPr>
        </a:p>
      </dsp:txBody>
      <dsp:txXfrm>
        <a:off x="2309063" y="83323"/>
        <a:ext cx="4268780" cy="1702614"/>
      </dsp:txXfrm>
    </dsp:sp>
    <dsp:sp modelId="{CD3A957B-BC16-4133-ABE1-DEC3627DA1C3}">
      <dsp:nvSpPr>
        <dsp:cNvPr id="0" name=""/>
        <dsp:cNvSpPr/>
      </dsp:nvSpPr>
      <dsp:spPr>
        <a:xfrm>
          <a:off x="185305" y="3231123"/>
          <a:ext cx="3586791" cy="1975054"/>
        </a:xfrm>
        <a:prstGeom prst="rect">
          <a:avLst/>
        </a:prstGeom>
        <a:gradFill rotWithShape="0">
          <a:gsLst>
            <a:gs pos="0">
              <a:schemeClr val="accent1">
                <a:tint val="99000"/>
                <a:hueOff val="0"/>
                <a:satOff val="0"/>
                <a:lumOff val="0"/>
                <a:alphaOff val="0"/>
                <a:tint val="35000"/>
                <a:satMod val="260000"/>
              </a:schemeClr>
            </a:gs>
            <a:gs pos="30000">
              <a:schemeClr val="accent1">
                <a:tint val="99000"/>
                <a:hueOff val="0"/>
                <a:satOff val="0"/>
                <a:lumOff val="0"/>
                <a:alphaOff val="0"/>
                <a:tint val="38000"/>
                <a:satMod val="260000"/>
              </a:schemeClr>
            </a:gs>
            <a:gs pos="75000">
              <a:schemeClr val="accent1">
                <a:tint val="99000"/>
                <a:hueOff val="0"/>
                <a:satOff val="0"/>
                <a:lumOff val="0"/>
                <a:alphaOff val="0"/>
                <a:tint val="55000"/>
                <a:satMod val="255000"/>
              </a:schemeClr>
            </a:gs>
            <a:gs pos="100000">
              <a:schemeClr val="accent1">
                <a:tint val="99000"/>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lvl="0" algn="ctr" defTabSz="2667000" rtl="1">
            <a:lnSpc>
              <a:spcPct val="90000"/>
            </a:lnSpc>
            <a:spcBef>
              <a:spcPct val="0"/>
            </a:spcBef>
            <a:spcAft>
              <a:spcPct val="35000"/>
            </a:spcAft>
          </a:pPr>
          <a:r>
            <a:rPr lang="ar-SA" sz="6000" i="1" kern="1200" dirty="0" smtClean="0">
              <a:solidFill>
                <a:srgbClr val="FF0000"/>
              </a:solidFill>
            </a:rPr>
            <a:t>استراتيجية التنويع</a:t>
          </a:r>
          <a:endParaRPr lang="ar-SA" sz="6000" kern="1200" dirty="0">
            <a:solidFill>
              <a:srgbClr val="FF0000"/>
            </a:solidFill>
          </a:endParaRPr>
        </a:p>
      </dsp:txBody>
      <dsp:txXfrm>
        <a:off x="185305" y="3231123"/>
        <a:ext cx="3586791" cy="1975054"/>
      </dsp:txXfrm>
    </dsp:sp>
    <dsp:sp modelId="{0BDAA74F-4C01-41F7-B98A-C53F1402DE4D}">
      <dsp:nvSpPr>
        <dsp:cNvPr id="0" name=""/>
        <dsp:cNvSpPr/>
      </dsp:nvSpPr>
      <dsp:spPr>
        <a:xfrm rot="10800000" flipV="1">
          <a:off x="4929207" y="3214670"/>
          <a:ext cx="3535507" cy="1898513"/>
        </a:xfrm>
        <a:prstGeom prst="rect">
          <a:avLst/>
        </a:prstGeom>
        <a:gradFill rotWithShape="0">
          <a:gsLst>
            <a:gs pos="0">
              <a:schemeClr val="accent1">
                <a:tint val="99000"/>
                <a:hueOff val="0"/>
                <a:satOff val="0"/>
                <a:lumOff val="0"/>
                <a:alphaOff val="0"/>
                <a:tint val="35000"/>
                <a:satMod val="260000"/>
              </a:schemeClr>
            </a:gs>
            <a:gs pos="30000">
              <a:schemeClr val="accent1">
                <a:tint val="99000"/>
                <a:hueOff val="0"/>
                <a:satOff val="0"/>
                <a:lumOff val="0"/>
                <a:alphaOff val="0"/>
                <a:tint val="38000"/>
                <a:satMod val="260000"/>
              </a:schemeClr>
            </a:gs>
            <a:gs pos="75000">
              <a:schemeClr val="accent1">
                <a:tint val="99000"/>
                <a:hueOff val="0"/>
                <a:satOff val="0"/>
                <a:lumOff val="0"/>
                <a:alphaOff val="0"/>
                <a:tint val="55000"/>
                <a:satMod val="255000"/>
              </a:schemeClr>
            </a:gs>
            <a:gs pos="100000">
              <a:schemeClr val="accent1">
                <a:tint val="99000"/>
                <a:hueOff val="0"/>
                <a:satOff val="0"/>
                <a:lumOff val="0"/>
                <a:alphaOff val="0"/>
                <a:tint val="70000"/>
                <a:satMod val="255000"/>
              </a:scheme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lvl="0" algn="ctr" defTabSz="2667000" rtl="1">
            <a:lnSpc>
              <a:spcPct val="90000"/>
            </a:lnSpc>
            <a:spcBef>
              <a:spcPct val="0"/>
            </a:spcBef>
            <a:spcAft>
              <a:spcPct val="35000"/>
            </a:spcAft>
          </a:pPr>
          <a:r>
            <a:rPr lang="ar-SA" sz="6000" i="1" kern="1200" dirty="0" smtClean="0">
              <a:solidFill>
                <a:srgbClr val="FF0000"/>
              </a:solidFill>
            </a:rPr>
            <a:t>استراتيجية التركيز</a:t>
          </a:r>
          <a:endParaRPr lang="ar-SA" sz="6000" kern="1200" dirty="0">
            <a:solidFill>
              <a:srgbClr val="FF0000"/>
            </a:solidFill>
          </a:endParaRPr>
        </a:p>
      </dsp:txBody>
      <dsp:txXfrm rot="10800000" flipV="1">
        <a:off x="4929207" y="3214670"/>
        <a:ext cx="3535507" cy="1898513"/>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F0B0ED8-76FA-4982-A871-325DB9D5AF6D}" type="datetimeFigureOut">
              <a:rPr lang="ar-SA" smtClean="0"/>
              <a:pPr/>
              <a:t>01/13/1431</a:t>
            </a:fld>
            <a:endParaRPr lang="ar-SA"/>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ar-SA"/>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027E5B63-4E7A-48E8-B591-95C60802E23A}"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transition spd="med">
    <p:wip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0B0ED8-76FA-4982-A871-325DB9D5AF6D}" type="datetimeFigureOut">
              <a:rPr lang="ar-SA" smtClean="0"/>
              <a:pPr/>
              <a:t>01/13/1431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27E5B63-4E7A-48E8-B591-95C60802E23A}" type="slidenum">
              <a:rPr lang="ar-SA" smtClean="0"/>
              <a:pPr/>
              <a:t>‹#›</a:t>
            </a:fld>
            <a:endParaRPr lang="ar-SA"/>
          </a:p>
        </p:txBody>
      </p:sp>
    </p:spTree>
  </p:cSld>
  <p:clrMapOvr>
    <a:masterClrMapping/>
  </p:clrMapOvr>
  <p:transition spd="med">
    <p:wip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0B0ED8-76FA-4982-A871-325DB9D5AF6D}" type="datetimeFigureOut">
              <a:rPr lang="ar-SA" smtClean="0"/>
              <a:pPr/>
              <a:t>01/13/1431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27E5B63-4E7A-48E8-B591-95C60802E23A}" type="slidenum">
              <a:rPr lang="ar-SA" smtClean="0"/>
              <a:pPr/>
              <a:t>‹#›</a:t>
            </a:fld>
            <a:endParaRPr lang="ar-SA"/>
          </a:p>
        </p:txBody>
      </p:sp>
    </p:spTree>
  </p:cSld>
  <p:clrMapOvr>
    <a:masterClrMapping/>
  </p:clrMapOvr>
  <p:transition spd="med">
    <p:wip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F0B0ED8-76FA-4982-A871-325DB9D5AF6D}" type="datetimeFigureOut">
              <a:rPr lang="ar-SA" smtClean="0"/>
              <a:pPr/>
              <a:t>01/13/1431</a:t>
            </a:fld>
            <a:endParaRPr lang="ar-SA"/>
          </a:p>
        </p:txBody>
      </p:sp>
      <p:sp>
        <p:nvSpPr>
          <p:cNvPr id="9" name="Slide Number Placeholder 8"/>
          <p:cNvSpPr>
            <a:spLocks noGrp="1"/>
          </p:cNvSpPr>
          <p:nvPr>
            <p:ph type="sldNum" sz="quarter" idx="15"/>
          </p:nvPr>
        </p:nvSpPr>
        <p:spPr/>
        <p:txBody>
          <a:bodyPr rtlCol="0"/>
          <a:lstStyle/>
          <a:p>
            <a:fld id="{027E5B63-4E7A-48E8-B591-95C60802E23A}" type="slidenum">
              <a:rPr lang="ar-SA" smtClean="0"/>
              <a:pPr/>
              <a:t>‹#›</a:t>
            </a:fld>
            <a:endParaRPr lang="ar-SA"/>
          </a:p>
        </p:txBody>
      </p:sp>
      <p:sp>
        <p:nvSpPr>
          <p:cNvPr id="10" name="Footer Placeholder 9"/>
          <p:cNvSpPr>
            <a:spLocks noGrp="1"/>
          </p:cNvSpPr>
          <p:nvPr>
            <p:ph type="ftr" sz="quarter" idx="16"/>
          </p:nvPr>
        </p:nvSpPr>
        <p:spPr/>
        <p:txBody>
          <a:bodyPr rtlCol="0"/>
          <a:lstStyle/>
          <a:p>
            <a:endParaRPr lang="ar-SA"/>
          </a:p>
        </p:txBody>
      </p:sp>
    </p:spTree>
  </p:cSld>
  <p:clrMapOvr>
    <a:masterClrMapping/>
  </p:clrMapOvr>
  <p:transition spd="med">
    <p:wip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F0B0ED8-76FA-4982-A871-325DB9D5AF6D}" type="datetimeFigureOut">
              <a:rPr lang="ar-SA" smtClean="0"/>
              <a:pPr/>
              <a:t>01/13/1431</a:t>
            </a:fld>
            <a:endParaRPr lang="ar-SA"/>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ar-SA"/>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027E5B63-4E7A-48E8-B591-95C60802E23A}"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transition spd="med">
    <p:wip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F0B0ED8-76FA-4982-A871-325DB9D5AF6D}" type="datetimeFigureOut">
              <a:rPr lang="ar-SA" smtClean="0"/>
              <a:pPr/>
              <a:t>01/13/1431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27E5B63-4E7A-48E8-B591-95C60802E23A}" type="slidenum">
              <a:rPr lang="ar-SA" smtClean="0"/>
              <a:pPr/>
              <a:t>‹#›</a:t>
            </a:fld>
            <a:endParaRPr lang="ar-SA"/>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med">
    <p:wip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F0B0ED8-76FA-4982-A871-325DB9D5AF6D}" type="datetimeFigureOut">
              <a:rPr lang="ar-SA" smtClean="0"/>
              <a:pPr/>
              <a:t>01/13/1431</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27E5B63-4E7A-48E8-B591-95C60802E23A}" type="slidenum">
              <a:rPr lang="ar-SA" smtClean="0"/>
              <a:pPr/>
              <a:t>‹#›</a:t>
            </a:fld>
            <a:endParaRPr lang="ar-SA"/>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spd="med">
    <p:wip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F0B0ED8-76FA-4982-A871-325DB9D5AF6D}" type="datetimeFigureOut">
              <a:rPr lang="ar-SA" smtClean="0"/>
              <a:pPr/>
              <a:t>01/13/1431</a:t>
            </a:fld>
            <a:endParaRPr lang="ar-SA"/>
          </a:p>
        </p:txBody>
      </p:sp>
      <p:sp>
        <p:nvSpPr>
          <p:cNvPr id="7" name="Slide Number Placeholder 6"/>
          <p:cNvSpPr>
            <a:spLocks noGrp="1"/>
          </p:cNvSpPr>
          <p:nvPr>
            <p:ph type="sldNum" sz="quarter" idx="11"/>
          </p:nvPr>
        </p:nvSpPr>
        <p:spPr/>
        <p:txBody>
          <a:bodyPr rtlCol="0"/>
          <a:lstStyle/>
          <a:p>
            <a:fld id="{027E5B63-4E7A-48E8-B591-95C60802E23A}" type="slidenum">
              <a:rPr lang="ar-SA" smtClean="0"/>
              <a:pPr/>
              <a:t>‹#›</a:t>
            </a:fld>
            <a:endParaRPr lang="ar-SA"/>
          </a:p>
        </p:txBody>
      </p:sp>
      <p:sp>
        <p:nvSpPr>
          <p:cNvPr id="8" name="Footer Placeholder 7"/>
          <p:cNvSpPr>
            <a:spLocks noGrp="1"/>
          </p:cNvSpPr>
          <p:nvPr>
            <p:ph type="ftr" sz="quarter" idx="12"/>
          </p:nvPr>
        </p:nvSpPr>
        <p:spPr/>
        <p:txBody>
          <a:bodyPr rtlCol="0"/>
          <a:lstStyle/>
          <a:p>
            <a:endParaRPr lang="ar-SA"/>
          </a:p>
        </p:txBody>
      </p:sp>
    </p:spTree>
  </p:cSld>
  <p:clrMapOvr>
    <a:masterClrMapping/>
  </p:clrMapOvr>
  <p:transition spd="med">
    <p:wip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0B0ED8-76FA-4982-A871-325DB9D5AF6D}" type="datetimeFigureOut">
              <a:rPr lang="ar-SA" smtClean="0"/>
              <a:pPr/>
              <a:t>01/13/1431</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27E5B63-4E7A-48E8-B591-95C60802E23A}" type="slidenum">
              <a:rPr lang="ar-SA" smtClean="0"/>
              <a:pPr/>
              <a:t>‹#›</a:t>
            </a:fld>
            <a:endParaRPr lang="ar-SA"/>
          </a:p>
        </p:txBody>
      </p:sp>
    </p:spTree>
  </p:cSld>
  <p:clrMapOvr>
    <a:masterClrMapping/>
  </p:clrMapOvr>
  <p:transition spd="med">
    <p:wip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F0B0ED8-76FA-4982-A871-325DB9D5AF6D}" type="datetimeFigureOut">
              <a:rPr lang="ar-SA" smtClean="0"/>
              <a:pPr/>
              <a:t>01/13/1431</a:t>
            </a:fld>
            <a:endParaRPr lang="ar-SA"/>
          </a:p>
        </p:txBody>
      </p:sp>
      <p:sp>
        <p:nvSpPr>
          <p:cNvPr id="22" name="Slide Number Placeholder 21"/>
          <p:cNvSpPr>
            <a:spLocks noGrp="1"/>
          </p:cNvSpPr>
          <p:nvPr>
            <p:ph type="sldNum" sz="quarter" idx="15"/>
          </p:nvPr>
        </p:nvSpPr>
        <p:spPr/>
        <p:txBody>
          <a:bodyPr rtlCol="0"/>
          <a:lstStyle/>
          <a:p>
            <a:fld id="{027E5B63-4E7A-48E8-B591-95C60802E23A}" type="slidenum">
              <a:rPr lang="ar-SA" smtClean="0"/>
              <a:pPr/>
              <a:t>‹#›</a:t>
            </a:fld>
            <a:endParaRPr lang="ar-SA"/>
          </a:p>
        </p:txBody>
      </p:sp>
      <p:sp>
        <p:nvSpPr>
          <p:cNvPr id="23" name="Footer Placeholder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transition spd="med">
    <p:wip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F0B0ED8-76FA-4982-A871-325DB9D5AF6D}" type="datetimeFigureOut">
              <a:rPr lang="ar-SA" smtClean="0"/>
              <a:pPr/>
              <a:t>01/13/1431</a:t>
            </a:fld>
            <a:endParaRPr lang="ar-SA"/>
          </a:p>
        </p:txBody>
      </p:sp>
      <p:sp>
        <p:nvSpPr>
          <p:cNvPr id="18" name="Slide Number Placeholder 17"/>
          <p:cNvSpPr>
            <a:spLocks noGrp="1"/>
          </p:cNvSpPr>
          <p:nvPr>
            <p:ph type="sldNum" sz="quarter" idx="11"/>
          </p:nvPr>
        </p:nvSpPr>
        <p:spPr/>
        <p:txBody>
          <a:bodyPr rtlCol="0"/>
          <a:lstStyle/>
          <a:p>
            <a:fld id="{027E5B63-4E7A-48E8-B591-95C60802E23A}" type="slidenum">
              <a:rPr lang="ar-SA" smtClean="0"/>
              <a:pPr/>
              <a:t>‹#›</a:t>
            </a:fld>
            <a:endParaRPr lang="ar-SA"/>
          </a:p>
        </p:txBody>
      </p:sp>
      <p:sp>
        <p:nvSpPr>
          <p:cNvPr id="21" name="Footer Placeholder 20"/>
          <p:cNvSpPr>
            <a:spLocks noGrp="1"/>
          </p:cNvSpPr>
          <p:nvPr>
            <p:ph type="ftr" sz="quarter" idx="12"/>
          </p:nvPr>
        </p:nvSpPr>
        <p:spPr/>
        <p:txBody>
          <a:bodyPr rtlCol="0"/>
          <a:lstStyle/>
          <a:p>
            <a:endParaRPr lang="ar-SA"/>
          </a:p>
        </p:txBody>
      </p:sp>
    </p:spTree>
  </p:cSld>
  <p:clrMapOvr>
    <a:masterClrMapping/>
  </p:clrMapOvr>
  <p:transition spd="med">
    <p:wip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F0B0ED8-76FA-4982-A871-325DB9D5AF6D}" type="datetimeFigureOut">
              <a:rPr lang="ar-SA" smtClean="0"/>
              <a:pPr/>
              <a:t>01/13/1431</a:t>
            </a:fld>
            <a:endParaRPr lang="ar-SA"/>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27E5B63-4E7A-48E8-B591-95C60802E23A}"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wipe/>
  </p:transition>
  <p:timing>
    <p:tnLst>
      <p:par>
        <p:cTn id="1" dur="indefinite" restart="never" nodeType="tmRoot"/>
      </p:par>
    </p:tnLst>
  </p:timing>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Lacoste%20Red%20!%20Collection.flv"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image" Target="../media/image32.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LACOSTE%20Love%20of%20Pink%202009.flv" TargetMode="External"/><Relationship Id="rId2" Type="http://schemas.openxmlformats.org/officeDocument/2006/relationships/image" Target="../media/image34.jpe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2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hyperlink" Target="lacoste_future_en.wmv" TargetMode="Externa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slideLayout" Target="../slideLayouts/slideLayout2.xml"/><Relationship Id="rId1" Type="http://schemas.openxmlformats.org/officeDocument/2006/relationships/video" Target="file:///C:\Users\jo0ody\Desktop\&#1580;&#1583;&#1608;&#1604;\&#1575;&#1587;&#1578;&#1585;&#1575;&#1578;&#1610;&#1580;&#1610;&#1577;\lacoste_future_en.wmv"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acoste-logo.jpg"/>
          <p:cNvPicPr>
            <a:picLocks noChangeAspect="1"/>
          </p:cNvPicPr>
          <p:nvPr/>
        </p:nvPicPr>
        <p:blipFill>
          <a:blip r:embed="rId2" cstate="print"/>
          <a:stretch>
            <a:fillRect/>
          </a:stretch>
        </p:blipFill>
        <p:spPr>
          <a:xfrm>
            <a:off x="2190770" y="3357562"/>
            <a:ext cx="5238750" cy="2867025"/>
          </a:xfrm>
          <a:prstGeom prst="rect">
            <a:avLst/>
          </a:prstGeom>
        </p:spPr>
      </p:pic>
      <p:sp>
        <p:nvSpPr>
          <p:cNvPr id="2" name="Title 1"/>
          <p:cNvSpPr>
            <a:spLocks noGrp="1"/>
          </p:cNvSpPr>
          <p:nvPr>
            <p:ph type="ctrTitle"/>
          </p:nvPr>
        </p:nvSpPr>
        <p:spPr>
          <a:xfrm>
            <a:off x="642910" y="1328723"/>
            <a:ext cx="7743852" cy="2814657"/>
          </a:xfrm>
        </p:spPr>
        <p:txBody>
          <a:bodyPr>
            <a:normAutofit fontScale="90000"/>
          </a:bodyPr>
          <a:lstStyle/>
          <a:p>
            <a:pPr algn="ctr" rtl="0"/>
            <a:r>
              <a:rPr lang="ar-SA" sz="8000" dirty="0" smtClean="0"/>
              <a:t>استراتيجية </a:t>
            </a:r>
            <a:r>
              <a:rPr lang="en-US" sz="8000" dirty="0" smtClean="0"/>
              <a:t/>
            </a:r>
            <a:br>
              <a:rPr lang="en-US" sz="8000" dirty="0" smtClean="0"/>
            </a:br>
            <a:r>
              <a:rPr lang="ar-SA" sz="8000" dirty="0" smtClean="0"/>
              <a:t>شركة لاكوست</a:t>
            </a:r>
            <a:r>
              <a:rPr lang="en-US" sz="8000" dirty="0" smtClean="0"/>
              <a:t/>
            </a:r>
            <a:br>
              <a:rPr lang="en-US" sz="8000" dirty="0" smtClean="0"/>
            </a:br>
            <a:r>
              <a:rPr lang="ar-SA" sz="8000" dirty="0" smtClean="0"/>
              <a:t>التوسعية </a:t>
            </a:r>
            <a:r>
              <a:rPr lang="en-US" dirty="0" smtClean="0"/>
              <a:t/>
            </a:r>
            <a:br>
              <a:rPr lang="en-US" dirty="0" smtClean="0"/>
            </a:br>
            <a:endParaRPr lang="ar-SA" dirty="0"/>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8" presetClass="entr" presetSubtype="1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acoste-logo.jpg"/>
          <p:cNvPicPr>
            <a:picLocks noChangeAspect="1"/>
          </p:cNvPicPr>
          <p:nvPr/>
        </p:nvPicPr>
        <p:blipFill>
          <a:blip r:embed="rId2" cstate="print"/>
          <a:stretch>
            <a:fillRect/>
          </a:stretch>
        </p:blipFill>
        <p:spPr>
          <a:xfrm>
            <a:off x="1928794" y="3276619"/>
            <a:ext cx="5238750" cy="2867025"/>
          </a:xfrm>
          <a:prstGeom prst="rect">
            <a:avLst/>
          </a:prstGeom>
        </p:spPr>
      </p:pic>
      <p:sp>
        <p:nvSpPr>
          <p:cNvPr id="4" name="Content Placeholder 3"/>
          <p:cNvSpPr txBox="1">
            <a:spLocks noGrp="1"/>
          </p:cNvSpPr>
          <p:nvPr>
            <p:ph sz="quarter" idx="1"/>
          </p:nvPr>
        </p:nvSpPr>
        <p:spPr>
          <a:xfrm>
            <a:off x="500034" y="285728"/>
            <a:ext cx="7467600" cy="3139321"/>
          </a:xfrm>
          <a:prstGeom prst="rect">
            <a:avLst/>
          </a:prstGeom>
          <a:noFill/>
        </p:spPr>
        <p:txBody>
          <a:bodyPr wrap="square" rtlCol="1">
            <a:spAutoFit/>
          </a:bodyPr>
          <a:lstStyle/>
          <a:p>
            <a:r>
              <a:rPr lang="ar-SA" sz="4000" dirty="0" smtClean="0"/>
              <a:t>و </a:t>
            </a:r>
            <a:r>
              <a:rPr lang="ar-SA" sz="5400" dirty="0" smtClean="0"/>
              <a:t>كمثال على استراتيجة التوسع سنأخذ شركة</a:t>
            </a:r>
            <a:r>
              <a:rPr lang="ar-SA" sz="11500" dirty="0" smtClean="0">
                <a:hlinkClick r:id="rId3" action="ppaction://hlinkfile"/>
              </a:rPr>
              <a:t> </a:t>
            </a:r>
            <a:r>
              <a:rPr lang="ar-SA" sz="11500" b="1" i="1" dirty="0" smtClean="0">
                <a:hlinkClick r:id="rId3" action="ppaction://hlinkfile"/>
              </a:rPr>
              <a:t>لاكوست</a:t>
            </a:r>
            <a:endParaRPr lang="en-US" sz="4000" dirty="0" smtClean="0"/>
          </a:p>
          <a:p>
            <a:endParaRPr lang="ar-SA" dirty="0"/>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par>
                                <p:cTn id="8" presetID="13"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plus(in)">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nee.jpg"/>
          <p:cNvPicPr>
            <a:picLocks noChangeAspect="1"/>
          </p:cNvPicPr>
          <p:nvPr/>
        </p:nvPicPr>
        <p:blipFill>
          <a:blip r:embed="rId2" cstate="print"/>
          <a:stretch>
            <a:fillRect/>
          </a:stretch>
        </p:blipFill>
        <p:spPr>
          <a:xfrm>
            <a:off x="142844" y="2714620"/>
            <a:ext cx="2214578" cy="3403068"/>
          </a:xfrm>
          <a:prstGeom prst="rect">
            <a:avLst/>
          </a:prstGeom>
        </p:spPr>
      </p:pic>
      <p:sp>
        <p:nvSpPr>
          <p:cNvPr id="3" name="Content Placeholder 2"/>
          <p:cNvSpPr>
            <a:spLocks noGrp="1"/>
          </p:cNvSpPr>
          <p:nvPr>
            <p:ph sz="quarter" idx="1"/>
          </p:nvPr>
        </p:nvSpPr>
        <p:spPr>
          <a:xfrm>
            <a:off x="1571604" y="428604"/>
            <a:ext cx="7500990" cy="4429156"/>
          </a:xfrm>
        </p:spPr>
        <p:txBody>
          <a:bodyPr>
            <a:normAutofit/>
          </a:bodyPr>
          <a:lstStyle/>
          <a:p>
            <a:pPr>
              <a:buNone/>
            </a:pPr>
            <a:r>
              <a:rPr lang="ar-SA" dirty="0" smtClean="0"/>
              <a:t>  تعود القصة إلى عام 1927 بعد رهان أقامه لاعب التنس الفرنسي رينيه لاكوست مع مدرب فريق «موسكيتيير» الفرنسي إذا فاز في انتزاع بطولة ديفيس الأميركية للتنس سيحصل في المقابل على حقيبة من جلد التمساح. و لقبته الصحف الأميركية بالتمساح الذي لا يترك فريسته إلا بعد أن يهزمها. وبدأ اسم لاكوست يلمع مع لقبه التمساح بوصفه بطل لعبة التنس الأنيق</a:t>
            </a:r>
            <a:r>
              <a:rPr lang="en-US" dirty="0" smtClean="0"/>
              <a:t>. </a:t>
            </a:r>
            <a:br>
              <a:rPr lang="en-US" dirty="0" smtClean="0"/>
            </a:br>
            <a:r>
              <a:rPr lang="ar-SA" dirty="0" smtClean="0"/>
              <a:t>وفي العام نفسه كان رينيه قد ابتكر قميص قطن خاصاً به ذا أكمام قصيرة تريح حركته كما أنه يمتص إفرازات جسمه خلال اللعب. وأطلق عليه اسم بولو لاكوست وحمل الرمز 1212. هذه التصاميم أحدثت ثورة في عالم الملابس الرياضية الرجالية</a:t>
            </a:r>
            <a:r>
              <a:rPr lang="en-US" dirty="0" smtClean="0"/>
              <a:t>. </a:t>
            </a:r>
            <a:br>
              <a:rPr lang="en-US" dirty="0" smtClean="0"/>
            </a:br>
            <a:endParaRPr lang="ar-SA" dirty="0"/>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500"/>
                                        <p:tgtEl>
                                          <p:spTgt spid="3">
                                            <p:txEl>
                                              <p:pRg st="0" end="0"/>
                                            </p:txEl>
                                          </p:spTgt>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0" y="500042"/>
            <a:ext cx="8753452" cy="4214842"/>
          </a:xfrm>
        </p:spPr>
        <p:txBody>
          <a:bodyPr/>
          <a:lstStyle/>
          <a:p>
            <a:r>
              <a:rPr lang="ar-SA" dirty="0" smtClean="0"/>
              <a:t>ولقيت هذه الابتكارات لقمصان رينيه لاكوست رواجاً وشهرة كبيرين واستحساناً لدى الناس خصوصاً الرياضيين. وفي عام 1933 دخل رينيه لاكوست شراكة مع اندريه غيلر مالك أكبر شركة منسوجات جاهزة في ذلك الوقت وأسسا معاً شراكة كان التمساح شعاراً لها يتم تطريزه على القمصان. وكان هذا التاريخ هو تاريخ انطلاق العلامة التجارية لأول مرة إلى العلن وبدء رحلة التمساح العالمية</a:t>
            </a:r>
            <a:r>
              <a:rPr lang="en-US" dirty="0" smtClean="0"/>
              <a:t>.</a:t>
            </a:r>
            <a:endParaRPr lang="ar-SA" dirty="0"/>
          </a:p>
        </p:txBody>
      </p:sp>
      <p:pic>
        <p:nvPicPr>
          <p:cNvPr id="4" name="Picture 3" descr="lacoste shirt.jpg"/>
          <p:cNvPicPr>
            <a:picLocks noChangeAspect="1"/>
          </p:cNvPicPr>
          <p:nvPr/>
        </p:nvPicPr>
        <p:blipFill>
          <a:blip r:embed="rId2" cstate="print"/>
          <a:stretch>
            <a:fillRect/>
          </a:stretch>
        </p:blipFill>
        <p:spPr>
          <a:xfrm>
            <a:off x="642910" y="3000372"/>
            <a:ext cx="2429830" cy="3430348"/>
          </a:xfrm>
          <a:prstGeom prst="rect">
            <a:avLst/>
          </a:prstGeom>
        </p:spPr>
      </p:pic>
      <p:pic>
        <p:nvPicPr>
          <p:cNvPr id="5" name="Picture 4" descr="278315-1085331-317-238.jpg"/>
          <p:cNvPicPr>
            <a:picLocks noChangeAspect="1"/>
          </p:cNvPicPr>
          <p:nvPr/>
        </p:nvPicPr>
        <p:blipFill>
          <a:blip r:embed="rId3" cstate="print"/>
          <a:stretch>
            <a:fillRect/>
          </a:stretch>
        </p:blipFill>
        <p:spPr>
          <a:xfrm>
            <a:off x="3786182" y="3071810"/>
            <a:ext cx="4091476" cy="3071834"/>
          </a:xfrm>
          <a:prstGeom prst="rect">
            <a:avLst/>
          </a:prstGeom>
        </p:spPr>
      </p:pic>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rene.jpg"/>
          <p:cNvPicPr>
            <a:picLocks noChangeAspect="1"/>
          </p:cNvPicPr>
          <p:nvPr/>
        </p:nvPicPr>
        <p:blipFill>
          <a:blip r:embed="rId2" cstate="print">
            <a:lum bright="13000"/>
          </a:blip>
          <a:stretch>
            <a:fillRect/>
          </a:stretch>
        </p:blipFill>
        <p:spPr>
          <a:xfrm>
            <a:off x="738534" y="3571876"/>
            <a:ext cx="2118954" cy="3214686"/>
          </a:xfrm>
          <a:prstGeom prst="rect">
            <a:avLst/>
          </a:prstGeom>
        </p:spPr>
      </p:pic>
      <p:sp>
        <p:nvSpPr>
          <p:cNvPr id="3" name="Content Placeholder 2"/>
          <p:cNvSpPr>
            <a:spLocks noGrp="1"/>
          </p:cNvSpPr>
          <p:nvPr>
            <p:ph sz="quarter" idx="1"/>
          </p:nvPr>
        </p:nvSpPr>
        <p:spPr>
          <a:xfrm>
            <a:off x="3214678" y="285728"/>
            <a:ext cx="5538774" cy="6357982"/>
          </a:xfrm>
        </p:spPr>
        <p:txBody>
          <a:bodyPr>
            <a:normAutofit fontScale="92500" lnSpcReduction="20000"/>
          </a:bodyPr>
          <a:lstStyle/>
          <a:p>
            <a:r>
              <a:rPr lang="ar-SA" sz="3300" dirty="0" smtClean="0"/>
              <a:t>سرعان ما نمت مبيعات الشركة وانتشر اسم لاكوست في فرنسا باعتباره علامة الملابس المريحة والأنيقة ذات النوعية العالية.</a:t>
            </a:r>
            <a:endParaRPr lang="en-US" sz="3300" dirty="0" smtClean="0"/>
          </a:p>
          <a:p>
            <a:r>
              <a:rPr lang="ar-SA" sz="3200" dirty="0" smtClean="0"/>
              <a:t> لكن الحرب العالمية الثانية كانت تطرق أبواب العالم، فتوقف التمساح ليختبئ قليلاً ثم ينطلق من جديد في السوق الفرنسي عام 1946 </a:t>
            </a:r>
            <a:r>
              <a:rPr lang="en-US" sz="3200" dirty="0" smtClean="0"/>
              <a:t/>
            </a:r>
            <a:br>
              <a:rPr lang="en-US" sz="3200" dirty="0" smtClean="0"/>
            </a:br>
            <a:r>
              <a:rPr lang="ar-SA" sz="3200" dirty="0" smtClean="0"/>
              <a:t>تابع التمساح لاكوست زحفه في خطة للتوسع الإقليمي مستهدفاً السوق الإيطالي في عام 1951 ومن ثم الأميركي الذي استقبل بالترحاب على الرغم من تمكن رينيه من هزيمة منافسه الأميركي. ونتيجة لهذا بدأت سلسلة التوسع في إقامة مصانع الإنتاج في أمكنة قريبة من منافذ التصدير والتسويق، فكان أول مصنع في اسبانيا. </a:t>
            </a:r>
            <a:endParaRPr lang="ar-SA" sz="3200" dirty="0"/>
          </a:p>
        </p:txBody>
      </p:sp>
      <p:pic>
        <p:nvPicPr>
          <p:cNvPr id="4" name="Picture 3" descr="131930.jpg"/>
          <p:cNvPicPr>
            <a:picLocks noChangeAspect="1"/>
          </p:cNvPicPr>
          <p:nvPr/>
        </p:nvPicPr>
        <p:blipFill>
          <a:blip r:embed="rId3" cstate="print"/>
          <a:stretch>
            <a:fillRect/>
          </a:stretch>
        </p:blipFill>
        <p:spPr>
          <a:xfrm>
            <a:off x="714348" y="357166"/>
            <a:ext cx="2286000" cy="3200400"/>
          </a:xfrm>
          <a:prstGeom prst="rect">
            <a:avLst/>
          </a:prstGeom>
        </p:spPr>
      </p:pic>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trips(downLeft)">
                                      <p:cBhvr>
                                        <p:cTn id="10" dur="500"/>
                                        <p:tgtEl>
                                          <p:spTgt spid="3">
                                            <p:txEl>
                                              <p:pRg st="1" end="1"/>
                                            </p:txEl>
                                          </p:spTgt>
                                        </p:tgtEl>
                                      </p:cBhvr>
                                    </p:animEffect>
                                  </p:childTnLst>
                                </p:cTn>
                              </p:par>
                            </p:childTnLst>
                          </p:cTn>
                        </p:par>
                        <p:par>
                          <p:cTn id="11" fill="hold">
                            <p:stCondLst>
                              <p:cond delay="500"/>
                            </p:stCondLst>
                            <p:childTnLst>
                              <p:par>
                                <p:cTn id="12" presetID="6" presetClass="entr" presetSubtype="16"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circle(in)">
                                      <p:cBhvr>
                                        <p:cTn id="14" dur="500"/>
                                        <p:tgtEl>
                                          <p:spTgt spid="4"/>
                                        </p:tgtEl>
                                      </p:cBhvr>
                                    </p:animEffect>
                                  </p:childTnLst>
                                </p:cTn>
                              </p:par>
                            </p:childTnLst>
                          </p:cTn>
                        </p:par>
                        <p:par>
                          <p:cTn id="15" fill="hold">
                            <p:stCondLst>
                              <p:cond delay="1000"/>
                            </p:stCondLst>
                            <p:childTnLst>
                              <p:par>
                                <p:cTn id="16" presetID="6" presetClass="entr" presetSubtype="16"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circle(in)">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lacoste-lyndon-plaid.jpg"/>
          <p:cNvPicPr>
            <a:picLocks noChangeAspect="1"/>
          </p:cNvPicPr>
          <p:nvPr/>
        </p:nvPicPr>
        <p:blipFill>
          <a:blip r:embed="rId2" cstate="print"/>
          <a:stretch>
            <a:fillRect/>
          </a:stretch>
        </p:blipFill>
        <p:spPr>
          <a:xfrm>
            <a:off x="3143240" y="4137443"/>
            <a:ext cx="2119314" cy="2649143"/>
          </a:xfrm>
          <a:prstGeom prst="rect">
            <a:avLst/>
          </a:prstGeom>
        </p:spPr>
      </p:pic>
      <p:pic>
        <p:nvPicPr>
          <p:cNvPr id="6" name="Picture 5" descr="lacoste-ibiza-two-tone-1.jpg"/>
          <p:cNvPicPr>
            <a:picLocks noChangeAspect="1"/>
          </p:cNvPicPr>
          <p:nvPr/>
        </p:nvPicPr>
        <p:blipFill>
          <a:blip r:embed="rId3" cstate="print"/>
          <a:stretch>
            <a:fillRect/>
          </a:stretch>
        </p:blipFill>
        <p:spPr>
          <a:xfrm>
            <a:off x="5774405" y="4649792"/>
            <a:ext cx="2940999" cy="2208208"/>
          </a:xfrm>
          <a:prstGeom prst="rect">
            <a:avLst/>
          </a:prstGeom>
        </p:spPr>
      </p:pic>
      <p:pic>
        <p:nvPicPr>
          <p:cNvPr id="5" name="Picture 4" descr="Lacoste.jpg"/>
          <p:cNvPicPr>
            <a:picLocks noChangeAspect="1"/>
          </p:cNvPicPr>
          <p:nvPr/>
        </p:nvPicPr>
        <p:blipFill>
          <a:blip r:embed="rId4" cstate="print"/>
          <a:stretch>
            <a:fillRect/>
          </a:stretch>
        </p:blipFill>
        <p:spPr>
          <a:xfrm>
            <a:off x="142844" y="4167214"/>
            <a:ext cx="2333620" cy="2333620"/>
          </a:xfrm>
          <a:prstGeom prst="rect">
            <a:avLst/>
          </a:prstGeom>
        </p:spPr>
      </p:pic>
      <p:pic>
        <p:nvPicPr>
          <p:cNvPr id="4" name="Picture 3" descr="63979_6664_by_knips.jpg"/>
          <p:cNvPicPr>
            <a:picLocks noChangeAspect="1"/>
          </p:cNvPicPr>
          <p:nvPr/>
        </p:nvPicPr>
        <p:blipFill>
          <a:blip r:embed="rId5" cstate="print">
            <a:lum bright="25000" contrast="-26000"/>
          </a:blip>
          <a:stretch>
            <a:fillRect/>
          </a:stretch>
        </p:blipFill>
        <p:spPr>
          <a:xfrm>
            <a:off x="214283" y="500041"/>
            <a:ext cx="1928826" cy="1442427"/>
          </a:xfrm>
          <a:prstGeom prst="rect">
            <a:avLst/>
          </a:prstGeom>
        </p:spPr>
      </p:pic>
      <p:sp>
        <p:nvSpPr>
          <p:cNvPr id="3" name="Content Placeholder 2"/>
          <p:cNvSpPr>
            <a:spLocks noGrp="1"/>
          </p:cNvSpPr>
          <p:nvPr>
            <p:ph sz="quarter" idx="1"/>
          </p:nvPr>
        </p:nvSpPr>
        <p:spPr>
          <a:xfrm>
            <a:off x="2071670" y="285728"/>
            <a:ext cx="6858048" cy="5786478"/>
          </a:xfrm>
        </p:spPr>
        <p:txBody>
          <a:bodyPr>
            <a:normAutofit/>
          </a:bodyPr>
          <a:lstStyle/>
          <a:p>
            <a:r>
              <a:rPr lang="ar-SA" dirty="0" smtClean="0"/>
              <a:t>في عام 1963 ابتكر رينيه لاكوست مضرب تنس جديداً مصنوعاً من المعدن الخفيف و اطلق أول حذاء رياضي خاص بلعبة التنس وخفيف الوزن. وحصد رينيه لاكوست من خلال هذه المنتجات أكثر من 46 لقبا وبطولة ومع كل انتصار يحققه كانت لاكوست العلامة تحقق انتصارات أخرى في عالم الشهرة وتعزز موقعها القريب إلى قلوب الناس</a:t>
            </a:r>
            <a:r>
              <a:rPr lang="en-US" dirty="0" smtClean="0"/>
              <a:t>. </a:t>
            </a:r>
            <a:endParaRPr lang="ar-SA" dirty="0" smtClean="0"/>
          </a:p>
          <a:p>
            <a:r>
              <a:rPr lang="ar-SA" dirty="0" smtClean="0"/>
              <a:t>خلال الستينات، بدأت العلامة تتوسع باتجاه السوق الآسيوي مستهدفةً اليابان والصين. وترافق ذلك مع ارتفاع مبيعاتها في السوق الأميركي بعدما أصبحت موضةً شائعة حيث بدأ المجتمع يأخذ منحى الحياة السريعة والسهلة</a:t>
            </a:r>
            <a:r>
              <a:rPr lang="en-US" dirty="0" smtClean="0"/>
              <a:t>. </a:t>
            </a:r>
            <a:r>
              <a:rPr lang="ar-SA" dirty="0" smtClean="0"/>
              <a:t>وفي تلك الأثناء بدأت لاكوست تبحث عن مكان وسط المجتمع الراقي فافتتحت أول متجر خاص بها في فرنسا في جادة فيكتور هوغو الباريسية</a:t>
            </a:r>
            <a:r>
              <a:rPr lang="en-US" dirty="0" smtClean="0"/>
              <a:t>. </a:t>
            </a:r>
            <a:br>
              <a:rPr lang="en-US" dirty="0" smtClean="0"/>
            </a:br>
            <a:endParaRPr lang="ar-SA" dirty="0"/>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6" presetClass="entr" presetSubtype="1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500"/>
                                        <p:tgtEl>
                                          <p:spTgt spid="4"/>
                                        </p:tgtEl>
                                      </p:cBhvr>
                                    </p:animEffect>
                                  </p:childTnLst>
                                </p:cTn>
                              </p:par>
                            </p:childTnLst>
                          </p:cTn>
                        </p:par>
                        <p:par>
                          <p:cTn id="13" fill="hold">
                            <p:stCondLst>
                              <p:cond delay="1000"/>
                            </p:stCondLst>
                            <p:childTnLst>
                              <p:par>
                                <p:cTn id="14" presetID="8" presetClass="entr" presetSubtype="16"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diamond(in)">
                                      <p:cBhvr>
                                        <p:cTn id="16" dur="500"/>
                                        <p:tgtEl>
                                          <p:spTgt spid="7"/>
                                        </p:tgtEl>
                                      </p:cBhvr>
                                    </p:animEffect>
                                  </p:childTnLst>
                                </p:cTn>
                              </p:par>
                            </p:childTnLst>
                          </p:cTn>
                        </p:par>
                        <p:par>
                          <p:cTn id="17" fill="hold">
                            <p:stCondLst>
                              <p:cond delay="1500"/>
                            </p:stCondLst>
                            <p:childTnLst>
                              <p:par>
                                <p:cTn id="18" presetID="8" presetClass="entr" presetSubtype="16"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diamond(in)">
                                      <p:cBhvr>
                                        <p:cTn id="20" dur="500"/>
                                        <p:tgtEl>
                                          <p:spTgt spid="5"/>
                                        </p:tgtEl>
                                      </p:cBhvr>
                                    </p:animEffect>
                                  </p:childTnLst>
                                </p:cTn>
                              </p:par>
                            </p:childTnLst>
                          </p:cTn>
                        </p:par>
                        <p:par>
                          <p:cTn id="21" fill="hold">
                            <p:stCondLst>
                              <p:cond delay="2000"/>
                            </p:stCondLst>
                            <p:childTnLst>
                              <p:par>
                                <p:cTn id="22" presetID="8" presetClass="entr" presetSubtype="16"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diamond(in)">
                                      <p:cBhvr>
                                        <p:cTn id="24" dur="500"/>
                                        <p:tgtEl>
                                          <p:spTgt spid="6"/>
                                        </p:tgtEl>
                                      </p:cBhvr>
                                    </p:animEffect>
                                  </p:childTnLst>
                                </p:cTn>
                              </p:par>
                            </p:childTnLst>
                          </p:cTn>
                        </p:par>
                        <p:par>
                          <p:cTn id="25" fill="hold">
                            <p:stCondLst>
                              <p:cond delay="2500"/>
                            </p:stCondLst>
                            <p:childTnLst>
                              <p:par>
                                <p:cTn id="26" presetID="2" presetClass="entr" presetSubtype="4" fill="hold" nodeType="after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 calcmode="lin" valueType="num">
                                      <p:cBhvr additive="base">
                                        <p:cTn id="2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acoste-montpellier-447802.jpg"/>
          <p:cNvPicPr>
            <a:picLocks noChangeAspect="1"/>
          </p:cNvPicPr>
          <p:nvPr/>
        </p:nvPicPr>
        <p:blipFill>
          <a:blip r:embed="rId2" cstate="print"/>
          <a:stretch>
            <a:fillRect/>
          </a:stretch>
        </p:blipFill>
        <p:spPr>
          <a:xfrm>
            <a:off x="5000628" y="4536265"/>
            <a:ext cx="3714776" cy="2321735"/>
          </a:xfrm>
          <a:prstGeom prst="rect">
            <a:avLst/>
          </a:prstGeom>
        </p:spPr>
      </p:pic>
      <p:pic>
        <p:nvPicPr>
          <p:cNvPr id="4" name="Picture 3" descr="Lacoste Touch Pink.jpg"/>
          <p:cNvPicPr>
            <a:picLocks noChangeAspect="1"/>
          </p:cNvPicPr>
          <p:nvPr/>
        </p:nvPicPr>
        <p:blipFill>
          <a:blip r:embed="rId3" cstate="print"/>
          <a:stretch>
            <a:fillRect/>
          </a:stretch>
        </p:blipFill>
        <p:spPr>
          <a:xfrm>
            <a:off x="0" y="3929042"/>
            <a:ext cx="2928958" cy="2928958"/>
          </a:xfrm>
          <a:prstGeom prst="rect">
            <a:avLst/>
          </a:prstGeom>
        </p:spPr>
      </p:pic>
      <p:sp>
        <p:nvSpPr>
          <p:cNvPr id="3" name="Content Placeholder 2"/>
          <p:cNvSpPr>
            <a:spLocks noGrp="1"/>
          </p:cNvSpPr>
          <p:nvPr>
            <p:ph sz="quarter" idx="1"/>
          </p:nvPr>
        </p:nvSpPr>
        <p:spPr>
          <a:xfrm>
            <a:off x="714348" y="285728"/>
            <a:ext cx="7467600" cy="4714908"/>
          </a:xfrm>
        </p:spPr>
        <p:txBody>
          <a:bodyPr/>
          <a:lstStyle/>
          <a:p>
            <a:r>
              <a:rPr lang="en-US" dirty="0" smtClean="0"/>
              <a:t/>
            </a:r>
            <a:br>
              <a:rPr lang="en-US" dirty="0" smtClean="0"/>
            </a:br>
            <a:r>
              <a:rPr lang="ar-SA" dirty="0" smtClean="0"/>
              <a:t>ولأن الاعتماد على منتج واحد هو من الخطأ بالنسبة إلى شركة لها منافسون في السوق، اعتمدت لاكوست إستراتيجية التنويع في الإنتاج فأطلقت عطر لاكوست الأول بترخيص من عطور جون باتو. ثم طرحت خط النظارات الشمسية والعدسات الطبية التي اشتهرت بوصفها مكملاً لملابس لاكوست المريحة. </a:t>
            </a:r>
            <a:endParaRPr lang="en-US" dirty="0" smtClean="0"/>
          </a:p>
          <a:p>
            <a:endParaRPr lang="ar-SA" dirty="0"/>
          </a:p>
        </p:txBody>
      </p:sp>
      <p:pic>
        <p:nvPicPr>
          <p:cNvPr id="6" name="Picture 5" descr="LACOSTE GREY.jpg"/>
          <p:cNvPicPr>
            <a:picLocks noChangeAspect="1"/>
          </p:cNvPicPr>
          <p:nvPr/>
        </p:nvPicPr>
        <p:blipFill>
          <a:blip r:embed="rId4" cstate="print"/>
          <a:stretch>
            <a:fillRect/>
          </a:stretch>
        </p:blipFill>
        <p:spPr>
          <a:xfrm>
            <a:off x="3071802" y="2500306"/>
            <a:ext cx="2381250" cy="2381250"/>
          </a:xfrm>
          <a:prstGeom prst="rect">
            <a:avLst/>
          </a:prstGeom>
        </p:spPr>
      </p:pic>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7" presetClass="entr" presetSubtype="4"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7" presetClass="entr" presetSubtype="4"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7" presetClass="entr" presetSubtype="4" fill="hold" grpId="0" nodeType="after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 calcmode="lin" valueType="num">
                                      <p:cBhvr additive="base">
                                        <p:cTn id="2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EUGEOT 11.jpg"/>
          <p:cNvPicPr>
            <a:picLocks noChangeAspect="1"/>
          </p:cNvPicPr>
          <p:nvPr/>
        </p:nvPicPr>
        <p:blipFill>
          <a:blip r:embed="rId2" cstate="print"/>
          <a:stretch>
            <a:fillRect/>
          </a:stretch>
        </p:blipFill>
        <p:spPr>
          <a:xfrm>
            <a:off x="5143504" y="3714752"/>
            <a:ext cx="3115342" cy="2071702"/>
          </a:xfrm>
          <a:prstGeom prst="rect">
            <a:avLst/>
          </a:prstGeom>
        </p:spPr>
      </p:pic>
      <p:sp>
        <p:nvSpPr>
          <p:cNvPr id="3" name="Content Placeholder 2"/>
          <p:cNvSpPr>
            <a:spLocks noGrp="1"/>
          </p:cNvSpPr>
          <p:nvPr>
            <p:ph sz="quarter" idx="1"/>
          </p:nvPr>
        </p:nvSpPr>
        <p:spPr>
          <a:xfrm>
            <a:off x="2928926" y="214290"/>
            <a:ext cx="5895964" cy="6643710"/>
          </a:xfrm>
        </p:spPr>
        <p:txBody>
          <a:bodyPr>
            <a:normAutofit/>
          </a:bodyPr>
          <a:lstStyle/>
          <a:p>
            <a:r>
              <a:rPr lang="ar-SA" dirty="0" smtClean="0"/>
              <a:t>وفي الثمانينات بدأت لاكوست خوض غمار الشراكات ومنح التراخيص فدخلت في شراكة مع شركة بيجو للسيارات من خلال إطلاق خط خاص ومحدود عند إطلاق بيجو لسيارتها 205 وبقيت لاكوست حتى اليوم تتعاون مع بيجو في اصدارات محدودة. "تنوع غير مرتبط".</a:t>
            </a:r>
            <a:r>
              <a:rPr lang="en-US" dirty="0" smtClean="0"/>
              <a:t/>
            </a:r>
            <a:br>
              <a:rPr lang="en-US" dirty="0" smtClean="0"/>
            </a:br>
            <a:endParaRPr lang="ar-SA" dirty="0"/>
          </a:p>
        </p:txBody>
      </p:sp>
      <p:pic>
        <p:nvPicPr>
          <p:cNvPr id="7" name="Picture 6" descr="بيجو.jpg"/>
          <p:cNvPicPr>
            <a:picLocks noChangeAspect="1"/>
          </p:cNvPicPr>
          <p:nvPr/>
        </p:nvPicPr>
        <p:blipFill>
          <a:blip r:embed="rId3" cstate="print"/>
          <a:stretch>
            <a:fillRect/>
          </a:stretch>
        </p:blipFill>
        <p:spPr>
          <a:xfrm>
            <a:off x="500034" y="214290"/>
            <a:ext cx="2762248" cy="2606872"/>
          </a:xfrm>
          <a:prstGeom prst="rect">
            <a:avLst/>
          </a:prstGeom>
        </p:spPr>
      </p:pic>
      <p:pic>
        <p:nvPicPr>
          <p:cNvPr id="8" name="Picture 7" descr="4271.jpg"/>
          <p:cNvPicPr>
            <a:picLocks noChangeAspect="1"/>
          </p:cNvPicPr>
          <p:nvPr/>
        </p:nvPicPr>
        <p:blipFill>
          <a:blip r:embed="rId4" cstate="print"/>
          <a:stretch>
            <a:fillRect/>
          </a:stretch>
        </p:blipFill>
        <p:spPr>
          <a:xfrm>
            <a:off x="857224" y="3643314"/>
            <a:ext cx="3662361" cy="2617282"/>
          </a:xfrm>
          <a:prstGeom prst="rect">
            <a:avLst/>
          </a:prstGeom>
        </p:spPr>
      </p:pic>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plus(in)">
                                      <p:cBhvr>
                                        <p:cTn id="7" dur="500"/>
                                        <p:tgtEl>
                                          <p:spTgt spid="3">
                                            <p:txEl>
                                              <p:pRg st="0" end="0"/>
                                            </p:txEl>
                                          </p:spTgt>
                                        </p:tgtEl>
                                      </p:cBhvr>
                                    </p:animEffect>
                                  </p:childTnLst>
                                </p:cTn>
                              </p:par>
                            </p:childTnLst>
                          </p:cTn>
                        </p:par>
                        <p:par>
                          <p:cTn id="8" fill="hold">
                            <p:stCondLst>
                              <p:cond delay="500"/>
                            </p:stCondLst>
                            <p:childTnLst>
                              <p:par>
                                <p:cTn id="9" presetID="13" presetClass="entr" presetSubtype="16"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plus(in)">
                                      <p:cBhvr>
                                        <p:cTn id="11" dur="500"/>
                                        <p:tgtEl>
                                          <p:spTgt spid="7"/>
                                        </p:tgtEl>
                                      </p:cBhvr>
                                    </p:animEffect>
                                  </p:childTnLst>
                                </p:cTn>
                              </p:par>
                            </p:childTnLst>
                          </p:cTn>
                        </p:par>
                        <p:par>
                          <p:cTn id="12" fill="hold">
                            <p:stCondLst>
                              <p:cond delay="1000"/>
                            </p:stCondLst>
                            <p:childTnLst>
                              <p:par>
                                <p:cTn id="13" presetID="13" presetClass="entr" presetSubtype="16"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plus(in)">
                                      <p:cBhvr>
                                        <p:cTn id="15" dur="500"/>
                                        <p:tgtEl>
                                          <p:spTgt spid="8"/>
                                        </p:tgtEl>
                                      </p:cBhvr>
                                    </p:animEffect>
                                  </p:childTnLst>
                                </p:cTn>
                              </p:par>
                            </p:childTnLst>
                          </p:cTn>
                        </p:par>
                        <p:par>
                          <p:cTn id="16" fill="hold">
                            <p:stCondLst>
                              <p:cond delay="1500"/>
                            </p:stCondLst>
                            <p:childTnLst>
                              <p:par>
                                <p:cTn id="17" presetID="13" presetClass="entr" presetSubtype="16"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plus(in)">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tro lacoste roddick-thumb-264x400.jpg"/>
          <p:cNvPicPr>
            <a:picLocks noChangeAspect="1"/>
          </p:cNvPicPr>
          <p:nvPr/>
        </p:nvPicPr>
        <p:blipFill>
          <a:blip r:embed="rId2" cstate="print"/>
          <a:stretch>
            <a:fillRect/>
          </a:stretch>
        </p:blipFill>
        <p:spPr>
          <a:xfrm>
            <a:off x="357158" y="3626022"/>
            <a:ext cx="2085972" cy="3160564"/>
          </a:xfrm>
          <a:prstGeom prst="rect">
            <a:avLst/>
          </a:prstGeom>
        </p:spPr>
      </p:pic>
      <p:sp>
        <p:nvSpPr>
          <p:cNvPr id="3" name="Content Placeholder 2"/>
          <p:cNvSpPr>
            <a:spLocks noGrp="1"/>
          </p:cNvSpPr>
          <p:nvPr>
            <p:ph sz="quarter" idx="1"/>
          </p:nvPr>
        </p:nvSpPr>
        <p:spPr>
          <a:xfrm>
            <a:off x="857224" y="285728"/>
            <a:ext cx="7467600" cy="4286280"/>
          </a:xfrm>
        </p:spPr>
        <p:txBody>
          <a:bodyPr/>
          <a:lstStyle/>
          <a:p>
            <a:r>
              <a:rPr lang="ar-SA" dirty="0" smtClean="0"/>
              <a:t>واستمرت لاكوست خلال الثمانينات بالتوسع في الأسواق الخارجية منها الأرجنتين وتايلند والبرازيل ودول شرق آسيا  حيث حصدت نجاحات كبيرة جعلت من التمساح رمزاً يتربع على صدور الكثير من الناس خصوصاً الشباب والرياضيين</a:t>
            </a:r>
            <a:r>
              <a:rPr lang="en-US" dirty="0" smtClean="0"/>
              <a:t>.</a:t>
            </a:r>
            <a:br>
              <a:rPr lang="en-US" dirty="0" smtClean="0"/>
            </a:br>
            <a:r>
              <a:rPr lang="ar-SA" dirty="0" smtClean="0"/>
              <a:t>في عام 1991، عاد فريق موسكيتيير الفرنسي ليحرز مرة أخرى بطولة ديفيس الأميركية للتنس بعد 59 عاماً على إحرازها للمرة الأولى على يد التمساح رينيه. وكانت هذه المرة لاكوست هي علامة الفريق الذي ارتدى أعضاؤه ثياب لاكوست التي صممت خصيصاً لتلك البطولة.</a:t>
            </a:r>
            <a:endParaRPr lang="ar-SA" dirty="0"/>
          </a:p>
        </p:txBody>
      </p:sp>
      <p:pic>
        <p:nvPicPr>
          <p:cNvPr id="5" name="Picture 4" descr="lacoste1.jpg"/>
          <p:cNvPicPr>
            <a:picLocks noChangeAspect="1"/>
          </p:cNvPicPr>
          <p:nvPr/>
        </p:nvPicPr>
        <p:blipFill>
          <a:blip r:embed="rId3" cstate="print"/>
          <a:stretch>
            <a:fillRect/>
          </a:stretch>
        </p:blipFill>
        <p:spPr>
          <a:xfrm>
            <a:off x="3524276" y="3991194"/>
            <a:ext cx="3762368" cy="2723954"/>
          </a:xfrm>
          <a:prstGeom prst="rect">
            <a:avLst/>
          </a:prstGeom>
        </p:spPr>
      </p:pic>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randombar(horizontal)">
                                      <p:cBhvr>
                                        <p:cTn id="11" dur="500"/>
                                        <p:tgtEl>
                                          <p:spTgt spid="5"/>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928662" y="285728"/>
            <a:ext cx="7467600" cy="3214710"/>
          </a:xfrm>
        </p:spPr>
        <p:txBody>
          <a:bodyPr/>
          <a:lstStyle/>
          <a:p>
            <a:r>
              <a:rPr lang="ar-SA" dirty="0" smtClean="0"/>
              <a:t>في عام 1994 أطلقت لاكوست خط الساعات والإكسسوارات بالتعاون مع شركة موفادو لتصنيع الساعات. كما استمرت بافتتاح متاجرها الخاصة في أنحاء العالم خصوصاً مناطق الاصطياف مثل جزر النخيل وبيرل هاربور في ولاية فلوريدا الأميركية.</a:t>
            </a:r>
          </a:p>
          <a:p>
            <a:r>
              <a:rPr lang="ar-SA" dirty="0" smtClean="0"/>
              <a:t> وفي عام 1995 تبنت لاكوست تنظيم بطولة سباق اليخوت بالتعاون مع المؤسسة الدولية لسباقات اليخوت تحت اسم فيكو - لاكوست ولا تزال حتى اليوم</a:t>
            </a:r>
            <a:r>
              <a:rPr lang="en-US" dirty="0" smtClean="0"/>
              <a:t>.</a:t>
            </a:r>
            <a:br>
              <a:rPr lang="en-US" dirty="0" smtClean="0"/>
            </a:br>
            <a:endParaRPr lang="ar-SA" dirty="0"/>
          </a:p>
        </p:txBody>
      </p:sp>
      <p:pic>
        <p:nvPicPr>
          <p:cNvPr id="6" name="Picture 5" descr="movado_holiday_gift_guide_locaste.png"/>
          <p:cNvPicPr>
            <a:picLocks noChangeAspect="1"/>
          </p:cNvPicPr>
          <p:nvPr/>
        </p:nvPicPr>
        <p:blipFill>
          <a:blip r:embed="rId2" cstate="print"/>
          <a:stretch>
            <a:fillRect/>
          </a:stretch>
        </p:blipFill>
        <p:spPr>
          <a:xfrm>
            <a:off x="4304764" y="2643182"/>
            <a:ext cx="4267764" cy="3995954"/>
          </a:xfrm>
          <a:prstGeom prst="rect">
            <a:avLst/>
          </a:prstGeom>
        </p:spPr>
      </p:pic>
      <p:pic>
        <p:nvPicPr>
          <p:cNvPr id="4" name="Picture 3" descr="45923_102_pic.jpg"/>
          <p:cNvPicPr>
            <a:picLocks noChangeAspect="1"/>
          </p:cNvPicPr>
          <p:nvPr/>
        </p:nvPicPr>
        <p:blipFill>
          <a:blip r:embed="rId3" cstate="print"/>
          <a:stretch>
            <a:fillRect/>
          </a:stretch>
        </p:blipFill>
        <p:spPr>
          <a:xfrm>
            <a:off x="214282" y="3357562"/>
            <a:ext cx="3881431" cy="2911074"/>
          </a:xfrm>
          <a:prstGeom prst="rect">
            <a:avLst/>
          </a:prstGeom>
        </p:spPr>
      </p:pic>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trips(downLeft)">
                                      <p:cBhvr>
                                        <p:cTn id="12" dur="500"/>
                                        <p:tgtEl>
                                          <p:spTgt spid="6"/>
                                        </p:tgtEl>
                                      </p:cBhvr>
                                    </p:animEffect>
                                  </p:childTnLst>
                                </p:cTn>
                              </p:par>
                            </p:childTnLst>
                          </p:cTn>
                        </p:par>
                        <p:par>
                          <p:cTn id="13" fill="hold">
                            <p:stCondLst>
                              <p:cond delay="1000"/>
                            </p:stCondLst>
                            <p:childTnLst>
                              <p:par>
                                <p:cTn id="14" presetID="7" presetClass="entr" presetSubtype="4" fill="hold"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8" presetID="18" presetClass="entr" presetSubtype="12"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strips(downLeft)">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26797.jpg"/>
          <p:cNvPicPr>
            <a:picLocks noChangeAspect="1"/>
          </p:cNvPicPr>
          <p:nvPr/>
        </p:nvPicPr>
        <p:blipFill>
          <a:blip r:embed="rId2" cstate="print"/>
          <a:stretch>
            <a:fillRect/>
          </a:stretch>
        </p:blipFill>
        <p:spPr>
          <a:xfrm>
            <a:off x="3428992" y="3857628"/>
            <a:ext cx="1791549" cy="2286016"/>
          </a:xfrm>
          <a:prstGeom prst="rect">
            <a:avLst/>
          </a:prstGeom>
        </p:spPr>
      </p:pic>
      <p:pic>
        <p:nvPicPr>
          <p:cNvPr id="6" name="Picture 5" descr="lacoste-arabesque-pink-709526.jpg"/>
          <p:cNvPicPr>
            <a:picLocks noChangeAspect="1"/>
          </p:cNvPicPr>
          <p:nvPr/>
        </p:nvPicPr>
        <p:blipFill>
          <a:blip r:embed="rId3" cstate="print"/>
          <a:stretch>
            <a:fillRect/>
          </a:stretch>
        </p:blipFill>
        <p:spPr>
          <a:xfrm>
            <a:off x="0" y="142852"/>
            <a:ext cx="3048000" cy="2286000"/>
          </a:xfrm>
          <a:prstGeom prst="rect">
            <a:avLst/>
          </a:prstGeom>
        </p:spPr>
      </p:pic>
      <p:sp>
        <p:nvSpPr>
          <p:cNvPr id="3" name="Content Placeholder 2"/>
          <p:cNvSpPr>
            <a:spLocks noGrp="1"/>
          </p:cNvSpPr>
          <p:nvPr>
            <p:ph sz="quarter" idx="1"/>
          </p:nvPr>
        </p:nvSpPr>
        <p:spPr>
          <a:xfrm>
            <a:off x="2428860" y="214290"/>
            <a:ext cx="6500826" cy="7215238"/>
          </a:xfrm>
        </p:spPr>
        <p:txBody>
          <a:bodyPr>
            <a:normAutofit/>
          </a:bodyPr>
          <a:lstStyle/>
          <a:p>
            <a:r>
              <a:rPr lang="ar-SA" dirty="0" smtClean="0"/>
              <a:t>في الألفية الثالثة، انطلقت لاكوست مع التمساح الفضي كريستوف لومير الذي أصبح المدير الفني في شركة لاكوست أس إي وأطلق مجموعة من المنتجات المميزة وفق قواعد الأناقة والراحة التي وضعها رينيه لاكوست في عام 1927 مضيفاً ذوقه الخاص في تناغم الألوان والتصاميم لملابس رياضية ووظيفية عرفت بخط «سبور شيك» وهي تعكس جوهر مناطق الاصطياف مع البحر والغابات والطبيعة الجميلة</a:t>
            </a:r>
            <a:r>
              <a:rPr lang="en-US" dirty="0" smtClean="0"/>
              <a:t>.</a:t>
            </a:r>
            <a:endParaRPr lang="ar-SA" dirty="0" smtClean="0"/>
          </a:p>
          <a:p>
            <a:pPr>
              <a:buNone/>
            </a:pPr>
            <a:r>
              <a:rPr lang="en-US" dirty="0" smtClean="0"/>
              <a:t/>
            </a:r>
            <a:br>
              <a:rPr lang="en-US" dirty="0" smtClean="0"/>
            </a:br>
            <a:endParaRPr lang="ar-SA" dirty="0"/>
          </a:p>
        </p:txBody>
      </p:sp>
      <p:pic>
        <p:nvPicPr>
          <p:cNvPr id="7" name="Picture 6" descr="fred-segal-lacoste-polos.jpg"/>
          <p:cNvPicPr>
            <a:picLocks noChangeAspect="1"/>
          </p:cNvPicPr>
          <p:nvPr/>
        </p:nvPicPr>
        <p:blipFill>
          <a:blip r:embed="rId4" cstate="print"/>
          <a:stretch>
            <a:fillRect/>
          </a:stretch>
        </p:blipFill>
        <p:spPr>
          <a:xfrm>
            <a:off x="285720" y="3791197"/>
            <a:ext cx="2846257" cy="2709637"/>
          </a:xfrm>
          <a:prstGeom prst="rect">
            <a:avLst/>
          </a:prstGeom>
        </p:spPr>
      </p:pic>
      <p:pic>
        <p:nvPicPr>
          <p:cNvPr id="8" name="Picture 7" descr="lacoste-summer-terry-beach-bag.jpg"/>
          <p:cNvPicPr>
            <a:picLocks noChangeAspect="1"/>
          </p:cNvPicPr>
          <p:nvPr/>
        </p:nvPicPr>
        <p:blipFill>
          <a:blip r:embed="rId5" cstate="print"/>
          <a:stretch>
            <a:fillRect/>
          </a:stretch>
        </p:blipFill>
        <p:spPr>
          <a:xfrm>
            <a:off x="5357818" y="3000372"/>
            <a:ext cx="2714617" cy="3438515"/>
          </a:xfrm>
          <a:prstGeom prst="rect">
            <a:avLst/>
          </a:prstGeom>
        </p:spPr>
      </p:pic>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par>
                          <p:cTn id="8" fill="hold">
                            <p:stCondLst>
                              <p:cond delay="500"/>
                            </p:stCondLst>
                            <p:childTnLst>
                              <p:par>
                                <p:cTn id="9" presetID="18" presetClass="entr" presetSubtype="1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strips(downLeft)">
                                      <p:cBhvr>
                                        <p:cTn id="11" dur="500"/>
                                        <p:tgtEl>
                                          <p:spTgt spid="6"/>
                                        </p:tgtEl>
                                      </p:cBhvr>
                                    </p:animEffect>
                                  </p:childTnLst>
                                </p:cTn>
                              </p:par>
                            </p:childTnLst>
                          </p:cTn>
                        </p:par>
                        <p:par>
                          <p:cTn id="12" fill="hold">
                            <p:stCondLst>
                              <p:cond delay="1000"/>
                            </p:stCondLst>
                            <p:childTnLst>
                              <p:par>
                                <p:cTn id="13" presetID="18" presetClass="entr" presetSubtype="12"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strips(downLeft)">
                                      <p:cBhvr>
                                        <p:cTn id="15" dur="500"/>
                                        <p:tgtEl>
                                          <p:spTgt spid="7"/>
                                        </p:tgtEl>
                                      </p:cBhvr>
                                    </p:animEffect>
                                  </p:childTnLst>
                                </p:cTn>
                              </p:par>
                            </p:childTnLst>
                          </p:cTn>
                        </p:par>
                        <p:par>
                          <p:cTn id="16" fill="hold">
                            <p:stCondLst>
                              <p:cond delay="1500"/>
                            </p:stCondLst>
                            <p:childTnLst>
                              <p:par>
                                <p:cTn id="17" presetID="18" presetClass="entr" presetSubtype="12"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strips(downLeft)">
                                      <p:cBhvr>
                                        <p:cTn id="19" dur="500"/>
                                        <p:tgtEl>
                                          <p:spTgt spid="8"/>
                                        </p:tgtEl>
                                      </p:cBhvr>
                                    </p:animEffect>
                                  </p:childTnLst>
                                </p:cTn>
                              </p:par>
                            </p:childTnLst>
                          </p:cTn>
                        </p:par>
                        <p:par>
                          <p:cTn id="20" fill="hold">
                            <p:stCondLst>
                              <p:cond delay="2000"/>
                            </p:stCondLst>
                            <p:childTnLst>
                              <p:par>
                                <p:cTn id="21" presetID="18" presetClass="entr" presetSubtype="12"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strips(downLeft)">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301016.jpg"/>
          <p:cNvPicPr>
            <a:picLocks noChangeAspect="1"/>
          </p:cNvPicPr>
          <p:nvPr/>
        </p:nvPicPr>
        <p:blipFill>
          <a:blip r:embed="rId2" cstate="print"/>
          <a:stretch>
            <a:fillRect/>
          </a:stretch>
        </p:blipFill>
        <p:spPr>
          <a:xfrm>
            <a:off x="0" y="1857364"/>
            <a:ext cx="5057430" cy="4000528"/>
          </a:xfrm>
          <a:prstGeom prst="rect">
            <a:avLst/>
          </a:prstGeom>
        </p:spPr>
      </p:pic>
      <p:sp>
        <p:nvSpPr>
          <p:cNvPr id="3" name="Content Placeholder 2"/>
          <p:cNvSpPr>
            <a:spLocks noGrp="1"/>
          </p:cNvSpPr>
          <p:nvPr>
            <p:ph sz="quarter" idx="1"/>
          </p:nvPr>
        </p:nvSpPr>
        <p:spPr>
          <a:xfrm>
            <a:off x="2357422" y="642918"/>
            <a:ext cx="6443650" cy="4525963"/>
          </a:xfrm>
        </p:spPr>
        <p:txBody>
          <a:bodyPr/>
          <a:lstStyle/>
          <a:p>
            <a:r>
              <a:rPr lang="ar-SA" sz="3600" b="1" u="sng" dirty="0" smtClean="0">
                <a:solidFill>
                  <a:srgbClr val="FF3399"/>
                </a:solidFill>
              </a:rPr>
              <a:t>تعريف الإدارة الاستراتيجية:</a:t>
            </a:r>
          </a:p>
          <a:p>
            <a:pPr>
              <a:buNone/>
            </a:pPr>
            <a:endParaRPr lang="en-US" dirty="0" smtClean="0">
              <a:solidFill>
                <a:srgbClr val="FF3399"/>
              </a:solidFill>
            </a:endParaRPr>
          </a:p>
          <a:p>
            <a:pPr>
              <a:buNone/>
            </a:pPr>
            <a:r>
              <a:rPr lang="ar-SA" sz="4000" dirty="0" smtClean="0"/>
              <a:t> هي وظيفة أو مهمة يتم من خلالها تطبيق وتفعيل القرارات الإدارية التي تتماشى مع الأهداف الرئيسية طويلة المدى للمؤسسة بحيث يتم تحقيق رؤية ورسالة المنظمة.</a:t>
            </a:r>
            <a:endParaRPr lang="en-US" sz="4000" dirty="0" smtClean="0"/>
          </a:p>
          <a:p>
            <a:endParaRPr lang="ar-SA" dirty="0"/>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7" presetClass="entr" presetSubtype="4"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7" presetClass="entr" presetSubtype="4"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28596" y="285728"/>
            <a:ext cx="7467600" cy="4873752"/>
          </a:xfrm>
        </p:spPr>
        <p:txBody>
          <a:bodyPr/>
          <a:lstStyle/>
          <a:p>
            <a:r>
              <a:rPr lang="ar-SA" dirty="0" smtClean="0"/>
              <a:t>وانطلق التمساح في القرن الجديد مع منتجات جديدة منها عطور لاكوست الساحرة التي تنتجها شركة بروكتر أند غامبل بترخيص من لاكوست والتي لقيت نجاحاً ورواجاً وحفظت مكانة لها بين العطور خصوصاً مع عطر تاتش أوف بينك الذي تصدر قائمة العطور الأكثر مبيعاً في عام 2004 إضافة إلى قميص بولو لاكوست الذي بقي المنتج الأكثر مبيعاً من لاكوست خصوصاً في أميركا</a:t>
            </a:r>
            <a:r>
              <a:rPr lang="en-US" dirty="0" smtClean="0"/>
              <a:t>.</a:t>
            </a:r>
            <a:endParaRPr lang="ar-SA" dirty="0"/>
          </a:p>
        </p:txBody>
      </p:sp>
      <p:pic>
        <p:nvPicPr>
          <p:cNvPr id="4" name="Picture 3" descr="lacostetshirt.jpg"/>
          <p:cNvPicPr>
            <a:picLocks noChangeAspect="1"/>
          </p:cNvPicPr>
          <p:nvPr/>
        </p:nvPicPr>
        <p:blipFill>
          <a:blip r:embed="rId2" cstate="print"/>
          <a:stretch>
            <a:fillRect/>
          </a:stretch>
        </p:blipFill>
        <p:spPr>
          <a:xfrm>
            <a:off x="3786182" y="2857496"/>
            <a:ext cx="4798889" cy="3143272"/>
          </a:xfrm>
          <a:prstGeom prst="rect">
            <a:avLst/>
          </a:prstGeom>
        </p:spPr>
      </p:pic>
      <p:pic>
        <p:nvPicPr>
          <p:cNvPr id="5" name="Picture 4" descr="Lacoste Touch Pink.jpg">
            <a:hlinkClick r:id="rId3" action="ppaction://hlinkfile"/>
          </p:cNvPr>
          <p:cNvPicPr>
            <a:picLocks noChangeAspect="1"/>
          </p:cNvPicPr>
          <p:nvPr/>
        </p:nvPicPr>
        <p:blipFill>
          <a:blip r:embed="rId4" cstate="print"/>
          <a:stretch>
            <a:fillRect/>
          </a:stretch>
        </p:blipFill>
        <p:spPr>
          <a:xfrm>
            <a:off x="0" y="2643182"/>
            <a:ext cx="3024214" cy="3024214"/>
          </a:xfrm>
          <a:prstGeom prst="rect">
            <a:avLst/>
          </a:prstGeom>
        </p:spPr>
      </p:pic>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500"/>
                                        <p:tgtEl>
                                          <p:spTgt spid="3">
                                            <p:txEl>
                                              <p:pRg st="0" end="0"/>
                                            </p:txEl>
                                          </p:spTgt>
                                        </p:tgtEl>
                                      </p:cBhvr>
                                    </p:animEffect>
                                  </p:childTnLst>
                                </p:cTn>
                              </p:par>
                            </p:childTnLst>
                          </p:cTn>
                        </p:par>
                        <p:par>
                          <p:cTn id="8" fill="hold">
                            <p:stCondLst>
                              <p:cond delay="500"/>
                            </p:stCondLst>
                            <p:childTnLst>
                              <p:par>
                                <p:cTn id="9" presetID="2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edge">
                                      <p:cBhvr>
                                        <p:cTn id="11" dur="500"/>
                                        <p:tgtEl>
                                          <p:spTgt spid="4"/>
                                        </p:tgtEl>
                                      </p:cBhvr>
                                    </p:animEffect>
                                  </p:childTnLst>
                                </p:cTn>
                              </p:par>
                            </p:childTnLst>
                          </p:cTn>
                        </p:par>
                        <p:par>
                          <p:cTn id="12" fill="hold">
                            <p:stCondLst>
                              <p:cond delay="1000"/>
                            </p:stCondLst>
                            <p:childTnLst>
                              <p:par>
                                <p:cTn id="13" presetID="2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edg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acoste-sportswear.jpg">
            <a:hlinkClick r:id="rId2" action="ppaction://hlinkfile"/>
          </p:cNvPr>
          <p:cNvPicPr>
            <a:picLocks noChangeAspect="1"/>
          </p:cNvPicPr>
          <p:nvPr/>
        </p:nvPicPr>
        <p:blipFill>
          <a:blip r:embed="rId3" cstate="print"/>
          <a:stretch>
            <a:fillRect/>
          </a:stretch>
        </p:blipFill>
        <p:spPr>
          <a:xfrm>
            <a:off x="785786" y="3571876"/>
            <a:ext cx="3000396" cy="3000396"/>
          </a:xfrm>
          <a:prstGeom prst="rect">
            <a:avLst/>
          </a:prstGeom>
        </p:spPr>
      </p:pic>
      <p:sp>
        <p:nvSpPr>
          <p:cNvPr id="3" name="Content Placeholder 2"/>
          <p:cNvSpPr>
            <a:spLocks noGrp="1"/>
          </p:cNvSpPr>
          <p:nvPr>
            <p:ph sz="quarter" idx="1"/>
          </p:nvPr>
        </p:nvSpPr>
        <p:spPr>
          <a:xfrm>
            <a:off x="642910" y="571480"/>
            <a:ext cx="7753352" cy="3500462"/>
          </a:xfrm>
        </p:spPr>
        <p:txBody>
          <a:bodyPr/>
          <a:lstStyle/>
          <a:p>
            <a:r>
              <a:rPr lang="ar-SA" dirty="0" smtClean="0"/>
              <a:t>واحتفلت لاكوست خلال  العام الماضي بعيدها الخامس والسبعين وهي تقدم نفسها على أنها أسلوب حياة وليست مجرد علامة تجارية. وقد أطلقت لهذه المناسبة شعاراً خاصاً ورمزاً خاصاً وصممت لعبة ثلاثية الأبعاد على الإنترنت تحت اسم «هيا نسافر إلى عام </a:t>
            </a:r>
            <a:r>
              <a:rPr lang="en-US" dirty="0" smtClean="0"/>
              <a:t>2083» </a:t>
            </a:r>
            <a:r>
              <a:rPr lang="ar-SA" dirty="0" smtClean="0"/>
              <a:t>أي العام الذي يصبح فيه عمر لاكوست 150 عاماً. واللعبة تعكس استراتيجية العلامة التي بقيت وفية للعبة التنس والقائمة على الابتكار والتطوير وتقديم منتج أفضل مع الإبقاء على قميص بولو 1212 من لاكوست في أولوية الاهتمامات لأنها أول ابتكار للشركة والعلامة وأساس نجاحها</a:t>
            </a:r>
            <a:r>
              <a:rPr lang="en-US" dirty="0" smtClean="0"/>
              <a:t>.</a:t>
            </a:r>
          </a:p>
          <a:p>
            <a:endParaRPr lang="ar-SA" dirty="0"/>
          </a:p>
        </p:txBody>
      </p:sp>
      <p:pic>
        <p:nvPicPr>
          <p:cNvPr id="5" name="Picture 4" descr="roddick-lacoste.jpg"/>
          <p:cNvPicPr>
            <a:picLocks noChangeAspect="1"/>
          </p:cNvPicPr>
          <p:nvPr/>
        </p:nvPicPr>
        <p:blipFill>
          <a:blip r:embed="rId4" cstate="print"/>
          <a:stretch>
            <a:fillRect/>
          </a:stretch>
        </p:blipFill>
        <p:spPr>
          <a:xfrm>
            <a:off x="5357818" y="3929066"/>
            <a:ext cx="2095500" cy="2476500"/>
          </a:xfrm>
          <a:prstGeom prst="rect">
            <a:avLst/>
          </a:prstGeom>
        </p:spPr>
      </p:pic>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par>
                          <p:cTn id="8" fill="hold">
                            <p:stCondLst>
                              <p:cond delay="500"/>
                            </p:stCondLst>
                            <p:childTnLst>
                              <p:par>
                                <p:cTn id="9" presetID="18" presetClass="entr" presetSubtype="1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strips(downLeft)">
                                      <p:cBhvr>
                                        <p:cTn id="11" dur="500"/>
                                        <p:tgtEl>
                                          <p:spTgt spid="5"/>
                                        </p:tgtEl>
                                      </p:cBhvr>
                                    </p:animEffect>
                                  </p:childTnLst>
                                </p:cTn>
                              </p:par>
                            </p:childTnLst>
                          </p:cTn>
                        </p:par>
                        <p:par>
                          <p:cTn id="12" fill="hold">
                            <p:stCondLst>
                              <p:cond delay="1000"/>
                            </p:stCondLst>
                            <p:childTnLst>
                              <p:par>
                                <p:cTn id="13" presetID="18" presetClass="entr" presetSubtype="12"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strips(downLeft)">
                                      <p:cBhvr>
                                        <p:cTn id="1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lacoste_future_en.wmv">
            <a:hlinkClick r:id="" action="ppaction://media"/>
          </p:cNvPr>
          <p:cNvPicPr>
            <a:picLocks noGrp="1" noRot="1" noChangeAspect="1"/>
          </p:cNvPicPr>
          <p:nvPr>
            <p:ph sz="quarter" idx="1"/>
            <a:videoFile r:link="rId1"/>
          </p:nvPr>
        </p:nvPicPr>
        <p:blipFill>
          <a:blip r:embed="rId3" cstate="print"/>
          <a:stretch>
            <a:fillRect/>
          </a:stretch>
        </p:blipFill>
        <p:spPr>
          <a:xfrm>
            <a:off x="0" y="0"/>
            <a:ext cx="9144000" cy="6858000"/>
          </a:xfrm>
          <a:prstGeom prst="rect">
            <a:avLst/>
          </a:prstGeom>
        </p:spPr>
      </p:pic>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188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5085_blue_3d_people_working_together_to_hold_colorful_pieces_of_a_jigsaw_puzzle_that_spells_out_team_work.jpg"/>
          <p:cNvPicPr>
            <a:picLocks noChangeAspect="1"/>
          </p:cNvPicPr>
          <p:nvPr/>
        </p:nvPicPr>
        <p:blipFill>
          <a:blip r:embed="rId2" cstate="print"/>
          <a:stretch>
            <a:fillRect/>
          </a:stretch>
        </p:blipFill>
        <p:spPr>
          <a:xfrm>
            <a:off x="227183" y="142852"/>
            <a:ext cx="4416255" cy="4292600"/>
          </a:xfrm>
          <a:prstGeom prst="rect">
            <a:avLst/>
          </a:prstGeom>
        </p:spPr>
      </p:pic>
      <p:sp>
        <p:nvSpPr>
          <p:cNvPr id="3" name="Content Placeholder 2"/>
          <p:cNvSpPr>
            <a:spLocks noGrp="1"/>
          </p:cNvSpPr>
          <p:nvPr>
            <p:ph sz="quarter" idx="1"/>
          </p:nvPr>
        </p:nvSpPr>
        <p:spPr>
          <a:xfrm>
            <a:off x="714348" y="357166"/>
            <a:ext cx="7467600" cy="4873752"/>
          </a:xfrm>
        </p:spPr>
        <p:txBody>
          <a:bodyPr>
            <a:normAutofit/>
          </a:bodyPr>
          <a:lstStyle/>
          <a:p>
            <a:r>
              <a:rPr lang="ar-SA" sz="4800" dirty="0" smtClean="0">
                <a:solidFill>
                  <a:srgbClr val="FF0000"/>
                </a:solidFill>
              </a:rPr>
              <a:t>عمل الطالبتين </a:t>
            </a:r>
          </a:p>
          <a:p>
            <a:endParaRPr lang="ar-SA" sz="4800" dirty="0" smtClean="0">
              <a:solidFill>
                <a:srgbClr val="FF0000"/>
              </a:solidFill>
            </a:endParaRPr>
          </a:p>
          <a:p>
            <a:r>
              <a:rPr lang="ar-SA" sz="4800" dirty="0" smtClean="0"/>
              <a:t>سامية كليب</a:t>
            </a:r>
          </a:p>
          <a:p>
            <a:endParaRPr lang="ar-SA" sz="4800" dirty="0" smtClean="0"/>
          </a:p>
          <a:p>
            <a:r>
              <a:rPr lang="ar-SA" sz="4800" dirty="0" smtClean="0"/>
              <a:t>نجود الهويشل </a:t>
            </a:r>
            <a:endParaRPr lang="ar-SA" sz="4800" dirty="0"/>
          </a:p>
        </p:txBody>
      </p:sp>
      <p:sp>
        <p:nvSpPr>
          <p:cNvPr id="5" name="TextBox 4"/>
          <p:cNvSpPr txBox="1"/>
          <p:nvPr/>
        </p:nvSpPr>
        <p:spPr>
          <a:xfrm>
            <a:off x="142844" y="5357826"/>
            <a:ext cx="2928958" cy="1015663"/>
          </a:xfrm>
          <a:prstGeom prst="rect">
            <a:avLst/>
          </a:prstGeom>
          <a:noFill/>
        </p:spPr>
        <p:txBody>
          <a:bodyPr wrap="square" rtlCol="1">
            <a:spAutoFit/>
          </a:bodyPr>
          <a:lstStyle/>
          <a:p>
            <a:r>
              <a:rPr lang="ar-SA" sz="6000" b="1" dirty="0" smtClean="0"/>
              <a:t>وشكرا </a:t>
            </a:r>
            <a:endParaRPr lang="ar-SA" b="1" dirty="0"/>
          </a:p>
        </p:txBody>
      </p:sp>
    </p:spTree>
  </p:cSld>
  <p:clrMapOvr>
    <a:masterClrMapping/>
  </p:clrMapOvr>
  <p:transition spd="med">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par>
                          <p:cTn id="20" fill="hold">
                            <p:stCondLst>
                              <p:cond delay="2000"/>
                            </p:stCondLst>
                            <p:childTnLst>
                              <p:par>
                                <p:cTn id="21" presetID="6" presetClass="entr" presetSubtype="16" fill="hold" nodeType="after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circle(in)">
                                      <p:cBhvr>
                                        <p:cTn id="23" dur="1000"/>
                                        <p:tgtEl>
                                          <p:spTgt spid="5">
                                            <p:txEl>
                                              <p:pRg st="0" end="0"/>
                                            </p:txEl>
                                          </p:spTgt>
                                        </p:tgtEl>
                                      </p:cBhvr>
                                    </p:animEffect>
                                  </p:childTnLst>
                                </p:cTn>
                              </p:par>
                            </p:childTnLst>
                          </p:cTn>
                        </p:par>
                        <p:par>
                          <p:cTn id="24" fill="hold">
                            <p:stCondLst>
                              <p:cond delay="3000"/>
                            </p:stCondLst>
                            <p:childTnLst>
                              <p:par>
                                <p:cTn id="25" presetID="6" presetClass="emph" presetSubtype="0" fill="hold" nodeType="afterEffect">
                                  <p:stCondLst>
                                    <p:cond delay="0"/>
                                  </p:stCondLst>
                                  <p:childTnLst>
                                    <p:animScale>
                                      <p:cBhvr>
                                        <p:cTn id="26" dur="1000" fill="hold"/>
                                        <p:tgtEl>
                                          <p:spTgt spid="5">
                                            <p:txEl>
                                              <p:pRg st="0" end="0"/>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stockphoto_5327644-united-around-the-table.jpg"/>
          <p:cNvPicPr>
            <a:picLocks noChangeAspect="1"/>
          </p:cNvPicPr>
          <p:nvPr/>
        </p:nvPicPr>
        <p:blipFill>
          <a:blip r:embed="rId2" cstate="print"/>
          <a:stretch>
            <a:fillRect/>
          </a:stretch>
        </p:blipFill>
        <p:spPr>
          <a:xfrm>
            <a:off x="357158" y="3714752"/>
            <a:ext cx="2617100" cy="2899411"/>
          </a:xfrm>
          <a:prstGeom prst="rect">
            <a:avLst/>
          </a:prstGeom>
        </p:spPr>
      </p:pic>
      <p:sp>
        <p:nvSpPr>
          <p:cNvPr id="3" name="Content Placeholder 2"/>
          <p:cNvSpPr>
            <a:spLocks noGrp="1"/>
          </p:cNvSpPr>
          <p:nvPr>
            <p:ph sz="quarter" idx="1"/>
          </p:nvPr>
        </p:nvSpPr>
        <p:spPr>
          <a:xfrm>
            <a:off x="428596" y="714357"/>
            <a:ext cx="8229600" cy="4071966"/>
          </a:xfrm>
        </p:spPr>
        <p:txBody>
          <a:bodyPr>
            <a:normAutofit lnSpcReduction="10000"/>
          </a:bodyPr>
          <a:lstStyle/>
          <a:p>
            <a:r>
              <a:rPr lang="ar-SA" sz="4400" b="1" u="sng" dirty="0" smtClean="0">
                <a:solidFill>
                  <a:srgbClr val="FF3399"/>
                </a:solidFill>
              </a:rPr>
              <a:t>أهمية التخطيط الاستراتيجي:</a:t>
            </a:r>
            <a:endParaRPr lang="en-US" sz="4400" dirty="0" smtClean="0">
              <a:solidFill>
                <a:srgbClr val="FF3399"/>
              </a:solidFill>
            </a:endParaRPr>
          </a:p>
          <a:p>
            <a:pPr>
              <a:buNone/>
            </a:pPr>
            <a:r>
              <a:rPr lang="ar-SA" dirty="0" smtClean="0"/>
              <a:t>  </a:t>
            </a:r>
            <a:r>
              <a:rPr lang="ar-SA" sz="4000" dirty="0" smtClean="0"/>
              <a:t>ان التخطيط الاستراتيجي في عالم اليوم مهمة حيوية لكافة المنظمات والمؤسسات في القطاعين العام والخاص بغض النظر عن حجم المؤسسة أو كونها ربحية أو غير ربحية والمؤسسة التي تهمل التخطيط الاستراتيجي ببساطة تتجه إلى زوال محتوم.</a:t>
            </a:r>
            <a:endParaRPr lang="en-US" sz="4000" dirty="0" smtClean="0"/>
          </a:p>
          <a:p>
            <a:endParaRPr lang="ar-SA" dirty="0"/>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500"/>
                                        <p:tgtEl>
                                          <p:spTgt spid="3">
                                            <p:txEl>
                                              <p:pRg st="0" end="0"/>
                                            </p:txEl>
                                          </p:spTgt>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0" presetClass="entr" presetSubtype="0" fill="hold"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wedge">
                                      <p:cBhvr>
                                        <p:cTn id="16"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3.jpg"/>
          <p:cNvPicPr>
            <a:picLocks noChangeAspect="1"/>
          </p:cNvPicPr>
          <p:nvPr/>
        </p:nvPicPr>
        <p:blipFill>
          <a:blip r:embed="rId2" cstate="print"/>
          <a:stretch>
            <a:fillRect/>
          </a:stretch>
        </p:blipFill>
        <p:spPr>
          <a:xfrm>
            <a:off x="785786" y="142852"/>
            <a:ext cx="2825048" cy="2071702"/>
          </a:xfrm>
          <a:prstGeom prst="rect">
            <a:avLst/>
          </a:prstGeom>
        </p:spPr>
      </p:pic>
      <p:sp>
        <p:nvSpPr>
          <p:cNvPr id="3" name="Content Placeholder 2"/>
          <p:cNvSpPr>
            <a:spLocks noGrp="1"/>
          </p:cNvSpPr>
          <p:nvPr>
            <p:ph sz="quarter" idx="1"/>
          </p:nvPr>
        </p:nvSpPr>
        <p:spPr>
          <a:xfrm>
            <a:off x="500034" y="1000108"/>
            <a:ext cx="8229600" cy="4525963"/>
          </a:xfrm>
        </p:spPr>
        <p:txBody>
          <a:bodyPr/>
          <a:lstStyle/>
          <a:p>
            <a:r>
              <a:rPr lang="ar-SA" sz="3600" b="1" u="sng" dirty="0" smtClean="0">
                <a:solidFill>
                  <a:srgbClr val="FF3399"/>
                </a:solidFill>
              </a:rPr>
              <a:t>استراتيجيات المنظمة التوجيهية:</a:t>
            </a:r>
          </a:p>
          <a:p>
            <a:pPr>
              <a:buNone/>
            </a:pPr>
            <a:endParaRPr lang="en-US" dirty="0" smtClean="0"/>
          </a:p>
          <a:p>
            <a:pPr>
              <a:buNone/>
            </a:pPr>
            <a:r>
              <a:rPr lang="ar-SA" sz="4000" dirty="0" smtClean="0"/>
              <a:t>  يجب على كل منظمة أن تقرر ماهو نوع التوجه الذي سوف تتبعه نحو النمو، وذلك بالضبط كما يحدث لكل منتج أو وحدة أعمال والتي يجب أن تتبع إستراتيجية أعمال لتحسين الوضع التنافسي وتحقيق ميزة تنافسية.</a:t>
            </a:r>
            <a:endParaRPr lang="en-US" sz="4000" dirty="0" smtClean="0"/>
          </a:p>
          <a:p>
            <a:endParaRPr lang="ar-SA" dirty="0"/>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6" presetClass="entr" presetSubtype="16"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ircle(in)">
                                      <p:cBhvr>
                                        <p:cTn id="11" dur="1000"/>
                                        <p:tgtEl>
                                          <p:spTgt spid="3">
                                            <p:txEl>
                                              <p:pRg st="0" end="0"/>
                                            </p:txEl>
                                          </p:spTgt>
                                        </p:tgtEl>
                                      </p:cBhvr>
                                    </p:animEffect>
                                  </p:childTnLst>
                                </p:cTn>
                              </p:par>
                            </p:childTnLst>
                          </p:cTn>
                        </p:par>
                        <p:par>
                          <p:cTn id="12" fill="hold">
                            <p:stCondLst>
                              <p:cond delay="1500"/>
                            </p:stCondLst>
                            <p:childTnLst>
                              <p:par>
                                <p:cTn id="13" presetID="6" presetClass="entr" presetSubtype="16"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ircle(in)">
                                      <p:cBhvr>
                                        <p:cTn id="15"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acts.gif"/>
          <p:cNvPicPr>
            <a:picLocks noChangeAspect="1"/>
          </p:cNvPicPr>
          <p:nvPr/>
        </p:nvPicPr>
        <p:blipFill>
          <a:blip r:embed="rId2" cstate="print">
            <a:lum bright="14000" contrast="-7000"/>
          </a:blip>
          <a:stretch>
            <a:fillRect/>
          </a:stretch>
        </p:blipFill>
        <p:spPr>
          <a:xfrm>
            <a:off x="1142976" y="3695495"/>
            <a:ext cx="2876580" cy="3162505"/>
          </a:xfrm>
          <a:prstGeom prst="rect">
            <a:avLst/>
          </a:prstGeom>
        </p:spPr>
      </p:pic>
      <p:sp>
        <p:nvSpPr>
          <p:cNvPr id="3" name="Content Placeholder 2"/>
          <p:cNvSpPr>
            <a:spLocks noGrp="1"/>
          </p:cNvSpPr>
          <p:nvPr>
            <p:ph sz="quarter" idx="1"/>
          </p:nvPr>
        </p:nvSpPr>
        <p:spPr>
          <a:xfrm>
            <a:off x="928662" y="285728"/>
            <a:ext cx="7729534" cy="6572272"/>
          </a:xfrm>
        </p:spPr>
        <p:txBody>
          <a:bodyPr>
            <a:normAutofit/>
          </a:bodyPr>
          <a:lstStyle/>
          <a:p>
            <a:pPr>
              <a:buNone/>
            </a:pPr>
            <a:r>
              <a:rPr lang="ar-SA" sz="2800" b="1" u="sng" dirty="0" smtClean="0">
                <a:solidFill>
                  <a:srgbClr val="FF3399"/>
                </a:solidFill>
              </a:rPr>
              <a:t>إن الاستراتيجية التوجيهية للمنظمة تتألف من ثلاثة توجيهات عامة</a:t>
            </a:r>
          </a:p>
          <a:p>
            <a:endParaRPr lang="ar-SA" sz="2000" b="1" dirty="0" smtClean="0">
              <a:solidFill>
                <a:srgbClr val="FF3399"/>
              </a:solidFill>
            </a:endParaRPr>
          </a:p>
          <a:p>
            <a:pPr lvl="0"/>
            <a:r>
              <a:rPr lang="ar-SA" sz="3600" i="1" dirty="0" smtClean="0"/>
              <a:t>1- إستراتيجية البقاء على الوضع الراهن (الأستقرار):</a:t>
            </a:r>
            <a:r>
              <a:rPr lang="ar-SA" sz="3600" dirty="0" smtClean="0"/>
              <a:t> في هذه الاستراتيجية تستمر الشركة في خدمة عملائها بنفس الأسلوب الذي كان متبعا في الماضي، فتقدم نفس المنتجات من خلال قنوات التوزيع نفسها ونفس الأسواق والعملاء وأهدافها التسويقية تبقى كما هي بلا تغيير.</a:t>
            </a:r>
            <a:endParaRPr lang="en-US" sz="3600" dirty="0" smtClean="0"/>
          </a:p>
          <a:p>
            <a:endParaRPr lang="ar-SA" sz="2000" dirty="0">
              <a:solidFill>
                <a:srgbClr val="FF3399"/>
              </a:solidFill>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0" dur="500"/>
                                        <p:tgtEl>
                                          <p:spTgt spid="3">
                                            <p:txEl>
                                              <p:pRg st="2" end="2"/>
                                            </p:txEl>
                                          </p:spTgt>
                                        </p:tgtEl>
                                      </p:cBhvr>
                                    </p:animEffect>
                                  </p:childTnLst>
                                </p:cTn>
                              </p:par>
                            </p:childTnLst>
                          </p:cTn>
                        </p:par>
                        <p:par>
                          <p:cTn id="11" fill="hold">
                            <p:stCondLst>
                              <p:cond delay="500"/>
                            </p:stCondLst>
                            <p:childTnLst>
                              <p:par>
                                <p:cTn id="12" presetID="13" presetClass="entr" presetSubtype="16"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plus(in)">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niverse_expansion2.png"/>
          <p:cNvPicPr>
            <a:picLocks noChangeAspect="1"/>
          </p:cNvPicPr>
          <p:nvPr/>
        </p:nvPicPr>
        <p:blipFill>
          <a:blip r:embed="rId2" cstate="print"/>
          <a:stretch>
            <a:fillRect/>
          </a:stretch>
        </p:blipFill>
        <p:spPr>
          <a:xfrm>
            <a:off x="0" y="71414"/>
            <a:ext cx="2504089" cy="2214554"/>
          </a:xfrm>
          <a:prstGeom prst="rect">
            <a:avLst/>
          </a:prstGeom>
        </p:spPr>
      </p:pic>
      <p:pic>
        <p:nvPicPr>
          <p:cNvPr id="4" name="Picture 3" descr="إدارة الموارد البشرية.jpg"/>
          <p:cNvPicPr>
            <a:picLocks noChangeAspect="1"/>
          </p:cNvPicPr>
          <p:nvPr/>
        </p:nvPicPr>
        <p:blipFill>
          <a:blip r:embed="rId3" cstate="print">
            <a:lum bright="20000"/>
          </a:blip>
          <a:stretch>
            <a:fillRect/>
          </a:stretch>
        </p:blipFill>
        <p:spPr>
          <a:xfrm>
            <a:off x="0" y="3709994"/>
            <a:ext cx="2500746" cy="2576526"/>
          </a:xfrm>
          <a:prstGeom prst="rect">
            <a:avLst/>
          </a:prstGeom>
        </p:spPr>
      </p:pic>
      <p:sp>
        <p:nvSpPr>
          <p:cNvPr id="3" name="Content Placeholder 2"/>
          <p:cNvSpPr>
            <a:spLocks noGrp="1"/>
          </p:cNvSpPr>
          <p:nvPr>
            <p:ph sz="quarter" idx="1"/>
          </p:nvPr>
        </p:nvSpPr>
        <p:spPr>
          <a:xfrm>
            <a:off x="1414466" y="500042"/>
            <a:ext cx="7729534" cy="6357958"/>
          </a:xfrm>
        </p:spPr>
        <p:txBody>
          <a:bodyPr>
            <a:normAutofit/>
          </a:bodyPr>
          <a:lstStyle/>
          <a:p>
            <a:r>
              <a:rPr lang="ar-SA" sz="3200" dirty="0" smtClean="0"/>
              <a:t>2-  </a:t>
            </a:r>
            <a:r>
              <a:rPr lang="ar-SA" sz="3200" i="1" dirty="0" smtClean="0"/>
              <a:t>إستراتيجية التخفيض أو التقلص (الإنكماش):</a:t>
            </a:r>
          </a:p>
          <a:p>
            <a:pPr>
              <a:buNone/>
            </a:pPr>
            <a:r>
              <a:rPr lang="ar-SA" sz="3200" dirty="0" smtClean="0"/>
              <a:t> وتقوم على أساس تخفيض أو تقليل مجالات أعمالها أو تعاملاتها عن معدلاتها السابقة بطريقة معينة.</a:t>
            </a:r>
          </a:p>
          <a:p>
            <a:endParaRPr lang="ar-SA" sz="3200" dirty="0" smtClean="0"/>
          </a:p>
          <a:p>
            <a:r>
              <a:rPr lang="ar-SA" sz="3200" dirty="0" smtClean="0"/>
              <a:t>3- </a:t>
            </a:r>
            <a:r>
              <a:rPr lang="ar-SA" sz="3200" i="1" dirty="0" smtClean="0"/>
              <a:t>إستراتيجية النمو والتوسع:</a:t>
            </a:r>
            <a:r>
              <a:rPr lang="ar-SA" sz="3200" dirty="0" smtClean="0"/>
              <a:t> وتعني وجود زيادة ملحوظة في بعض أهداف الأداء التي تضعها المنظمة- معدل نمو المبيعات أو حصة المنظمة في السوق- وذلك بمعدل أعلى من الزيادة العادية التي كانت تحدث في هذه الأهداف في الماضي. أي تهدف إلى تحقيق مستوى من الأهداف يرتفع كثيرا عما تحقق في السنوات السابقة.</a:t>
            </a:r>
            <a:endParaRPr lang="en-US" sz="3200" dirty="0" smtClean="0"/>
          </a:p>
          <a:p>
            <a:endParaRPr lang="ar-SA" sz="3200" dirty="0" smtClean="0"/>
          </a:p>
          <a:p>
            <a:endParaRPr lang="en-US" sz="3200" dirty="0" smtClean="0"/>
          </a:p>
          <a:p>
            <a:endParaRPr lang="ar-SA" sz="3200" dirty="0"/>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7" presetClass="entr" presetSubtype="4" fill="hold"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3" presetClass="entr" presetSubtype="16"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plus(in)">
                                      <p:cBhvr>
                                        <p:cTn id="17" dur="500"/>
                                        <p:tgtEl>
                                          <p:spTgt spid="5"/>
                                        </p:tgtEl>
                                      </p:cBhvr>
                                    </p:animEffect>
                                  </p:childTnLst>
                                </p:cTn>
                              </p:par>
                            </p:childTnLst>
                          </p:cTn>
                        </p:par>
                        <p:par>
                          <p:cTn id="18" fill="hold">
                            <p:stCondLst>
                              <p:cond delay="1500"/>
                            </p:stCondLst>
                            <p:childTnLst>
                              <p:par>
                                <p:cTn id="19" presetID="7" presetClass="entr" presetSubtype="4" fill="hold" nodeType="after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13" presetClass="entr" presetSubtype="16"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plus(in)">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00034" y="500042"/>
            <a:ext cx="8229600" cy="4525963"/>
          </a:xfrm>
        </p:spPr>
        <p:txBody>
          <a:bodyPr/>
          <a:lstStyle/>
          <a:p>
            <a:r>
              <a:rPr lang="ar-SA" sz="3600" b="1" u="sng" dirty="0" smtClean="0">
                <a:solidFill>
                  <a:srgbClr val="FF3399"/>
                </a:solidFill>
              </a:rPr>
              <a:t>مزايا استراتيجية النمو والتوسع:</a:t>
            </a:r>
            <a:endParaRPr lang="en-US" sz="3600" dirty="0" smtClean="0">
              <a:solidFill>
                <a:srgbClr val="FF3399"/>
              </a:solidFill>
            </a:endParaRPr>
          </a:p>
          <a:p>
            <a:r>
              <a:rPr lang="ar-SA" dirty="0" smtClean="0"/>
              <a:t> </a:t>
            </a:r>
            <a:r>
              <a:rPr lang="ar-SA" sz="3200" dirty="0" smtClean="0"/>
              <a:t>قدر أكبر من الأرباح.</a:t>
            </a:r>
            <a:endParaRPr lang="en-US" sz="3200" dirty="0" smtClean="0"/>
          </a:p>
          <a:p>
            <a:r>
              <a:rPr lang="ar-SA" sz="3200" dirty="0" smtClean="0"/>
              <a:t> مكانة أقوى للمنظمة.</a:t>
            </a:r>
            <a:endParaRPr lang="en-US" sz="3200" dirty="0" smtClean="0"/>
          </a:p>
          <a:p>
            <a:r>
              <a:rPr lang="ar-SA" sz="3200" dirty="0" smtClean="0"/>
              <a:t> الاستفادة من الوفورات الناتجة عن الحجم الكبير.</a:t>
            </a:r>
            <a:endParaRPr lang="en-US" sz="3200" dirty="0" smtClean="0"/>
          </a:p>
          <a:p>
            <a:r>
              <a:rPr lang="ar-SA" sz="3200" dirty="0" smtClean="0"/>
              <a:t> الاستفادة من الاختلافات بين أنماط الاستهلاك وتعدد حاجات ورغبات العملاء.</a:t>
            </a:r>
            <a:endParaRPr lang="en-US" sz="3200" dirty="0" smtClean="0"/>
          </a:p>
          <a:p>
            <a:endParaRPr lang="ar-SA" dirty="0"/>
          </a:p>
        </p:txBody>
      </p:sp>
      <p:pic>
        <p:nvPicPr>
          <p:cNvPr id="4" name="Picture 3" descr=".jpg"/>
          <p:cNvPicPr>
            <a:picLocks noChangeAspect="1"/>
          </p:cNvPicPr>
          <p:nvPr/>
        </p:nvPicPr>
        <p:blipFill>
          <a:blip r:embed="rId2" cstate="print"/>
          <a:stretch>
            <a:fillRect/>
          </a:stretch>
        </p:blipFill>
        <p:spPr>
          <a:xfrm>
            <a:off x="2762217" y="3643314"/>
            <a:ext cx="3238523" cy="2428892"/>
          </a:xfrm>
          <a:prstGeom prst="rect">
            <a:avLst/>
          </a:prstGeom>
        </p:spPr>
      </p:pic>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blinds(horizontal)">
                                      <p:cBhvr>
                                        <p:cTn id="11" dur="500"/>
                                        <p:tgtEl>
                                          <p:spTgt spid="3">
                                            <p:txEl>
                                              <p:pRg st="1" end="1"/>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blinds(horizontal)">
                                      <p:cBhvr>
                                        <p:cTn id="19" dur="500"/>
                                        <p:tgtEl>
                                          <p:spTgt spid="3">
                                            <p:txEl>
                                              <p:pRg st="3" end="3"/>
                                            </p:txEl>
                                          </p:spTgt>
                                        </p:tgtEl>
                                      </p:cBhvr>
                                    </p:animEffect>
                                  </p:childTnLst>
                                </p:cTn>
                              </p:par>
                            </p:childTnLst>
                          </p:cTn>
                        </p:par>
                        <p:par>
                          <p:cTn id="20" fill="hold">
                            <p:stCondLst>
                              <p:cond delay="2000"/>
                            </p:stCondLst>
                            <p:childTnLst>
                              <p:par>
                                <p:cTn id="21" presetID="3" presetClass="entr" presetSubtype="10"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500"/>
                                        <p:tgtEl>
                                          <p:spTgt spid="3">
                                            <p:txEl>
                                              <p:pRg st="4" end="4"/>
                                            </p:txEl>
                                          </p:spTgt>
                                        </p:tgtEl>
                                      </p:cBhvr>
                                    </p:animEffect>
                                  </p:childTnLst>
                                </p:cTn>
                              </p:par>
                            </p:childTnLst>
                          </p:cTn>
                        </p:par>
                        <p:par>
                          <p:cTn id="24" fill="hold">
                            <p:stCondLst>
                              <p:cond delay="2500"/>
                            </p:stCondLst>
                            <p:childTnLst>
                              <p:par>
                                <p:cTn id="25" presetID="6" presetClass="entr" presetSubtype="16"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circle(in)">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0" y="0"/>
          <a:ext cx="9144000" cy="6572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962052" y="1127016"/>
            <a:ext cx="7467600" cy="4873752"/>
          </a:xfrm>
        </p:spPr>
        <p:txBody>
          <a:bodyPr>
            <a:normAutofit/>
          </a:bodyPr>
          <a:lstStyle/>
          <a:p>
            <a:pPr>
              <a:buNone/>
            </a:pPr>
            <a:r>
              <a:rPr lang="ar-SA" sz="2800" dirty="0" smtClean="0"/>
              <a:t> والغرض من التنويع هو توسع الشركة في أعمالها ومنتجاتها وزيادة انتشارها عما هي عليه في الوضع الحالي، ويأخذ التنويع أشكال:</a:t>
            </a:r>
            <a:endParaRPr lang="en-US" sz="2800" dirty="0" smtClean="0"/>
          </a:p>
          <a:p>
            <a:pPr lvl="0"/>
            <a:r>
              <a:rPr lang="ar-SA" sz="2800" dirty="0" smtClean="0"/>
              <a:t>التنويع المرتبط وغير المرتبط</a:t>
            </a:r>
            <a:endParaRPr lang="en-US" sz="2800" dirty="0" smtClean="0"/>
          </a:p>
          <a:p>
            <a:pPr lvl="0"/>
            <a:r>
              <a:rPr lang="ar-SA" sz="2800" dirty="0" smtClean="0"/>
              <a:t>التنويع الرأسي و الأفقي</a:t>
            </a:r>
            <a:endParaRPr lang="en-US" sz="2800" dirty="0" smtClean="0"/>
          </a:p>
          <a:p>
            <a:pPr lvl="0"/>
            <a:r>
              <a:rPr lang="ar-SA" sz="2800" dirty="0" smtClean="0"/>
              <a:t>التنويع الداخلي والخارجي</a:t>
            </a:r>
            <a:endParaRPr lang="en-US" sz="2800" dirty="0" smtClean="0"/>
          </a:p>
          <a:p>
            <a:pPr>
              <a:buNone/>
            </a:pPr>
            <a:endParaRPr lang="ar-SA" sz="2800" dirty="0"/>
          </a:p>
        </p:txBody>
      </p:sp>
      <p:pic>
        <p:nvPicPr>
          <p:cNvPr id="4" name="Picture 3" descr="network_fritsal.jpg"/>
          <p:cNvPicPr>
            <a:picLocks noChangeAspect="1"/>
          </p:cNvPicPr>
          <p:nvPr/>
        </p:nvPicPr>
        <p:blipFill>
          <a:blip r:embed="rId2" cstate="print"/>
          <a:stretch>
            <a:fillRect/>
          </a:stretch>
        </p:blipFill>
        <p:spPr>
          <a:xfrm>
            <a:off x="1500166" y="2143116"/>
            <a:ext cx="2512328" cy="3738583"/>
          </a:xfrm>
          <a:prstGeom prst="rect">
            <a:avLst/>
          </a:prstGeom>
        </p:spPr>
      </p:pic>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500"/>
                                        <p:tgtEl>
                                          <p:spTgt spid="3">
                                            <p:txEl>
                                              <p:pRg st="0" end="0"/>
                                            </p:txEl>
                                          </p:spTgt>
                                        </p:tgtEl>
                                      </p:cBhvr>
                                    </p:animEffect>
                                  </p:childTnLst>
                                </p:cTn>
                              </p:par>
                            </p:childTnLst>
                          </p:cTn>
                        </p:par>
                        <p:par>
                          <p:cTn id="8" fill="hold">
                            <p:stCondLst>
                              <p:cond delay="500"/>
                            </p:stCondLst>
                            <p:childTnLst>
                              <p:par>
                                <p:cTn id="9" presetID="2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edge">
                                      <p:cBhvr>
                                        <p:cTn id="11" dur="500"/>
                                        <p:tgtEl>
                                          <p:spTgt spid="3">
                                            <p:txEl>
                                              <p:pRg st="1" end="1"/>
                                            </p:txEl>
                                          </p:spTgt>
                                        </p:tgtEl>
                                      </p:cBhvr>
                                    </p:animEffect>
                                  </p:childTnLst>
                                </p:cTn>
                              </p:par>
                            </p:childTnLst>
                          </p:cTn>
                        </p:par>
                        <p:par>
                          <p:cTn id="12" fill="hold">
                            <p:stCondLst>
                              <p:cond delay="1000"/>
                            </p:stCondLst>
                            <p:childTnLst>
                              <p:par>
                                <p:cTn id="13" presetID="2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edge">
                                      <p:cBhvr>
                                        <p:cTn id="15" dur="500"/>
                                        <p:tgtEl>
                                          <p:spTgt spid="3">
                                            <p:txEl>
                                              <p:pRg st="2" end="2"/>
                                            </p:txEl>
                                          </p:spTgt>
                                        </p:tgtEl>
                                      </p:cBhvr>
                                    </p:animEffect>
                                  </p:childTnLst>
                                </p:cTn>
                              </p:par>
                            </p:childTnLst>
                          </p:cTn>
                        </p:par>
                        <p:par>
                          <p:cTn id="16" fill="hold">
                            <p:stCondLst>
                              <p:cond delay="1500"/>
                            </p:stCondLst>
                            <p:childTnLst>
                              <p:par>
                                <p:cTn id="17" presetID="2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edge">
                                      <p:cBhvr>
                                        <p:cTn id="19" dur="500"/>
                                        <p:tgtEl>
                                          <p:spTgt spid="3">
                                            <p:txEl>
                                              <p:pRg st="3" end="3"/>
                                            </p:txEl>
                                          </p:spTgt>
                                        </p:tgtEl>
                                      </p:cBhvr>
                                    </p:animEffect>
                                  </p:childTnLst>
                                </p:cTn>
                              </p:par>
                              <p:par>
                                <p:cTn id="20" presetID="6" presetClass="entr" presetSubtype="16"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circle(in)">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1444</TotalTime>
  <Words>975</Words>
  <Application>Microsoft Office PowerPoint</Application>
  <PresentationFormat>On-screen Show (4:3)</PresentationFormat>
  <Paragraphs>51</Paragraphs>
  <Slides>23</Slides>
  <Notes>0</Notes>
  <HiddenSlides>0</HiddenSlides>
  <MMClips>1</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Oriel</vt:lpstr>
      <vt:lpstr>استراتيجية  شركة لاكوست التوسعية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jo0ody</dc:creator>
  <cp:lastModifiedBy>jo0ody</cp:lastModifiedBy>
  <cp:revision>84</cp:revision>
  <dcterms:created xsi:type="dcterms:W3CDTF">2009-11-22T03:18:52Z</dcterms:created>
  <dcterms:modified xsi:type="dcterms:W3CDTF">2009-12-29T23:36:34Z</dcterms:modified>
</cp:coreProperties>
</file>