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33"/>
  </p:notesMasterIdLst>
  <p:sldIdLst>
    <p:sldId id="256" r:id="rId4"/>
    <p:sldId id="261"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5" r:id="rId21"/>
    <p:sldId id="286" r:id="rId22"/>
    <p:sldId id="288" r:id="rId23"/>
    <p:sldId id="290" r:id="rId24"/>
    <p:sldId id="267" r:id="rId25"/>
    <p:sldId id="266" r:id="rId26"/>
    <p:sldId id="268" r:id="rId27"/>
    <p:sldId id="258" r:id="rId28"/>
    <p:sldId id="291" r:id="rId29"/>
    <p:sldId id="292" r:id="rId30"/>
    <p:sldId id="294" r:id="rId31"/>
    <p:sldId id="29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1A5B4A-B138-4E9B-8202-692F529DDD67}" type="datetimeFigureOut">
              <a:rPr lang="en-US" smtClean="0"/>
              <a:pPr/>
              <a:t>01-Feb-16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BC5673-729D-4EAB-B734-C80DCD5DEAE4}" type="slidenum">
              <a:rPr lang="en-US" smtClean="0"/>
              <a:pPr/>
              <a:t>‹#›</a:t>
            </a:fld>
            <a:endParaRPr lang="en-US"/>
          </a:p>
        </p:txBody>
      </p:sp>
    </p:spTree>
    <p:extLst>
      <p:ext uri="{BB962C8B-B14F-4D97-AF65-F5344CB8AC3E}">
        <p14:creationId xmlns:p14="http://schemas.microsoft.com/office/powerpoint/2010/main" val="1124634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E70E214B-9118-4A48-866B-B720C1A06C3A}" type="datetime1">
              <a:rPr lang="en-US"/>
              <a:pPr/>
              <a:t>01-Feb-16</a:t>
            </a:fld>
            <a:endParaRPr lang="en-US"/>
          </a:p>
        </p:txBody>
      </p:sp>
      <p:sp>
        <p:nvSpPr>
          <p:cNvPr id="5" name="Rectangle 6"/>
          <p:cNvSpPr>
            <a:spLocks noGrp="1" noChangeArrowheads="1"/>
          </p:cNvSpPr>
          <p:nvPr>
            <p:ph type="ftr" sz="quarter" idx="4"/>
          </p:nvPr>
        </p:nvSpPr>
        <p:spPr>
          <a:ln/>
        </p:spPr>
        <p:txBody>
          <a:bodyPr/>
          <a:lstStyle/>
          <a:p>
            <a:r>
              <a:rPr lang="en-US"/>
              <a:t>cs490ns - cotter</a:t>
            </a:r>
          </a:p>
        </p:txBody>
      </p:sp>
      <p:sp>
        <p:nvSpPr>
          <p:cNvPr id="6" name="Rectangle 7"/>
          <p:cNvSpPr>
            <a:spLocks noGrp="1" noChangeArrowheads="1"/>
          </p:cNvSpPr>
          <p:nvPr>
            <p:ph type="sldNum" sz="quarter" idx="5"/>
          </p:nvPr>
        </p:nvSpPr>
        <p:spPr>
          <a:ln/>
        </p:spPr>
        <p:txBody>
          <a:bodyPr/>
          <a:lstStyle/>
          <a:p>
            <a:fld id="{9B02BEDF-5D61-4421-94C7-A148ECA9514B}" type="slidenum">
              <a:rPr lang="en-US"/>
              <a:pPr/>
              <a:t>7</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US"/>
              <a:t>	</a:t>
            </a:r>
          </a:p>
        </p:txBody>
      </p:sp>
    </p:spTree>
    <p:extLst>
      <p:ext uri="{BB962C8B-B14F-4D97-AF65-F5344CB8AC3E}">
        <p14:creationId xmlns:p14="http://schemas.microsoft.com/office/powerpoint/2010/main" val="1230091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805861B9-9F43-4A49-8FC3-64D4346CCF57}" type="datetime1">
              <a:rPr lang="en-US"/>
              <a:pPr/>
              <a:t>01-Feb-16</a:t>
            </a:fld>
            <a:endParaRPr lang="en-US"/>
          </a:p>
        </p:txBody>
      </p:sp>
      <p:sp>
        <p:nvSpPr>
          <p:cNvPr id="5" name="Rectangle 6"/>
          <p:cNvSpPr>
            <a:spLocks noGrp="1" noChangeArrowheads="1"/>
          </p:cNvSpPr>
          <p:nvPr>
            <p:ph type="ftr" sz="quarter" idx="4"/>
          </p:nvPr>
        </p:nvSpPr>
        <p:spPr>
          <a:ln/>
        </p:spPr>
        <p:txBody>
          <a:bodyPr/>
          <a:lstStyle/>
          <a:p>
            <a:r>
              <a:rPr lang="en-US"/>
              <a:t>cs490ns - cotter</a:t>
            </a:r>
          </a:p>
        </p:txBody>
      </p:sp>
      <p:sp>
        <p:nvSpPr>
          <p:cNvPr id="6" name="Rectangle 7"/>
          <p:cNvSpPr>
            <a:spLocks noGrp="1" noChangeArrowheads="1"/>
          </p:cNvSpPr>
          <p:nvPr>
            <p:ph type="sldNum" sz="quarter" idx="5"/>
          </p:nvPr>
        </p:nvSpPr>
        <p:spPr>
          <a:ln/>
        </p:spPr>
        <p:txBody>
          <a:bodyPr/>
          <a:lstStyle/>
          <a:p>
            <a:fld id="{9859736F-3CFE-430C-BACD-A07A34A18B56}" type="slidenum">
              <a:rPr lang="en-US"/>
              <a:pPr/>
              <a:t>9</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26186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F6999181-0CE0-4C5F-9EE0-3120E59EF5F2}" type="datetime1">
              <a:rPr lang="en-US"/>
              <a:pPr/>
              <a:t>01-Feb-16</a:t>
            </a:fld>
            <a:endParaRPr lang="en-US"/>
          </a:p>
        </p:txBody>
      </p:sp>
      <p:sp>
        <p:nvSpPr>
          <p:cNvPr id="5" name="Rectangle 6"/>
          <p:cNvSpPr>
            <a:spLocks noGrp="1" noChangeArrowheads="1"/>
          </p:cNvSpPr>
          <p:nvPr>
            <p:ph type="ftr" sz="quarter" idx="4"/>
          </p:nvPr>
        </p:nvSpPr>
        <p:spPr>
          <a:ln/>
        </p:spPr>
        <p:txBody>
          <a:bodyPr/>
          <a:lstStyle/>
          <a:p>
            <a:r>
              <a:rPr lang="en-US"/>
              <a:t>cs490ns - cotter</a:t>
            </a:r>
          </a:p>
        </p:txBody>
      </p:sp>
      <p:sp>
        <p:nvSpPr>
          <p:cNvPr id="6" name="Rectangle 7"/>
          <p:cNvSpPr>
            <a:spLocks noGrp="1" noChangeArrowheads="1"/>
          </p:cNvSpPr>
          <p:nvPr>
            <p:ph type="sldNum" sz="quarter" idx="5"/>
          </p:nvPr>
        </p:nvSpPr>
        <p:spPr>
          <a:ln/>
        </p:spPr>
        <p:txBody>
          <a:bodyPr/>
          <a:lstStyle/>
          <a:p>
            <a:fld id="{1E218DE3-D592-4D34-B6DB-1DB957D42EE5}" type="slidenum">
              <a:rPr lang="en-US"/>
              <a:pPr/>
              <a:t>20</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t>	</a:t>
            </a:r>
          </a:p>
        </p:txBody>
      </p:sp>
    </p:spTree>
    <p:extLst>
      <p:ext uri="{BB962C8B-B14F-4D97-AF65-F5344CB8AC3E}">
        <p14:creationId xmlns:p14="http://schemas.microsoft.com/office/powerpoint/2010/main" val="761447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098F297-2BCE-495E-9638-57EFFDC15024}" type="datetime1">
              <a:rPr lang="en-US" smtClean="0"/>
              <a:pPr>
                <a:defRPr/>
              </a:pPr>
              <a:t>01-Feb-16</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Information Technology Project Management, Sixth Edition</a:t>
            </a: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94EF8F3-8023-4BAB-9C7B-1EE0E536020D}"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2009</a:t>
            </a: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a:t>Information Technology Project Management, Sixth Edition</a:t>
            </a:r>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F581EA48-A1EE-4C94-AE97-F9BB9308304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9947C4C7-D69F-40B6-8591-53BB1F35248E}" type="datetime1">
              <a:rPr lang="en-US" smtClean="0"/>
              <a:pPr>
                <a:defRPr/>
              </a:pPr>
              <a:t>01-Feb-16</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8" name="Slide Number Placeholder 5"/>
          <p:cNvSpPr>
            <a:spLocks noGrp="1"/>
          </p:cNvSpPr>
          <p:nvPr>
            <p:ph type="sldNum" sz="quarter" idx="12"/>
          </p:nvPr>
        </p:nvSpPr>
        <p:spPr/>
        <p:txBody>
          <a:bodyPr/>
          <a:lstStyle>
            <a:lvl1pPr>
              <a:defRPr/>
            </a:lvl1pPr>
            <a:extLst/>
          </a:lstStyle>
          <a:p>
            <a:pPr>
              <a:defRPr/>
            </a:pPr>
            <a:fld id="{9F53D426-799F-412E-8031-ADAA1432D42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5410D62A-4F54-4904-87E5-B27376083542}" type="datetime1">
              <a:rPr lang="en-US" smtClean="0"/>
              <a:pPr>
                <a:defRPr/>
              </a:pPr>
              <a:t>01-Feb-16</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617D28C-13FF-4CD2-9DCE-EA99BCAD8BF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6F8E3E46-F388-4273-A19F-AF08F66FAA19}" type="datetime1">
              <a:rPr lang="en-US" smtClean="0"/>
              <a:pPr>
                <a:defRPr/>
              </a:pPr>
              <a:t>01-Feb-16</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9" name="Slide Number Placeholder 8"/>
          <p:cNvSpPr>
            <a:spLocks noGrp="1"/>
          </p:cNvSpPr>
          <p:nvPr>
            <p:ph type="sldNum" sz="quarter" idx="12"/>
          </p:nvPr>
        </p:nvSpPr>
        <p:spPr/>
        <p:txBody>
          <a:bodyPr/>
          <a:lstStyle>
            <a:lvl1pPr>
              <a:defRPr/>
            </a:lvl1pPr>
            <a:extLst/>
          </a:lstStyle>
          <a:p>
            <a:pPr>
              <a:defRPr/>
            </a:pPr>
            <a:fld id="{9D050380-867B-432E-B608-BE4915A7FA0E}"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59FC32F-8058-49F8-87CC-C266203B2A3A}" type="datetime1">
              <a:rPr lang="en-US" smtClean="0"/>
              <a:pPr>
                <a:defRPr/>
              </a:pPr>
              <a:t>01-Feb-16</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5" name="Slide Number Placeholder 4"/>
          <p:cNvSpPr>
            <a:spLocks noGrp="1"/>
          </p:cNvSpPr>
          <p:nvPr>
            <p:ph type="sldNum" sz="quarter" idx="12"/>
          </p:nvPr>
        </p:nvSpPr>
        <p:spPr/>
        <p:txBody>
          <a:bodyPr/>
          <a:lstStyle>
            <a:lvl1pPr>
              <a:defRPr/>
            </a:lvl1pPr>
            <a:extLst/>
          </a:lstStyle>
          <a:p>
            <a:pPr>
              <a:defRPr/>
            </a:pPr>
            <a:fld id="{1149C009-586C-4DE3-BB1F-5924FF86F83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BE875AE-63B1-4044-972E-3EEB3533CD0D}" type="datetime1">
              <a:rPr lang="en-US" smtClean="0"/>
              <a:pPr>
                <a:defRPr/>
              </a:pPr>
              <a:t>01-Feb-16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17"/>
          <p:cNvSpPr>
            <a:spLocks noGrp="1"/>
          </p:cNvSpPr>
          <p:nvPr>
            <p:ph type="sldNum" sz="quarter" idx="12"/>
          </p:nvPr>
        </p:nvSpPr>
        <p:spPr/>
        <p:txBody>
          <a:bodyPr/>
          <a:lstStyle>
            <a:lvl1pPr>
              <a:defRPr/>
            </a:lvl1pPr>
          </a:lstStyle>
          <a:p>
            <a:pPr>
              <a:defRPr/>
            </a:pPr>
            <a:fld id="{B7234141-8A65-4A0A-BECB-8E4CFDA25AC6}"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FB3B2F51-C831-44E7-A315-C41F98234E94}" type="datetime1">
              <a:rPr lang="en-US" smtClean="0"/>
              <a:pPr>
                <a:defRPr/>
              </a:pPr>
              <a:t>01-Feb-16</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C318AE1-7278-47E1-82F6-9BBA937ED9B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E1329854-903F-4DFE-97AF-D3A2725F45BD}" type="datetime1">
              <a:rPr lang="en-US" smtClean="0"/>
              <a:pPr>
                <a:defRPr/>
              </a:pPr>
              <a:t>01-Feb-16</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Information Technology Project Management, Sixth Edition</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909A8000-9D91-4774-8A84-B8E7EBAD31D7}"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28BCA8-3087-454E-B6C1-C4AD5FBCEE64}" type="datetime1">
              <a:rPr lang="en-US" smtClean="0"/>
              <a:pPr>
                <a:defRPr/>
              </a:pPr>
              <a:t>01-Feb-16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145646E2-A98F-44BB-9F74-C19F671EA172}"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358C646-D191-4500-A13D-8AB4B315B0D1}" type="datetime1">
              <a:rPr lang="en-US" smtClean="0"/>
              <a:pPr>
                <a:defRPr/>
              </a:pPr>
              <a:t>01-Feb-16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8082D5C1-0393-4802-A686-904DB4150C7D}"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D09D035-BF85-4FDD-8CA8-925BA88D4D06}" type="datetimeFigureOut">
              <a:rPr lang="en-US" smtClean="0"/>
              <a:pPr/>
              <a:t>01-Feb-16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A893ADAC-8184-4EB8-87D1-CA5B98ED4FCC}"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ADAC-8184-4EB8-87D1-CA5B98ED4FCC}"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A893ADAC-8184-4EB8-87D1-CA5B98ED4FCC}"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D09D035-BF85-4FDD-8CA8-925BA88D4D06}" type="datetimeFigureOut">
              <a:rPr lang="en-US" smtClean="0"/>
              <a:pPr/>
              <a:t>01-Feb-16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ADAC-8184-4EB8-87D1-CA5B98ED4FCC}"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D09D035-BF85-4FDD-8CA8-925BA88D4D06}" type="datetimeFigureOut">
              <a:rPr lang="en-US" smtClean="0"/>
              <a:pPr/>
              <a:t>01-Feb-16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93ADAC-8184-4EB8-87D1-CA5B98ED4FCC}"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09D035-BF85-4FDD-8CA8-925BA88D4D06}" type="datetimeFigureOut">
              <a:rPr lang="en-US" smtClean="0"/>
              <a:pPr/>
              <a:t>01-Feb-16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93ADAC-8184-4EB8-87D1-CA5B98ED4FCC}"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9D035-BF85-4FDD-8CA8-925BA88D4D06}" type="datetimeFigureOut">
              <a:rPr lang="en-US" smtClean="0"/>
              <a:pPr/>
              <a:t>01-Feb-16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93ADAC-8184-4EB8-87D1-CA5B98ED4FCC}"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09D035-BF85-4FDD-8CA8-925BA88D4D06}" type="datetimeFigureOut">
              <a:rPr lang="en-US" smtClean="0"/>
              <a:pPr/>
              <a:t>01-Feb-16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ADAC-8184-4EB8-87D1-CA5B98ED4FCC}"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09D035-BF85-4FDD-8CA8-925BA88D4D06}" type="datetimeFigureOut">
              <a:rPr lang="en-US" smtClean="0"/>
              <a:pPr/>
              <a:t>01-Feb-16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ADAC-8184-4EB8-87D1-CA5B98ED4FCC}"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ADAC-8184-4EB8-87D1-CA5B98ED4FCC}"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09D035-BF85-4FDD-8CA8-925BA88D4D06}" type="datetimeFigureOut">
              <a:rPr lang="en-US" smtClean="0"/>
              <a:pPr/>
              <a:t>01-Feb-16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ADAC-8184-4EB8-87D1-CA5B98ED4FCC}"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D09D035-BF85-4FDD-8CA8-925BA88D4D06}" type="datetimeFigureOut">
              <a:rPr lang="en-US" smtClean="0"/>
              <a:pPr/>
              <a:t>01-Feb-16</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893ADAC-8184-4EB8-87D1-CA5B98ED4F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fld id="{2D09D035-BF85-4FDD-8CA8-925BA88D4D06}" type="datetimeFigureOut">
              <a:rPr lang="en-US" smtClean="0"/>
              <a:pPr/>
              <a:t>01-Feb-16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fld id="{A893ADAC-8184-4EB8-87D1-CA5B98ED4F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4105"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E310972F-E33A-448C-A8EF-65CE01966D38}" type="datetime1">
              <a:rPr lang="en-US" smtClean="0"/>
              <a:pPr>
                <a:defRPr/>
              </a:pPr>
              <a:t>01-Feb-16</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a:t>Information Technology Project Management, Sixth Edition</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BFE44C9-618D-46C3-9BE2-CB005C5E25A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D09D035-BF85-4FDD-8CA8-925BA88D4D06}" type="datetimeFigureOut">
              <a:rPr lang="en-US" smtClean="0"/>
              <a:pPr/>
              <a:t>01-Feb-16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893ADAC-8184-4EB8-87D1-CA5B98ED4FCC}"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 #2</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NET332 </a:t>
            </a:r>
            <a:endParaRPr lang="en-US" dirty="0" smtClean="0"/>
          </a:p>
          <a:p>
            <a:r>
              <a:rPr lang="en-US" dirty="0" smtClean="0"/>
              <a:t>By </a:t>
            </a:r>
            <a:r>
              <a:rPr lang="en-US" dirty="0" err="1" smtClean="0"/>
              <a:t>Asma</a:t>
            </a:r>
            <a:r>
              <a:rPr lang="en-US" dirty="0" smtClean="0"/>
              <a:t> </a:t>
            </a:r>
            <a:r>
              <a:rPr lang="en-US" dirty="0" err="1" smtClean="0"/>
              <a:t>AlOsaimi</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Firewalls</a:t>
            </a:r>
          </a:p>
        </p:txBody>
      </p:sp>
      <p:sp>
        <p:nvSpPr>
          <p:cNvPr id="15" name="Date Placeholder 3"/>
          <p:cNvSpPr>
            <a:spLocks noGrp="1"/>
          </p:cNvSpPr>
          <p:nvPr>
            <p:ph type="dt" sz="half" idx="10"/>
          </p:nvPr>
        </p:nvSpPr>
        <p:spPr/>
        <p:txBody>
          <a:bodyPr/>
          <a:lstStyle/>
          <a:p>
            <a:r>
              <a:rPr lang="en-US"/>
              <a:t>cs490ns - cotter</a:t>
            </a:r>
          </a:p>
        </p:txBody>
      </p:sp>
      <p:sp>
        <p:nvSpPr>
          <p:cNvPr id="16" name="Slide Number Placeholder 5"/>
          <p:cNvSpPr>
            <a:spLocks noGrp="1"/>
          </p:cNvSpPr>
          <p:nvPr>
            <p:ph type="sldNum" sz="quarter" idx="12"/>
          </p:nvPr>
        </p:nvSpPr>
        <p:spPr/>
        <p:txBody>
          <a:bodyPr/>
          <a:lstStyle/>
          <a:p>
            <a:fld id="{F001B595-18AF-4A4D-BE70-75245B31A37E}" type="slidenum">
              <a:rPr lang="en-US"/>
              <a:pPr/>
              <a:t>10</a:t>
            </a:fld>
            <a:endParaRPr lang="en-US"/>
          </a:p>
        </p:txBody>
      </p:sp>
      <p:sp>
        <p:nvSpPr>
          <p:cNvPr id="18435" name="Rectangle 3"/>
          <p:cNvSpPr>
            <a:spLocks noGrp="1" noChangeArrowheads="1"/>
          </p:cNvSpPr>
          <p:nvPr>
            <p:ph sz="quarter" idx="1"/>
          </p:nvPr>
        </p:nvSpPr>
        <p:spPr>
          <a:xfrm>
            <a:off x="762000" y="1600200"/>
            <a:ext cx="8007350" cy="1295400"/>
          </a:xfrm>
        </p:spPr>
        <p:txBody>
          <a:bodyPr/>
          <a:lstStyle/>
          <a:p>
            <a:r>
              <a:rPr lang="en-US"/>
              <a:t>Provides a mechanism to control / monitor access to the LAN</a:t>
            </a:r>
          </a:p>
        </p:txBody>
      </p:sp>
      <p:pic>
        <p:nvPicPr>
          <p:cNvPr id="18436" name="Picture 4" descr="BD18185_"/>
          <p:cNvPicPr>
            <a:picLocks noChangeAspect="1" noChangeArrowheads="1"/>
          </p:cNvPicPr>
          <p:nvPr/>
        </p:nvPicPr>
        <p:blipFill>
          <a:blip r:embed="rId2" cstate="print"/>
          <a:srcRect/>
          <a:stretch>
            <a:fillRect/>
          </a:stretch>
        </p:blipFill>
        <p:spPr bwMode="auto">
          <a:xfrm>
            <a:off x="4343400" y="2438400"/>
            <a:ext cx="4267200" cy="2949575"/>
          </a:xfrm>
          <a:prstGeom prst="rect">
            <a:avLst/>
          </a:prstGeom>
          <a:noFill/>
        </p:spPr>
      </p:pic>
      <p:sp>
        <p:nvSpPr>
          <p:cNvPr id="18437" name="computr3"/>
          <p:cNvSpPr>
            <a:spLocks noEditPoints="1" noChangeArrowheads="1"/>
          </p:cNvSpPr>
          <p:nvPr/>
        </p:nvSpPr>
        <p:spPr bwMode="auto">
          <a:xfrm>
            <a:off x="609600" y="30480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8438" name="Text Box 6"/>
          <p:cNvSpPr txBox="1">
            <a:spLocks noChangeArrowheads="1"/>
          </p:cNvSpPr>
          <p:nvPr/>
        </p:nvSpPr>
        <p:spPr bwMode="auto">
          <a:xfrm>
            <a:off x="5394325" y="3316288"/>
            <a:ext cx="1217613" cy="457200"/>
          </a:xfrm>
          <a:prstGeom prst="rect">
            <a:avLst/>
          </a:prstGeom>
          <a:noFill/>
          <a:ln w="9525">
            <a:noFill/>
            <a:miter lim="800000"/>
            <a:headEnd/>
            <a:tailEnd/>
          </a:ln>
          <a:effectLst/>
        </p:spPr>
        <p:txBody>
          <a:bodyPr wrap="none">
            <a:spAutoFit/>
          </a:bodyPr>
          <a:lstStyle/>
          <a:p>
            <a:pPr eaLnBrk="0" hangingPunct="0"/>
            <a:r>
              <a:rPr lang="en-US" sz="2400">
                <a:solidFill>
                  <a:schemeClr val="bg2"/>
                </a:solidFill>
              </a:rPr>
              <a:t>Internet</a:t>
            </a:r>
          </a:p>
        </p:txBody>
      </p:sp>
      <p:sp>
        <p:nvSpPr>
          <p:cNvPr id="18439" name="computr3"/>
          <p:cNvSpPr>
            <a:spLocks noEditPoints="1" noChangeArrowheads="1"/>
          </p:cNvSpPr>
          <p:nvPr/>
        </p:nvSpPr>
        <p:spPr bwMode="auto">
          <a:xfrm>
            <a:off x="838200" y="54102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8440" name="Rectangle 8"/>
          <p:cNvSpPr>
            <a:spLocks noChangeArrowheads="1"/>
          </p:cNvSpPr>
          <p:nvPr/>
        </p:nvSpPr>
        <p:spPr bwMode="auto">
          <a:xfrm>
            <a:off x="1371600" y="4419600"/>
            <a:ext cx="838200" cy="3048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8441" name="Line 9"/>
          <p:cNvSpPr>
            <a:spLocks noChangeShapeType="1"/>
          </p:cNvSpPr>
          <p:nvPr/>
        </p:nvSpPr>
        <p:spPr bwMode="auto">
          <a:xfrm>
            <a:off x="1143000" y="3886200"/>
            <a:ext cx="762000" cy="533400"/>
          </a:xfrm>
          <a:prstGeom prst="line">
            <a:avLst/>
          </a:prstGeom>
          <a:noFill/>
          <a:ln w="28575">
            <a:solidFill>
              <a:schemeClr val="tx1"/>
            </a:solidFill>
            <a:round/>
            <a:headEnd/>
            <a:tailEnd/>
          </a:ln>
          <a:effectLst/>
        </p:spPr>
        <p:txBody>
          <a:bodyPr/>
          <a:lstStyle/>
          <a:p>
            <a:endParaRPr lang="en-US"/>
          </a:p>
        </p:txBody>
      </p:sp>
      <p:sp>
        <p:nvSpPr>
          <p:cNvPr id="18442" name="Line 10"/>
          <p:cNvSpPr>
            <a:spLocks noChangeShapeType="1"/>
          </p:cNvSpPr>
          <p:nvPr/>
        </p:nvSpPr>
        <p:spPr bwMode="auto">
          <a:xfrm flipV="1">
            <a:off x="1447800" y="4724400"/>
            <a:ext cx="381000" cy="685800"/>
          </a:xfrm>
          <a:prstGeom prst="line">
            <a:avLst/>
          </a:prstGeom>
          <a:noFill/>
          <a:ln w="28575">
            <a:solidFill>
              <a:schemeClr val="tx1"/>
            </a:solidFill>
            <a:round/>
            <a:headEnd/>
            <a:tailEnd/>
          </a:ln>
          <a:effectLst/>
        </p:spPr>
        <p:txBody>
          <a:bodyPr/>
          <a:lstStyle/>
          <a:p>
            <a:endParaRPr lang="en-US"/>
          </a:p>
        </p:txBody>
      </p:sp>
      <p:sp>
        <p:nvSpPr>
          <p:cNvPr id="18443" name="Line 11"/>
          <p:cNvSpPr>
            <a:spLocks noChangeShapeType="1"/>
          </p:cNvSpPr>
          <p:nvPr/>
        </p:nvSpPr>
        <p:spPr bwMode="auto">
          <a:xfrm flipV="1">
            <a:off x="3200400" y="4114800"/>
            <a:ext cx="1447800" cy="304800"/>
          </a:xfrm>
          <a:prstGeom prst="line">
            <a:avLst/>
          </a:prstGeom>
          <a:noFill/>
          <a:ln w="28575">
            <a:solidFill>
              <a:schemeClr val="tx1"/>
            </a:solidFill>
            <a:round/>
            <a:headEnd/>
            <a:tailEnd/>
          </a:ln>
          <a:effectLst/>
        </p:spPr>
        <p:txBody>
          <a:bodyPr/>
          <a:lstStyle/>
          <a:p>
            <a:endParaRPr lang="en-US"/>
          </a:p>
        </p:txBody>
      </p:sp>
      <p:sp>
        <p:nvSpPr>
          <p:cNvPr id="18444" name="Rectangle 12"/>
          <p:cNvSpPr>
            <a:spLocks noChangeArrowheads="1"/>
          </p:cNvSpPr>
          <p:nvPr/>
        </p:nvSpPr>
        <p:spPr bwMode="auto">
          <a:xfrm rot="-5400000">
            <a:off x="2628900" y="4229100"/>
            <a:ext cx="838200" cy="3048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8445" name="Line 13"/>
          <p:cNvSpPr>
            <a:spLocks noChangeShapeType="1"/>
          </p:cNvSpPr>
          <p:nvPr/>
        </p:nvSpPr>
        <p:spPr bwMode="auto">
          <a:xfrm flipV="1">
            <a:off x="2209800" y="4495800"/>
            <a:ext cx="685800" cy="76200"/>
          </a:xfrm>
          <a:prstGeom prst="line">
            <a:avLst/>
          </a:prstGeom>
          <a:noFill/>
          <a:ln w="28575">
            <a:solidFill>
              <a:schemeClr val="tx1"/>
            </a:solidFill>
            <a:round/>
            <a:headEnd/>
            <a:tailEnd/>
          </a:ln>
          <a:effectLst/>
        </p:spPr>
        <p:txBody>
          <a:bodyPr/>
          <a:lstStyle/>
          <a:p>
            <a:endParaRPr lang="en-US"/>
          </a:p>
        </p:txBody>
      </p:sp>
      <p:sp>
        <p:nvSpPr>
          <p:cNvPr id="18446" name="Text Box 14"/>
          <p:cNvSpPr txBox="1">
            <a:spLocks noChangeArrowheads="1"/>
          </p:cNvSpPr>
          <p:nvPr/>
        </p:nvSpPr>
        <p:spPr bwMode="auto">
          <a:xfrm>
            <a:off x="2498725" y="3316288"/>
            <a:ext cx="1236663" cy="457200"/>
          </a:xfrm>
          <a:prstGeom prst="rect">
            <a:avLst/>
          </a:prstGeom>
          <a:noFill/>
          <a:ln w="9525">
            <a:noFill/>
            <a:miter lim="800000"/>
            <a:headEnd/>
            <a:tailEnd/>
          </a:ln>
          <a:effectLst/>
        </p:spPr>
        <p:txBody>
          <a:bodyPr wrap="none">
            <a:spAutoFit/>
          </a:bodyPr>
          <a:lstStyle/>
          <a:p>
            <a:pPr eaLnBrk="0" hangingPunct="0"/>
            <a:r>
              <a:rPr lang="en-US" sz="2400"/>
              <a:t>Firewall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4000" dirty="0"/>
              <a:t>Network Address Translation</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A1F282B5-BED9-4619-B8F4-EFAB4762C09F}" type="slidenum">
              <a:rPr lang="en-US"/>
              <a:pPr/>
              <a:t>11</a:t>
            </a:fld>
            <a:endParaRPr lang="en-US"/>
          </a:p>
        </p:txBody>
      </p:sp>
      <p:sp>
        <p:nvSpPr>
          <p:cNvPr id="20483" name="Rectangle 3"/>
          <p:cNvSpPr>
            <a:spLocks noGrp="1" noChangeArrowheads="1"/>
          </p:cNvSpPr>
          <p:nvPr>
            <p:ph sz="quarter" idx="1"/>
          </p:nvPr>
        </p:nvSpPr>
        <p:spPr>
          <a:xfrm>
            <a:off x="457200" y="1908175"/>
            <a:ext cx="8229600" cy="4217988"/>
          </a:xfrm>
        </p:spPr>
        <p:txBody>
          <a:bodyPr>
            <a:normAutofit fontScale="92500" lnSpcReduction="10000"/>
          </a:bodyPr>
          <a:lstStyle/>
          <a:p>
            <a:r>
              <a:rPr lang="en-US" sz="2800" dirty="0"/>
              <a:t>Many networks configured with private IP addresses (10.0.0.0, </a:t>
            </a:r>
            <a:r>
              <a:rPr lang="en-US" sz="2800" dirty="0" smtClean="0"/>
              <a:t>172.16.0.0</a:t>
            </a:r>
            <a:r>
              <a:rPr lang="en-US" sz="2800" dirty="0"/>
              <a:t>, 192.168.0.0</a:t>
            </a:r>
            <a:r>
              <a:rPr lang="en-US" sz="2800" dirty="0" smtClean="0"/>
              <a:t>)</a:t>
            </a:r>
          </a:p>
          <a:p>
            <a:pPr lvl="1"/>
            <a:r>
              <a:rPr lang="en-US" sz="2500" dirty="0" smtClean="0"/>
              <a:t>Addresses are not routed.</a:t>
            </a:r>
            <a:endParaRPr lang="en-US" sz="2500" dirty="0"/>
          </a:p>
          <a:p>
            <a:r>
              <a:rPr lang="en-US" sz="2800" dirty="0"/>
              <a:t>Must convert to public address for Internet </a:t>
            </a:r>
            <a:r>
              <a:rPr lang="en-US" sz="2800" dirty="0" smtClean="0"/>
              <a:t>access.</a:t>
            </a:r>
          </a:p>
          <a:p>
            <a:pPr lvl="1"/>
            <a:r>
              <a:rPr lang="en-US" sz="2500" dirty="0" smtClean="0"/>
              <a:t>To addresses that are routed.</a:t>
            </a:r>
            <a:endParaRPr lang="en-US" sz="2500" dirty="0"/>
          </a:p>
          <a:p>
            <a:r>
              <a:rPr lang="en-US" sz="2800" dirty="0"/>
              <a:t>May also have many hosts sharing limited network addresses. </a:t>
            </a:r>
          </a:p>
          <a:p>
            <a:pPr lvl="1"/>
            <a:r>
              <a:rPr lang="en-US" sz="2400" dirty="0"/>
              <a:t>If only 1 network address, then service is called Port Address Translation - PAT</a:t>
            </a:r>
          </a:p>
          <a:p>
            <a:r>
              <a:rPr lang="en-US" sz="2800" dirty="0"/>
              <a:t>NAT provides the translation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a:t>Network Address Translation</a:t>
            </a:r>
          </a:p>
        </p:txBody>
      </p:sp>
      <p:sp>
        <p:nvSpPr>
          <p:cNvPr id="8" name="Date Placeholder 3"/>
          <p:cNvSpPr>
            <a:spLocks noGrp="1"/>
          </p:cNvSpPr>
          <p:nvPr>
            <p:ph type="dt" sz="half" idx="10"/>
          </p:nvPr>
        </p:nvSpPr>
        <p:spPr/>
        <p:txBody>
          <a:bodyPr/>
          <a:lstStyle/>
          <a:p>
            <a:r>
              <a:rPr lang="en-US"/>
              <a:t>cs490ns - cotter</a:t>
            </a:r>
          </a:p>
        </p:txBody>
      </p:sp>
      <p:sp>
        <p:nvSpPr>
          <p:cNvPr id="9" name="Slide Number Placeholder 5"/>
          <p:cNvSpPr>
            <a:spLocks noGrp="1"/>
          </p:cNvSpPr>
          <p:nvPr>
            <p:ph type="sldNum" sz="quarter" idx="12"/>
          </p:nvPr>
        </p:nvSpPr>
        <p:spPr/>
        <p:txBody>
          <a:bodyPr/>
          <a:lstStyle/>
          <a:p>
            <a:fld id="{A8447736-F434-4F04-8FCC-D428D7DE6DD0}" type="slidenum">
              <a:rPr lang="en-US"/>
              <a:pPr/>
              <a:t>12</a:t>
            </a:fld>
            <a:endParaRPr lang="en-US"/>
          </a:p>
        </p:txBody>
      </p:sp>
      <p:pic>
        <p:nvPicPr>
          <p:cNvPr id="23556" name="Picture 4" descr="http://www.rhyshaden.com/images/nat1.gif"/>
          <p:cNvPicPr>
            <a:picLocks noChangeAspect="1" noChangeArrowheads="1"/>
          </p:cNvPicPr>
          <p:nvPr/>
        </p:nvPicPr>
        <p:blipFill>
          <a:blip r:embed="rId2" cstate="print"/>
          <a:srcRect/>
          <a:stretch>
            <a:fillRect/>
          </a:stretch>
        </p:blipFill>
        <p:spPr bwMode="auto">
          <a:xfrm>
            <a:off x="971600" y="1844824"/>
            <a:ext cx="7128792" cy="371708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Network Protocols</a:t>
            </a:r>
          </a:p>
        </p:txBody>
      </p:sp>
      <p:sp>
        <p:nvSpPr>
          <p:cNvPr id="28" name="Date Placeholder 3"/>
          <p:cNvSpPr>
            <a:spLocks noGrp="1"/>
          </p:cNvSpPr>
          <p:nvPr>
            <p:ph type="dt" sz="half" idx="10"/>
          </p:nvPr>
        </p:nvSpPr>
        <p:spPr/>
        <p:txBody>
          <a:bodyPr/>
          <a:lstStyle/>
          <a:p>
            <a:r>
              <a:rPr lang="en-US"/>
              <a:t>cs490ns - cotter</a:t>
            </a:r>
          </a:p>
        </p:txBody>
      </p:sp>
      <p:sp>
        <p:nvSpPr>
          <p:cNvPr id="29" name="Slide Number Placeholder 5"/>
          <p:cNvSpPr>
            <a:spLocks noGrp="1"/>
          </p:cNvSpPr>
          <p:nvPr>
            <p:ph type="sldNum" sz="quarter" idx="12"/>
          </p:nvPr>
        </p:nvSpPr>
        <p:spPr/>
        <p:txBody>
          <a:bodyPr/>
          <a:lstStyle/>
          <a:p>
            <a:fld id="{ECDA4FA6-F6DA-4960-8927-347E0F8DAF9E}" type="slidenum">
              <a:rPr lang="en-US"/>
              <a:pPr/>
              <a:t>13</a:t>
            </a:fld>
            <a:endParaRPr lang="en-US"/>
          </a:p>
        </p:txBody>
      </p:sp>
      <p:pic>
        <p:nvPicPr>
          <p:cNvPr id="22530" name="Picture 2" descr="http://www.hardwaresecrets.com/imageview.php?image=6706"/>
          <p:cNvPicPr>
            <a:picLocks noChangeAspect="1" noChangeArrowheads="1"/>
          </p:cNvPicPr>
          <p:nvPr/>
        </p:nvPicPr>
        <p:blipFill>
          <a:blip r:embed="rId2" cstate="print"/>
          <a:srcRect/>
          <a:stretch>
            <a:fillRect/>
          </a:stretch>
        </p:blipFill>
        <p:spPr bwMode="auto">
          <a:xfrm>
            <a:off x="1547664" y="2132856"/>
            <a:ext cx="5688632" cy="391938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244475"/>
            <a:ext cx="8537575" cy="1431925"/>
          </a:xfrm>
        </p:spPr>
        <p:txBody>
          <a:bodyPr/>
          <a:lstStyle/>
          <a:p>
            <a:r>
              <a:rPr lang="en-US" sz="4000"/>
              <a:t>LAN Physical Layer Protocols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F85916DB-C175-4ED8-AA7E-52751BEB7737}" type="slidenum">
              <a:rPr lang="en-US"/>
              <a:pPr/>
              <a:t>14</a:t>
            </a:fld>
            <a:endParaRPr lang="en-US"/>
          </a:p>
        </p:txBody>
      </p:sp>
      <p:sp>
        <p:nvSpPr>
          <p:cNvPr id="23555" name="Rectangle 3"/>
          <p:cNvSpPr>
            <a:spLocks noGrp="1" noChangeArrowheads="1"/>
          </p:cNvSpPr>
          <p:nvPr>
            <p:ph sz="quarter" idx="1"/>
          </p:nvPr>
        </p:nvSpPr>
        <p:spPr>
          <a:xfrm>
            <a:off x="838200" y="1905000"/>
            <a:ext cx="8007350" cy="4343400"/>
          </a:xfrm>
        </p:spPr>
        <p:txBody>
          <a:bodyPr/>
          <a:lstStyle/>
          <a:p>
            <a:pPr>
              <a:lnSpc>
                <a:spcPct val="90000"/>
              </a:lnSpc>
            </a:pPr>
            <a:r>
              <a:rPr lang="en-US" sz="2800"/>
              <a:t>Ethernet </a:t>
            </a:r>
          </a:p>
          <a:p>
            <a:pPr lvl="1">
              <a:lnSpc>
                <a:spcPct val="90000"/>
              </a:lnSpc>
            </a:pPr>
            <a:r>
              <a:rPr lang="en-US" sz="2400"/>
              <a:t>10base5 </a:t>
            </a:r>
          </a:p>
          <a:p>
            <a:pPr lvl="1">
              <a:lnSpc>
                <a:spcPct val="90000"/>
              </a:lnSpc>
            </a:pPr>
            <a:r>
              <a:rPr lang="en-US" sz="2400"/>
              <a:t>10base2 </a:t>
            </a:r>
          </a:p>
          <a:p>
            <a:pPr lvl="1">
              <a:lnSpc>
                <a:spcPct val="90000"/>
              </a:lnSpc>
            </a:pPr>
            <a:r>
              <a:rPr lang="en-US" sz="2400"/>
              <a:t>10baseT, 100baseT, 1000baseT</a:t>
            </a:r>
          </a:p>
          <a:p>
            <a:pPr>
              <a:lnSpc>
                <a:spcPct val="90000"/>
              </a:lnSpc>
            </a:pPr>
            <a:r>
              <a:rPr lang="en-US" sz="2800"/>
              <a:t>Wireless Networks </a:t>
            </a:r>
          </a:p>
          <a:p>
            <a:pPr lvl="1">
              <a:lnSpc>
                <a:spcPct val="90000"/>
              </a:lnSpc>
            </a:pPr>
            <a:r>
              <a:rPr lang="en-US" sz="2400"/>
              <a:t>802.11a</a:t>
            </a:r>
          </a:p>
          <a:p>
            <a:pPr lvl="1">
              <a:lnSpc>
                <a:spcPct val="90000"/>
              </a:lnSpc>
            </a:pPr>
            <a:r>
              <a:rPr lang="en-US" sz="2400"/>
              <a:t>802.11b</a:t>
            </a:r>
          </a:p>
          <a:p>
            <a:pPr lvl="1">
              <a:lnSpc>
                <a:spcPct val="90000"/>
              </a:lnSpc>
            </a:pPr>
            <a:r>
              <a:rPr lang="en-US" sz="2400"/>
              <a:t>802.11g</a:t>
            </a:r>
          </a:p>
          <a:p>
            <a:pPr>
              <a:lnSpc>
                <a:spcPct val="90000"/>
              </a:lnSpc>
            </a:pPr>
            <a:r>
              <a:rPr lang="en-US" sz="2800"/>
              <a:t>Token Ring</a:t>
            </a:r>
          </a:p>
          <a:p>
            <a:pPr>
              <a:lnSpc>
                <a:spcPct val="90000"/>
              </a:lnSpc>
            </a:pPr>
            <a:r>
              <a:rPr lang="en-US" sz="2800"/>
              <a:t>etc.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244475"/>
            <a:ext cx="8613775" cy="952277"/>
          </a:xfrm>
        </p:spPr>
        <p:txBody>
          <a:bodyPr/>
          <a:lstStyle/>
          <a:p>
            <a:r>
              <a:rPr lang="en-US" sz="4000" dirty="0"/>
              <a:t>WAN Physical Layer Protocols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89938ACB-2F90-4230-8623-D0FB3C2FD847}" type="slidenum">
              <a:rPr lang="en-US"/>
              <a:pPr/>
              <a:t>15</a:t>
            </a:fld>
            <a:endParaRPr lang="en-US"/>
          </a:p>
        </p:txBody>
      </p:sp>
      <p:sp>
        <p:nvSpPr>
          <p:cNvPr id="24579" name="Rectangle 3"/>
          <p:cNvSpPr>
            <a:spLocks noGrp="1" noChangeArrowheads="1"/>
          </p:cNvSpPr>
          <p:nvPr>
            <p:ph sz="quarter" idx="1"/>
          </p:nvPr>
        </p:nvSpPr>
        <p:spPr>
          <a:xfrm>
            <a:off x="457200" y="1772816"/>
            <a:ext cx="8229600" cy="4384144"/>
          </a:xfrm>
        </p:spPr>
        <p:txBody>
          <a:bodyPr/>
          <a:lstStyle/>
          <a:p>
            <a:r>
              <a:rPr lang="en-US" sz="2800" dirty="0"/>
              <a:t>Telecommunications </a:t>
            </a:r>
          </a:p>
          <a:p>
            <a:pPr lvl="1"/>
            <a:r>
              <a:rPr lang="en-US" sz="2400" dirty="0"/>
              <a:t>DS0, DS1, DS3</a:t>
            </a:r>
          </a:p>
          <a:p>
            <a:pPr lvl="1"/>
            <a:r>
              <a:rPr lang="en-US" sz="2400" dirty="0"/>
              <a:t>SONET</a:t>
            </a:r>
          </a:p>
          <a:p>
            <a:pPr lvl="1"/>
            <a:r>
              <a:rPr lang="en-US" sz="2400" dirty="0"/>
              <a:t>ISDN</a:t>
            </a:r>
          </a:p>
          <a:p>
            <a:pPr lvl="1"/>
            <a:r>
              <a:rPr lang="en-US" sz="2400" dirty="0"/>
              <a:t>etc.</a:t>
            </a:r>
          </a:p>
          <a:p>
            <a:r>
              <a:rPr lang="en-US" sz="2800" dirty="0"/>
              <a:t>Metro Area Protocols</a:t>
            </a:r>
          </a:p>
          <a:p>
            <a:pPr lvl="1"/>
            <a:r>
              <a:rPr lang="en-US" sz="2400" dirty="0"/>
              <a:t>Cellular Telephone</a:t>
            </a:r>
          </a:p>
          <a:p>
            <a:pPr lvl="1"/>
            <a:r>
              <a:rPr lang="en-US" sz="2400" dirty="0"/>
              <a:t>FDDI</a:t>
            </a:r>
          </a:p>
          <a:p>
            <a:pPr lvl="1"/>
            <a:r>
              <a:rPr lang="en-US" sz="2400" dirty="0" err="1"/>
              <a:t>WiMAX</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Network Layer Protocols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93DB4A3D-56EB-4403-BE22-930607D8AFA4}" type="slidenum">
              <a:rPr lang="en-US"/>
              <a:pPr/>
              <a:t>16</a:t>
            </a:fld>
            <a:endParaRPr lang="en-US"/>
          </a:p>
        </p:txBody>
      </p:sp>
      <p:sp>
        <p:nvSpPr>
          <p:cNvPr id="25603" name="Rectangle 3"/>
          <p:cNvSpPr>
            <a:spLocks noGrp="1" noChangeArrowheads="1"/>
          </p:cNvSpPr>
          <p:nvPr>
            <p:ph sz="quarter" idx="1"/>
          </p:nvPr>
        </p:nvSpPr>
        <p:spPr/>
        <p:txBody>
          <a:bodyPr/>
          <a:lstStyle/>
          <a:p>
            <a:r>
              <a:rPr lang="en-US" dirty="0"/>
              <a:t>Internet Protocol (IP)</a:t>
            </a:r>
          </a:p>
          <a:p>
            <a:pPr lvl="1"/>
            <a:r>
              <a:rPr lang="en-US" dirty="0"/>
              <a:t>Routes packets across the network</a:t>
            </a:r>
          </a:p>
          <a:p>
            <a:pPr lvl="1"/>
            <a:r>
              <a:rPr lang="en-US" dirty="0"/>
              <a:t>Manages packet fragmentation across network</a:t>
            </a:r>
          </a:p>
          <a:p>
            <a:r>
              <a:rPr lang="en-US" dirty="0"/>
              <a:t>Internet Control Message Protocol (ICMP)</a:t>
            </a:r>
          </a:p>
          <a:p>
            <a:pPr lvl="1"/>
            <a:r>
              <a:rPr lang="en-US" dirty="0"/>
              <a:t>Provides support for IP and TCP</a:t>
            </a:r>
          </a:p>
          <a:p>
            <a:r>
              <a:rPr lang="en-US" dirty="0"/>
              <a:t>Address Resolution Protocol (ARP)</a:t>
            </a:r>
          </a:p>
          <a:p>
            <a:pPr lvl="1"/>
            <a:r>
              <a:rPr lang="en-US" dirty="0"/>
              <a:t>Provides address resolution between network layer and data link layer addresses.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Transport Layer Protocols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F4D777DF-055A-4578-A937-65F16931C958}" type="slidenum">
              <a:rPr lang="en-US"/>
              <a:pPr/>
              <a:t>17</a:t>
            </a:fld>
            <a:endParaRPr lang="en-US"/>
          </a:p>
        </p:txBody>
      </p:sp>
      <p:sp>
        <p:nvSpPr>
          <p:cNvPr id="26627" name="Rectangle 3"/>
          <p:cNvSpPr>
            <a:spLocks noGrp="1" noChangeArrowheads="1"/>
          </p:cNvSpPr>
          <p:nvPr>
            <p:ph sz="quarter" idx="1"/>
          </p:nvPr>
        </p:nvSpPr>
        <p:spPr/>
        <p:txBody>
          <a:bodyPr/>
          <a:lstStyle/>
          <a:p>
            <a:r>
              <a:rPr lang="en-US"/>
              <a:t>Transmission Control Protocol (TCP)</a:t>
            </a:r>
          </a:p>
          <a:p>
            <a:pPr lvl="1"/>
            <a:r>
              <a:rPr lang="en-US"/>
              <a:t>Provides reliable end-to-end packet transport</a:t>
            </a:r>
          </a:p>
          <a:p>
            <a:pPr lvl="1"/>
            <a:r>
              <a:rPr lang="en-US"/>
              <a:t>Provides packet flow control</a:t>
            </a:r>
          </a:p>
          <a:p>
            <a:r>
              <a:rPr lang="en-US"/>
              <a:t>User Datagram Protocol (UDP)</a:t>
            </a:r>
          </a:p>
          <a:p>
            <a:pPr lvl="1"/>
            <a:r>
              <a:rPr lang="en-US"/>
              <a:t>Provides simplified end-to-end packet transport</a:t>
            </a:r>
          </a:p>
          <a:p>
            <a:pPr lvl="1"/>
            <a:r>
              <a:rPr lang="en-US"/>
              <a:t>No control overhead</a:t>
            </a:r>
          </a:p>
          <a:p>
            <a:pPr lvl="1"/>
            <a:r>
              <a:rPr lang="en-US"/>
              <a:t>No packet fragmentation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536" y="0"/>
            <a:ext cx="8154987" cy="1143000"/>
          </a:xfrm>
        </p:spPr>
        <p:txBody>
          <a:bodyPr/>
          <a:lstStyle/>
          <a:p>
            <a:r>
              <a:rPr lang="en-US" sz="4000" dirty="0"/>
              <a:t>Application Layer Protocols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6BED38B2-8286-4061-8540-5BAD70FC9B89}" type="slidenum">
              <a:rPr lang="en-US"/>
              <a:pPr/>
              <a:t>18</a:t>
            </a:fld>
            <a:endParaRPr lang="en-US"/>
          </a:p>
        </p:txBody>
      </p:sp>
      <p:sp>
        <p:nvSpPr>
          <p:cNvPr id="27651" name="Rectangle 3"/>
          <p:cNvSpPr>
            <a:spLocks noGrp="1" noChangeArrowheads="1"/>
          </p:cNvSpPr>
          <p:nvPr>
            <p:ph sz="quarter" idx="1"/>
          </p:nvPr>
        </p:nvSpPr>
        <p:spPr/>
        <p:txBody>
          <a:bodyPr/>
          <a:lstStyle/>
          <a:p>
            <a:r>
              <a:rPr lang="en-US" dirty="0"/>
              <a:t>Support specific network applications</a:t>
            </a:r>
          </a:p>
          <a:p>
            <a:pPr lvl="1"/>
            <a:r>
              <a:rPr lang="en-US" smtClean="0"/>
              <a:t>FTP</a:t>
            </a:r>
          </a:p>
          <a:p>
            <a:pPr lvl="1"/>
            <a:r>
              <a:rPr lang="en-US" smtClean="0"/>
              <a:t>HTTP</a:t>
            </a:r>
            <a:r>
              <a:rPr lang="en-US" dirty="0" smtClean="0"/>
              <a:t>( www</a:t>
            </a:r>
            <a:r>
              <a:rPr lang="en-US" dirty="0" smtClean="0"/>
              <a:t>)</a:t>
            </a:r>
            <a:endParaRPr lang="en-US" dirty="0"/>
          </a:p>
          <a:p>
            <a:pPr lvl="1"/>
            <a:r>
              <a:rPr lang="en-US" dirty="0" smtClean="0"/>
              <a:t>SMTP, POP3,IMAP (E-MAIL)</a:t>
            </a:r>
            <a:endParaRPr lang="en-US" dirty="0"/>
          </a:p>
          <a:p>
            <a:pPr lvl="1"/>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Protocol Analysis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5FC7E554-DA62-413B-BBE3-847D1FC825DC}" type="slidenum">
              <a:rPr lang="en-US"/>
              <a:pPr/>
              <a:t>19</a:t>
            </a:fld>
            <a:endParaRPr lang="en-US"/>
          </a:p>
        </p:txBody>
      </p:sp>
      <p:sp>
        <p:nvSpPr>
          <p:cNvPr id="29699" name="Rectangle 3"/>
          <p:cNvSpPr>
            <a:spLocks noGrp="1" noChangeArrowheads="1"/>
          </p:cNvSpPr>
          <p:nvPr>
            <p:ph sz="quarter" idx="1"/>
          </p:nvPr>
        </p:nvSpPr>
        <p:spPr/>
        <p:txBody>
          <a:bodyPr/>
          <a:lstStyle/>
          <a:p>
            <a:r>
              <a:rPr lang="en-US"/>
              <a:t>Packet Sniffers</a:t>
            </a:r>
          </a:p>
          <a:p>
            <a:pPr lvl="1"/>
            <a:r>
              <a:rPr lang="en-US" b="1"/>
              <a:t>WireShark (Ethereal)</a:t>
            </a:r>
          </a:p>
          <a:p>
            <a:pPr lvl="1"/>
            <a:r>
              <a:rPr lang="en-US"/>
              <a:t>Etherpeek</a:t>
            </a:r>
          </a:p>
          <a:p>
            <a:pPr lvl="1"/>
            <a:r>
              <a:rPr lang="en-US"/>
              <a:t>EtherDetect</a:t>
            </a:r>
          </a:p>
          <a:p>
            <a:pPr lvl="1"/>
            <a:r>
              <a:rPr lang="en-US"/>
              <a:t>Zx Sniffer</a:t>
            </a:r>
          </a:p>
          <a:p>
            <a:pPr lvl="1"/>
            <a:r>
              <a:rPr lang="en-US"/>
              <a:t>AnalogX PacketMon</a:t>
            </a:r>
          </a:p>
          <a:p>
            <a:pPr lvl="1"/>
            <a:r>
              <a:rPr lang="en-US"/>
              <a:t>Colasoft Capsa </a:t>
            </a:r>
          </a:p>
          <a:p>
            <a:pPr lvl="1"/>
            <a:r>
              <a:rPr lang="en-US"/>
              <a:t>AirMagnet Enterprise (Wireless monitoring)</a:t>
            </a:r>
          </a:p>
          <a:p>
            <a:pPr lvl="1"/>
            <a:r>
              <a:rPr lang="en-US"/>
              <a:t>etc.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55576" y="1556792"/>
            <a:ext cx="6984776" cy="3046988"/>
          </a:xfrm>
          <a:prstGeom prst="rect">
            <a:avLst/>
          </a:prstGeom>
        </p:spPr>
        <p:txBody>
          <a:bodyPr wrap="square">
            <a:spAutoFit/>
          </a:bodyPr>
          <a:lstStyle/>
          <a:p>
            <a:pPr algn="ctr"/>
            <a:r>
              <a:rPr lang="en-US" sz="2400" b="1" dirty="0" smtClean="0">
                <a:solidFill>
                  <a:srgbClr val="FF0000"/>
                </a:solidFill>
              </a:rPr>
              <a:t>"</a:t>
            </a:r>
            <a:r>
              <a:rPr lang="en-US" sz="2400" b="1" dirty="0" smtClean="0"/>
              <a:t>Security has been a major concern in today’s computer networks. There has been various exploits of attacks against companies, many of  the attacks cost companies their reputation and cost them millions of  pounds. Many attacks are implemented using inside knowledge from  previous and even current employees.</a:t>
            </a:r>
            <a:r>
              <a:rPr lang="en-US" sz="2400" b="1" dirty="0" smtClean="0">
                <a:solidFill>
                  <a:srgbClr val="FF0000"/>
                </a:solidFill>
              </a:rPr>
              <a:t>"</a:t>
            </a:r>
            <a:endParaRPr lang="en-US" sz="2400"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Summary</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DED4A1C3-B7FD-4D42-B141-D5FE0DE75BF7}" type="slidenum">
              <a:rPr lang="en-US"/>
              <a:pPr/>
              <a:t>20</a:t>
            </a:fld>
            <a:endParaRPr lang="en-US"/>
          </a:p>
        </p:txBody>
      </p:sp>
      <p:sp>
        <p:nvSpPr>
          <p:cNvPr id="8195" name="Rectangle 3"/>
          <p:cNvSpPr>
            <a:spLocks noGrp="1" noChangeArrowheads="1"/>
          </p:cNvSpPr>
          <p:nvPr>
            <p:ph sz="quarter" idx="1"/>
          </p:nvPr>
        </p:nvSpPr>
        <p:spPr/>
        <p:txBody>
          <a:bodyPr/>
          <a:lstStyle/>
          <a:p>
            <a:r>
              <a:rPr lang="en-US"/>
              <a:t>LANs</a:t>
            </a:r>
          </a:p>
          <a:p>
            <a:r>
              <a:rPr lang="en-US"/>
              <a:t>LAN Routers / Gateways</a:t>
            </a:r>
          </a:p>
          <a:p>
            <a:r>
              <a:rPr lang="en-US"/>
              <a:t>Wireless Connection</a:t>
            </a:r>
          </a:p>
          <a:p>
            <a:r>
              <a:rPr lang="en-US"/>
              <a:t>Firewalls</a:t>
            </a:r>
          </a:p>
          <a:p>
            <a:r>
              <a:rPr lang="en-US"/>
              <a:t>NAT</a:t>
            </a:r>
          </a:p>
          <a:p>
            <a:r>
              <a:rPr lang="en-US"/>
              <a:t>Network Protocols</a:t>
            </a:r>
          </a:p>
          <a:p>
            <a:r>
              <a:rPr lang="en-US"/>
              <a:t>Protocol Analysis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Part#2:Introduction to security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Who is vulnerable?</a:t>
            </a:r>
          </a:p>
        </p:txBody>
      </p:sp>
      <p:sp>
        <p:nvSpPr>
          <p:cNvPr id="4" name="Date Placeholder 3"/>
          <p:cNvSpPr>
            <a:spLocks noGrp="1"/>
          </p:cNvSpPr>
          <p:nvPr>
            <p:ph type="dt" sz="half" idx="10"/>
          </p:nvPr>
        </p:nvSpPr>
        <p:spPr/>
        <p:txBody>
          <a:bodyPr/>
          <a:lstStyle/>
          <a:p>
            <a:r>
              <a:rPr lang="en-US"/>
              <a:t>15-441 Networks Fall 2002</a:t>
            </a:r>
          </a:p>
        </p:txBody>
      </p:sp>
      <p:sp>
        <p:nvSpPr>
          <p:cNvPr id="6" name="Slide Number Placeholder 5"/>
          <p:cNvSpPr>
            <a:spLocks noGrp="1"/>
          </p:cNvSpPr>
          <p:nvPr>
            <p:ph type="sldNum" sz="quarter" idx="12"/>
          </p:nvPr>
        </p:nvSpPr>
        <p:spPr/>
        <p:txBody>
          <a:bodyPr/>
          <a:lstStyle/>
          <a:p>
            <a:fld id="{47C8A601-3935-432F-8C4B-015F94CBEA1B}" type="slidenum">
              <a:rPr lang="en-US"/>
              <a:pPr/>
              <a:t>22</a:t>
            </a:fld>
            <a:endParaRPr lang="en-US"/>
          </a:p>
        </p:txBody>
      </p:sp>
      <p:sp>
        <p:nvSpPr>
          <p:cNvPr id="48131" name="Rectangle 3"/>
          <p:cNvSpPr>
            <a:spLocks noGrp="1" noChangeArrowheads="1"/>
          </p:cNvSpPr>
          <p:nvPr>
            <p:ph sz="quarter" idx="1"/>
          </p:nvPr>
        </p:nvSpPr>
        <p:spPr/>
        <p:txBody>
          <a:bodyPr/>
          <a:lstStyle/>
          <a:p>
            <a:r>
              <a:rPr lang="en-US" dirty="0"/>
              <a:t>Financial institutions and banks</a:t>
            </a:r>
          </a:p>
          <a:p>
            <a:r>
              <a:rPr lang="en-US" dirty="0"/>
              <a:t>Internet service </a:t>
            </a:r>
            <a:r>
              <a:rPr lang="en-US" dirty="0" smtClean="0"/>
              <a:t>providers</a:t>
            </a:r>
            <a:endParaRPr lang="en-US" dirty="0"/>
          </a:p>
          <a:p>
            <a:r>
              <a:rPr lang="en-US" dirty="0"/>
              <a:t>Government and defense agencies</a:t>
            </a:r>
          </a:p>
          <a:p>
            <a:r>
              <a:rPr lang="en-US" dirty="0"/>
              <a:t>Contractors to various government agencies</a:t>
            </a:r>
          </a:p>
          <a:p>
            <a:r>
              <a:rPr lang="en-US" dirty="0"/>
              <a:t>Multinational corporations</a:t>
            </a:r>
          </a:p>
          <a:p>
            <a:r>
              <a:rPr lang="en-US" b="1" dirty="0"/>
              <a:t>ANYONE ON THE NETWORK</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r>
              <a:rPr lang="en-US" dirty="0"/>
              <a:t>Common security attacks and their countermeasures</a:t>
            </a:r>
          </a:p>
        </p:txBody>
      </p:sp>
      <p:sp>
        <p:nvSpPr>
          <p:cNvPr id="4" name="Date Placeholder 3"/>
          <p:cNvSpPr>
            <a:spLocks noGrp="1"/>
          </p:cNvSpPr>
          <p:nvPr>
            <p:ph type="dt" sz="half" idx="10"/>
          </p:nvPr>
        </p:nvSpPr>
        <p:spPr/>
        <p:txBody>
          <a:bodyPr/>
          <a:lstStyle/>
          <a:p>
            <a:r>
              <a:rPr lang="en-US"/>
              <a:t>15-441 Networks Fall 2002</a:t>
            </a:r>
          </a:p>
        </p:txBody>
      </p:sp>
      <p:sp>
        <p:nvSpPr>
          <p:cNvPr id="6" name="Slide Number Placeholder 5"/>
          <p:cNvSpPr>
            <a:spLocks noGrp="1"/>
          </p:cNvSpPr>
          <p:nvPr>
            <p:ph type="sldNum" sz="quarter" idx="12"/>
          </p:nvPr>
        </p:nvSpPr>
        <p:spPr/>
        <p:txBody>
          <a:bodyPr/>
          <a:lstStyle/>
          <a:p>
            <a:fld id="{D3E9512F-B0CC-4813-AA36-4908970AFBE6}" type="slidenum">
              <a:rPr lang="en-US"/>
              <a:pPr/>
              <a:t>23</a:t>
            </a:fld>
            <a:endParaRPr lang="en-US"/>
          </a:p>
        </p:txBody>
      </p:sp>
      <p:sp>
        <p:nvSpPr>
          <p:cNvPr id="49155" name="Rectangle 3"/>
          <p:cNvSpPr>
            <a:spLocks noGrp="1" noChangeArrowheads="1"/>
          </p:cNvSpPr>
          <p:nvPr>
            <p:ph sz="quarter" idx="1"/>
          </p:nvPr>
        </p:nvSpPr>
        <p:spPr/>
        <p:txBody>
          <a:bodyPr/>
          <a:lstStyle/>
          <a:p>
            <a:pPr>
              <a:lnSpc>
                <a:spcPct val="90000"/>
              </a:lnSpc>
            </a:pPr>
            <a:r>
              <a:rPr lang="en-US" sz="2400" dirty="0"/>
              <a:t>Finding a way into the </a:t>
            </a:r>
            <a:r>
              <a:rPr lang="en-US" sz="2400" dirty="0">
                <a:solidFill>
                  <a:schemeClr val="accent6">
                    <a:lumMod val="75000"/>
                  </a:schemeClr>
                </a:solidFill>
              </a:rPr>
              <a:t>network</a:t>
            </a:r>
          </a:p>
          <a:p>
            <a:pPr lvl="1">
              <a:lnSpc>
                <a:spcPct val="90000"/>
              </a:lnSpc>
            </a:pPr>
            <a:r>
              <a:rPr lang="en-US" sz="2000" dirty="0"/>
              <a:t>Firewalls</a:t>
            </a:r>
          </a:p>
          <a:p>
            <a:pPr>
              <a:lnSpc>
                <a:spcPct val="90000"/>
              </a:lnSpc>
            </a:pPr>
            <a:r>
              <a:rPr lang="en-US" sz="2400" dirty="0"/>
              <a:t>Exploiting </a:t>
            </a:r>
            <a:r>
              <a:rPr lang="en-US" sz="2400" dirty="0">
                <a:solidFill>
                  <a:schemeClr val="accent6">
                    <a:lumMod val="75000"/>
                  </a:schemeClr>
                </a:solidFill>
              </a:rPr>
              <a:t>software</a:t>
            </a:r>
            <a:r>
              <a:rPr lang="en-US" sz="2400" dirty="0"/>
              <a:t> bugs, buffer overflows</a:t>
            </a:r>
          </a:p>
          <a:p>
            <a:pPr lvl="1">
              <a:lnSpc>
                <a:spcPct val="90000"/>
              </a:lnSpc>
            </a:pPr>
            <a:r>
              <a:rPr lang="en-US" sz="2000" dirty="0"/>
              <a:t>Intrusion Detection Systems</a:t>
            </a:r>
          </a:p>
          <a:p>
            <a:pPr>
              <a:lnSpc>
                <a:spcPct val="90000"/>
              </a:lnSpc>
            </a:pPr>
            <a:r>
              <a:rPr lang="en-US" sz="2400" dirty="0"/>
              <a:t>Denial of Service</a:t>
            </a:r>
          </a:p>
          <a:p>
            <a:pPr lvl="1">
              <a:lnSpc>
                <a:spcPct val="90000"/>
              </a:lnSpc>
            </a:pPr>
            <a:r>
              <a:rPr lang="en-US" sz="2000" dirty="0" smtClean="0"/>
              <a:t>IDS</a:t>
            </a:r>
            <a:endParaRPr lang="en-US" sz="2000" dirty="0"/>
          </a:p>
          <a:p>
            <a:pPr>
              <a:lnSpc>
                <a:spcPct val="90000"/>
              </a:lnSpc>
            </a:pPr>
            <a:r>
              <a:rPr lang="en-US" sz="2400" dirty="0"/>
              <a:t>TCP hijacking</a:t>
            </a:r>
          </a:p>
          <a:p>
            <a:pPr lvl="1">
              <a:lnSpc>
                <a:spcPct val="90000"/>
              </a:lnSpc>
            </a:pPr>
            <a:r>
              <a:rPr lang="en-US" sz="2000" dirty="0"/>
              <a:t>IPSec</a:t>
            </a:r>
          </a:p>
          <a:p>
            <a:pPr>
              <a:lnSpc>
                <a:spcPct val="90000"/>
              </a:lnSpc>
            </a:pPr>
            <a:r>
              <a:rPr lang="en-US" sz="2400" dirty="0"/>
              <a:t>Packet sniffing</a:t>
            </a:r>
          </a:p>
          <a:p>
            <a:pPr lvl="1">
              <a:lnSpc>
                <a:spcPct val="90000"/>
              </a:lnSpc>
            </a:pPr>
            <a:r>
              <a:rPr lang="en-US" sz="2000" dirty="0"/>
              <a:t>Encryption (SSH, SSL, HTTPS)</a:t>
            </a:r>
          </a:p>
          <a:p>
            <a:pPr>
              <a:lnSpc>
                <a:spcPct val="90000"/>
              </a:lnSpc>
            </a:pPr>
            <a:r>
              <a:rPr lang="en-US" sz="2400" dirty="0"/>
              <a:t>Social problems</a:t>
            </a:r>
          </a:p>
          <a:p>
            <a:pPr lvl="1">
              <a:lnSpc>
                <a:spcPct val="90000"/>
              </a:lnSpc>
            </a:pPr>
            <a:r>
              <a:rPr lang="en-US" sz="2000" dirty="0"/>
              <a:t>Education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security attacks</a:t>
            </a:r>
            <a:endParaRPr lang="en-US" dirty="0"/>
          </a:p>
        </p:txBody>
      </p:sp>
      <p:pic>
        <p:nvPicPr>
          <p:cNvPr id="4" name="Picture 4"/>
          <p:cNvPicPr>
            <a:picLocks noChangeAspect="1" noChangeArrowheads="1"/>
          </p:cNvPicPr>
          <p:nvPr/>
        </p:nvPicPr>
        <p:blipFill>
          <a:blip r:embed="rId2" cstate="print"/>
          <a:srcRect/>
          <a:stretch>
            <a:fillRect/>
          </a:stretch>
        </p:blipFill>
        <p:spPr bwMode="auto">
          <a:xfrm>
            <a:off x="3851920" y="3789040"/>
            <a:ext cx="869387" cy="900336"/>
          </a:xfrm>
          <a:prstGeom prst="rect">
            <a:avLst/>
          </a:prstGeom>
          <a:noFill/>
          <a:ln w="9525">
            <a:noFill/>
            <a:miter lim="800000"/>
            <a:headEnd/>
            <a:tailEnd/>
          </a:ln>
          <a:effectLst/>
        </p:spPr>
      </p:pic>
      <p:pic>
        <p:nvPicPr>
          <p:cNvPr id="5" name="Picture 4" descr=" nose.tiff                                                      00093991&#10;Ridiculous                     B74677AA:"/>
          <p:cNvPicPr>
            <a:picLocks noChangeAspect="1" noChangeArrowheads="1"/>
          </p:cNvPicPr>
          <p:nvPr/>
        </p:nvPicPr>
        <p:blipFill>
          <a:blip r:embed="rId3" cstate="print"/>
          <a:srcRect/>
          <a:stretch>
            <a:fillRect/>
          </a:stretch>
        </p:blipFill>
        <p:spPr bwMode="auto">
          <a:xfrm>
            <a:off x="1907704" y="3429000"/>
            <a:ext cx="1123950" cy="1600200"/>
          </a:xfrm>
          <a:prstGeom prst="rect">
            <a:avLst/>
          </a:prstGeom>
          <a:noFill/>
        </p:spPr>
      </p:pic>
      <p:pic>
        <p:nvPicPr>
          <p:cNvPr id="7" name="Picture 4" descr="ostr.png                                                       00093991&#10;Ridiculous                     B74677AA:"/>
          <p:cNvPicPr>
            <a:picLocks noChangeAspect="1" noChangeArrowheads="1"/>
          </p:cNvPicPr>
          <p:nvPr/>
        </p:nvPicPr>
        <p:blipFill>
          <a:blip r:embed="rId4" cstate="print"/>
          <a:srcRect/>
          <a:stretch>
            <a:fillRect/>
          </a:stretch>
        </p:blipFill>
        <p:spPr bwMode="auto">
          <a:xfrm>
            <a:off x="4139952" y="1700808"/>
            <a:ext cx="1212850" cy="1600200"/>
          </a:xfrm>
          <a:prstGeom prst="rect">
            <a:avLst/>
          </a:prstGeom>
          <a:noFill/>
        </p:spPr>
      </p:pic>
      <p:pic>
        <p:nvPicPr>
          <p:cNvPr id="8" name="Picture 5" descr="dictionary.jpg                                                 00093991&#10;Ridiculous                     B74677AA:"/>
          <p:cNvPicPr>
            <a:picLocks noChangeAspect="1" noChangeArrowheads="1"/>
          </p:cNvPicPr>
          <p:nvPr/>
        </p:nvPicPr>
        <p:blipFill>
          <a:blip r:embed="rId5" cstate="print"/>
          <a:srcRect/>
          <a:stretch>
            <a:fillRect/>
          </a:stretch>
        </p:blipFill>
        <p:spPr bwMode="auto">
          <a:xfrm>
            <a:off x="1907704" y="1772816"/>
            <a:ext cx="1487488" cy="1465263"/>
          </a:xfrm>
          <a:prstGeom prst="rect">
            <a:avLst/>
          </a:prstGeom>
          <a:noFill/>
        </p:spPr>
      </p:pic>
      <p:pic>
        <p:nvPicPr>
          <p:cNvPr id="10" name="Picture 4" descr="crosshairs.GIF                                                 00093991&#10;Ridiculous                     B74677AA:"/>
          <p:cNvPicPr>
            <a:picLocks noChangeAspect="1" noChangeArrowheads="1"/>
          </p:cNvPicPr>
          <p:nvPr/>
        </p:nvPicPr>
        <p:blipFill>
          <a:blip r:embed="rId6" cstate="print"/>
          <a:srcRect/>
          <a:stretch>
            <a:fillRect/>
          </a:stretch>
        </p:blipFill>
        <p:spPr bwMode="auto">
          <a:xfrm>
            <a:off x="6228184" y="1844824"/>
            <a:ext cx="1417638" cy="1417638"/>
          </a:xfrm>
          <a:prstGeom prst="rect">
            <a:avLst/>
          </a:prstGeom>
          <a:noFill/>
        </p:spPr>
      </p:pic>
      <p:pic>
        <p:nvPicPr>
          <p:cNvPr id="11" name="Picture 4" descr="firewall.jpg                                                   00093991&#10;Ridiculous                     B74677AA:"/>
          <p:cNvPicPr>
            <a:picLocks noChangeAspect="1" noChangeArrowheads="1"/>
          </p:cNvPicPr>
          <p:nvPr/>
        </p:nvPicPr>
        <p:blipFill>
          <a:blip r:embed="rId7" cstate="print"/>
          <a:srcRect/>
          <a:stretch>
            <a:fillRect/>
          </a:stretch>
        </p:blipFill>
        <p:spPr bwMode="auto">
          <a:xfrm>
            <a:off x="5508104" y="3501008"/>
            <a:ext cx="1422400" cy="14224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What is a vulnerable system?</a:t>
            </a:r>
            <a:endParaRPr lang="en-US" dirty="0"/>
          </a:p>
        </p:txBody>
      </p:sp>
      <p:sp>
        <p:nvSpPr>
          <p:cNvPr id="3" name="Content Placeholder 2"/>
          <p:cNvSpPr>
            <a:spLocks noGrp="1"/>
          </p:cNvSpPr>
          <p:nvPr>
            <p:ph sz="quarter" idx="1"/>
          </p:nvPr>
        </p:nvSpPr>
        <p:spPr/>
        <p:txBody>
          <a:bodyPr>
            <a:normAutofit/>
          </a:bodyPr>
          <a:lstStyle/>
          <a:p>
            <a:r>
              <a:rPr lang="en-US" dirty="0" smtClean="0"/>
              <a:t>A vulnerability is a weakness in software, hardware that  enables the attacker to compromise the confidentiality,  integrity or availability of that system.</a:t>
            </a:r>
          </a:p>
          <a:p>
            <a:r>
              <a:rPr lang="en-US" dirty="0" smtClean="0"/>
              <a:t>An attacker can use a vulnerability to compromise a system.</a:t>
            </a:r>
          </a:p>
          <a:p>
            <a:pPr lvl="1"/>
            <a:r>
              <a:rPr lang="en-US" dirty="0" smtClean="0"/>
              <a:t> For example a weakness in a protocol allows  the attacker to run arbitrary code. </a:t>
            </a:r>
          </a:p>
          <a:p>
            <a:r>
              <a:rPr lang="en-US" dirty="0" smtClean="0"/>
              <a:t>If you understand the vulnerability, it will help you to  implement the appropriate security control</a:t>
            </a:r>
          </a:p>
          <a:p>
            <a:pPr lvl="1"/>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Part#3: CT1406 LAB</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AppData\Local\Microsoft\Windows\Temporary Internet Files\Content.IE5\3GFVBZ5B\MC900434845[1].png"/>
          <p:cNvPicPr>
            <a:picLocks noChangeAspect="1" noChangeArrowheads="1"/>
          </p:cNvPicPr>
          <p:nvPr/>
        </p:nvPicPr>
        <p:blipFill>
          <a:blip r:embed="rId2" cstate="print"/>
          <a:srcRect/>
          <a:stretch>
            <a:fillRect/>
          </a:stretch>
        </p:blipFill>
        <p:spPr bwMode="auto">
          <a:xfrm>
            <a:off x="899592" y="3789040"/>
            <a:ext cx="1714500" cy="1714500"/>
          </a:xfrm>
          <a:prstGeom prst="rect">
            <a:avLst/>
          </a:prstGeom>
          <a:noFill/>
        </p:spPr>
      </p:pic>
      <p:pic>
        <p:nvPicPr>
          <p:cNvPr id="1027" name="Picture 3" descr="C:\Users\user\AppData\Local\Microsoft\Windows\Temporary Internet Files\Content.IE5\3GFVBZ5B\MC900434845[1].png"/>
          <p:cNvPicPr>
            <a:picLocks noChangeAspect="1" noChangeArrowheads="1"/>
          </p:cNvPicPr>
          <p:nvPr/>
        </p:nvPicPr>
        <p:blipFill>
          <a:blip r:embed="rId2" cstate="print"/>
          <a:srcRect/>
          <a:stretch>
            <a:fillRect/>
          </a:stretch>
        </p:blipFill>
        <p:spPr bwMode="auto">
          <a:xfrm>
            <a:off x="2699792" y="4365104"/>
            <a:ext cx="1714500" cy="1714500"/>
          </a:xfrm>
          <a:prstGeom prst="rect">
            <a:avLst/>
          </a:prstGeom>
          <a:noFill/>
        </p:spPr>
      </p:pic>
      <p:pic>
        <p:nvPicPr>
          <p:cNvPr id="1031" name="Picture 7" descr="C:\Users\user\AppData\Local\Temp\MP900402149.JPG"/>
          <p:cNvPicPr>
            <a:picLocks noChangeAspect="1" noChangeArrowheads="1"/>
          </p:cNvPicPr>
          <p:nvPr/>
        </p:nvPicPr>
        <p:blipFill>
          <a:blip r:embed="rId3" cstate="print"/>
          <a:srcRect/>
          <a:stretch>
            <a:fillRect/>
          </a:stretch>
        </p:blipFill>
        <p:spPr bwMode="auto">
          <a:xfrm>
            <a:off x="6732240" y="3717032"/>
            <a:ext cx="1656184" cy="1488726"/>
          </a:xfrm>
          <a:prstGeom prst="rect">
            <a:avLst/>
          </a:prstGeom>
          <a:noFill/>
        </p:spPr>
      </p:pic>
      <p:pic>
        <p:nvPicPr>
          <p:cNvPr id="8" name="Picture 7" descr="C:\Users\user\AppData\Local\Temp\MP900402149.JPG"/>
          <p:cNvPicPr>
            <a:picLocks noChangeAspect="1" noChangeArrowheads="1"/>
          </p:cNvPicPr>
          <p:nvPr/>
        </p:nvPicPr>
        <p:blipFill>
          <a:blip r:embed="rId3" cstate="print"/>
          <a:srcRect/>
          <a:stretch>
            <a:fillRect/>
          </a:stretch>
        </p:blipFill>
        <p:spPr bwMode="auto">
          <a:xfrm>
            <a:off x="5004048" y="4509120"/>
            <a:ext cx="1656184" cy="1488726"/>
          </a:xfrm>
          <a:prstGeom prst="rect">
            <a:avLst/>
          </a:prstGeom>
          <a:noFill/>
        </p:spPr>
      </p:pic>
      <p:pic>
        <p:nvPicPr>
          <p:cNvPr id="1033" name="Picture 9" descr="https://encrypted-tbn0.gstatic.com/images?q=tbn:ANd9GcT-gtrwd5iRmz_ascPaW_m0Z1T2FItjOkQ7pSdnvUi0BWyvBE-4"/>
          <p:cNvPicPr>
            <a:picLocks noChangeAspect="1" noChangeArrowheads="1"/>
          </p:cNvPicPr>
          <p:nvPr/>
        </p:nvPicPr>
        <p:blipFill>
          <a:blip r:embed="rId4" cstate="print"/>
          <a:srcRect/>
          <a:stretch>
            <a:fillRect/>
          </a:stretch>
        </p:blipFill>
        <p:spPr bwMode="auto">
          <a:xfrm>
            <a:off x="3851920" y="1988840"/>
            <a:ext cx="1584176" cy="1054198"/>
          </a:xfrm>
          <a:prstGeom prst="rect">
            <a:avLst/>
          </a:prstGeom>
          <a:noFill/>
        </p:spPr>
      </p:pic>
      <p:pic>
        <p:nvPicPr>
          <p:cNvPr id="1035" name="Picture 11" descr="https://encrypted-tbn0.gstatic.com/images?q=tbn:ANd9GcQSID-0EYl5ZVEo9HNtN7S-0Uf-6MZeX0BS9QVsJ8C1qllHaBZg"/>
          <p:cNvPicPr>
            <a:picLocks noChangeAspect="1" noChangeArrowheads="1"/>
          </p:cNvPicPr>
          <p:nvPr/>
        </p:nvPicPr>
        <p:blipFill>
          <a:blip r:embed="rId5" cstate="print"/>
          <a:srcRect/>
          <a:stretch>
            <a:fillRect/>
          </a:stretch>
        </p:blipFill>
        <p:spPr bwMode="auto">
          <a:xfrm>
            <a:off x="3995936" y="3068960"/>
            <a:ext cx="1838225" cy="1152128"/>
          </a:xfrm>
          <a:prstGeom prst="rect">
            <a:avLst/>
          </a:prstGeom>
          <a:noFill/>
        </p:spPr>
      </p:pic>
      <p:cxnSp>
        <p:nvCxnSpPr>
          <p:cNvPr id="12" name="Straight Connector 11"/>
          <p:cNvCxnSpPr>
            <a:stCxn id="1035" idx="1"/>
          </p:cNvCxnSpPr>
          <p:nvPr/>
        </p:nvCxnSpPr>
        <p:spPr>
          <a:xfrm flipH="1">
            <a:off x="2267744" y="3645024"/>
            <a:ext cx="1728192" cy="432048"/>
          </a:xfrm>
          <a:prstGeom prst="line">
            <a:avLst/>
          </a:prstGeom>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flipH="1">
            <a:off x="3851920" y="4005064"/>
            <a:ext cx="360040" cy="432048"/>
          </a:xfrm>
          <a:prstGeom prst="line">
            <a:avLst/>
          </a:prstGeom>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5364088" y="3645024"/>
            <a:ext cx="2016224" cy="288032"/>
          </a:xfrm>
          <a:prstGeom prst="line">
            <a:avLst/>
          </a:prstGeom>
          <a:ln/>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a:off x="5292080" y="3717032"/>
            <a:ext cx="72008" cy="1008112"/>
          </a:xfrm>
          <a:prstGeom prst="line">
            <a:avLst/>
          </a:prstGeom>
          <a:ln/>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a:off x="4644008" y="2924944"/>
            <a:ext cx="0" cy="360040"/>
          </a:xfrm>
          <a:prstGeom prst="line">
            <a:avLst/>
          </a:prstGeom>
        </p:spPr>
        <p:style>
          <a:lnRef idx="3">
            <a:schemeClr val="dk1"/>
          </a:lnRef>
          <a:fillRef idx="0">
            <a:schemeClr val="dk1"/>
          </a:fillRef>
          <a:effectRef idx="2">
            <a:schemeClr val="dk1"/>
          </a:effectRef>
          <a:fontRef idx="minor">
            <a:schemeClr val="tx1"/>
          </a:fontRef>
        </p:style>
      </p:cxnSp>
      <p:pic>
        <p:nvPicPr>
          <p:cNvPr id="1037" name="Picture 13" descr="https://encrypted-tbn0.gstatic.com/images?q=tbn:ANd9GcRcjh4acu7VXczqqtSAzKivE54gW2y2qCH9PrCGi_Dbi3szYCXvSA"/>
          <p:cNvPicPr>
            <a:picLocks noChangeAspect="1" noChangeArrowheads="1"/>
          </p:cNvPicPr>
          <p:nvPr/>
        </p:nvPicPr>
        <p:blipFill>
          <a:blip r:embed="rId6" cstate="print"/>
          <a:srcRect/>
          <a:stretch>
            <a:fillRect/>
          </a:stretch>
        </p:blipFill>
        <p:spPr bwMode="auto">
          <a:xfrm>
            <a:off x="3203848" y="260648"/>
            <a:ext cx="2743200" cy="1447801"/>
          </a:xfrm>
          <a:prstGeom prst="rect">
            <a:avLst/>
          </a:prstGeom>
          <a:noFill/>
        </p:spPr>
      </p:pic>
      <p:cxnSp>
        <p:nvCxnSpPr>
          <p:cNvPr id="29" name="Straight Connector 28"/>
          <p:cNvCxnSpPr>
            <a:stCxn id="1037" idx="2"/>
            <a:endCxn id="1033" idx="0"/>
          </p:cNvCxnSpPr>
          <p:nvPr/>
        </p:nvCxnSpPr>
        <p:spPr>
          <a:xfrm>
            <a:off x="4575448" y="1708449"/>
            <a:ext cx="68560" cy="280391"/>
          </a:xfrm>
          <a:prstGeom prst="line">
            <a:avLst/>
          </a:prstGeom>
        </p:spPr>
        <p:style>
          <a:lnRef idx="3">
            <a:schemeClr val="dk1"/>
          </a:lnRef>
          <a:fillRef idx="0">
            <a:schemeClr val="dk1"/>
          </a:fillRef>
          <a:effectRef idx="2">
            <a:schemeClr val="dk1"/>
          </a:effectRef>
          <a:fontRef idx="minor">
            <a:schemeClr val="tx1"/>
          </a:fontRef>
        </p:style>
      </p:cxnSp>
      <p:sp>
        <p:nvSpPr>
          <p:cNvPr id="30" name="Rectangle 29"/>
          <p:cNvSpPr/>
          <p:nvPr/>
        </p:nvSpPr>
        <p:spPr>
          <a:xfrm>
            <a:off x="7020272" y="5229200"/>
            <a:ext cx="1709936" cy="646331"/>
          </a:xfrm>
          <a:prstGeom prst="rect">
            <a:avLst/>
          </a:prstGeom>
        </p:spPr>
        <p:txBody>
          <a:bodyPr wrap="square">
            <a:spAutoFit/>
          </a:bodyPr>
          <a:lstStyle/>
          <a:p>
            <a:r>
              <a:rPr lang="en-US" b="1" dirty="0" smtClean="0"/>
              <a:t>Back Track 5</a:t>
            </a:r>
          </a:p>
          <a:p>
            <a:r>
              <a:rPr lang="en-US" b="1" dirty="0" smtClean="0"/>
              <a:t>10.170.25.202</a:t>
            </a:r>
            <a:endParaRPr lang="en-US" b="1" dirty="0"/>
          </a:p>
        </p:txBody>
      </p:sp>
      <p:sp>
        <p:nvSpPr>
          <p:cNvPr id="31" name="Rectangle 30"/>
          <p:cNvSpPr/>
          <p:nvPr/>
        </p:nvSpPr>
        <p:spPr>
          <a:xfrm>
            <a:off x="323528" y="5517232"/>
            <a:ext cx="1853952" cy="923330"/>
          </a:xfrm>
          <a:prstGeom prst="rect">
            <a:avLst/>
          </a:prstGeom>
        </p:spPr>
        <p:txBody>
          <a:bodyPr wrap="square">
            <a:spAutoFit/>
          </a:bodyPr>
          <a:lstStyle/>
          <a:p>
            <a:r>
              <a:rPr lang="en-US" b="1" dirty="0" err="1" smtClean="0"/>
              <a:t>Metasploitable</a:t>
            </a:r>
            <a:endParaRPr lang="en-US" b="1" dirty="0" smtClean="0"/>
          </a:p>
          <a:p>
            <a:r>
              <a:rPr lang="en-US" b="1" dirty="0" smtClean="0"/>
              <a:t>(</a:t>
            </a:r>
            <a:r>
              <a:rPr lang="en-US" b="1" dirty="0" err="1" smtClean="0"/>
              <a:t>Ubuntu</a:t>
            </a:r>
            <a:r>
              <a:rPr lang="en-US" b="1" dirty="0" smtClean="0"/>
              <a:t>)</a:t>
            </a:r>
          </a:p>
          <a:p>
            <a:r>
              <a:rPr lang="en-US" b="1" dirty="0" smtClean="0"/>
              <a:t>10.170.25.100</a:t>
            </a:r>
            <a:endParaRPr lang="en-US" b="1" dirty="0"/>
          </a:p>
        </p:txBody>
      </p:sp>
      <p:sp>
        <p:nvSpPr>
          <p:cNvPr id="32" name="Rectangle 31"/>
          <p:cNvSpPr/>
          <p:nvPr/>
        </p:nvSpPr>
        <p:spPr>
          <a:xfrm>
            <a:off x="2123728" y="5949280"/>
            <a:ext cx="2592288" cy="646331"/>
          </a:xfrm>
          <a:prstGeom prst="rect">
            <a:avLst/>
          </a:prstGeom>
        </p:spPr>
        <p:txBody>
          <a:bodyPr wrap="square">
            <a:spAutoFit/>
          </a:bodyPr>
          <a:lstStyle/>
          <a:p>
            <a:r>
              <a:rPr lang="en-US" b="1" dirty="0" smtClean="0"/>
              <a:t>Windows Server 2008</a:t>
            </a:r>
          </a:p>
          <a:p>
            <a:r>
              <a:rPr lang="en-US" b="1" dirty="0" smtClean="0"/>
              <a:t>10.170.25.101</a:t>
            </a:r>
            <a:endParaRPr lang="en-US" b="1" dirty="0"/>
          </a:p>
        </p:txBody>
      </p:sp>
      <p:sp>
        <p:nvSpPr>
          <p:cNvPr id="33" name="Rectangle 32"/>
          <p:cNvSpPr/>
          <p:nvPr/>
        </p:nvSpPr>
        <p:spPr>
          <a:xfrm>
            <a:off x="4788024" y="6021288"/>
            <a:ext cx="2592288" cy="646331"/>
          </a:xfrm>
          <a:prstGeom prst="rect">
            <a:avLst/>
          </a:prstGeom>
        </p:spPr>
        <p:txBody>
          <a:bodyPr wrap="square">
            <a:spAutoFit/>
          </a:bodyPr>
          <a:lstStyle/>
          <a:p>
            <a:r>
              <a:rPr lang="en-US" b="1" dirty="0" smtClean="0"/>
              <a:t>Windows PC</a:t>
            </a:r>
          </a:p>
          <a:p>
            <a:r>
              <a:rPr lang="en-US" b="1" dirty="0" smtClean="0"/>
              <a:t>10.170.25.201</a:t>
            </a:r>
            <a:endParaRPr lang="en-US" b="1" dirty="0"/>
          </a:p>
        </p:txBody>
      </p:sp>
      <p:sp>
        <p:nvSpPr>
          <p:cNvPr id="35" name="Rectangle 34"/>
          <p:cNvSpPr/>
          <p:nvPr/>
        </p:nvSpPr>
        <p:spPr>
          <a:xfrm>
            <a:off x="539552" y="260648"/>
            <a:ext cx="3384376" cy="523220"/>
          </a:xfrm>
          <a:prstGeom prst="rect">
            <a:avLst/>
          </a:prstGeom>
        </p:spPr>
        <p:txBody>
          <a:bodyPr wrap="square">
            <a:spAutoFit/>
          </a:bodyPr>
          <a:lstStyle/>
          <a:p>
            <a:r>
              <a:rPr lang="en-US" sz="2800" b="1" dirty="0" smtClean="0"/>
              <a:t>CT1406 Lab Setup</a:t>
            </a:r>
            <a:endParaRPr lang="en-US" sz="28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Pentest</a:t>
            </a:r>
            <a:r>
              <a:rPr lang="en-US" dirty="0" smtClean="0"/>
              <a:t> ?</a:t>
            </a:r>
            <a:endParaRPr lang="en-US" dirty="0"/>
          </a:p>
        </p:txBody>
      </p:sp>
      <p:sp>
        <p:nvSpPr>
          <p:cNvPr id="3" name="Content Placeholder 2"/>
          <p:cNvSpPr>
            <a:spLocks noGrp="1"/>
          </p:cNvSpPr>
          <p:nvPr>
            <p:ph sz="quarter" idx="1"/>
          </p:nvPr>
        </p:nvSpPr>
        <p:spPr/>
        <p:txBody>
          <a:bodyPr/>
          <a:lstStyle/>
          <a:p>
            <a:r>
              <a:rPr lang="en-US" dirty="0" smtClean="0"/>
              <a:t>A </a:t>
            </a:r>
            <a:r>
              <a:rPr lang="en-US" dirty="0" err="1" smtClean="0"/>
              <a:t>pentest</a:t>
            </a:r>
            <a:r>
              <a:rPr lang="en-US" dirty="0" smtClean="0"/>
              <a:t> is a method of evaluating and testing the security of a system, network,  or application by performing actions that are meant to simulate the actions of a malicious attacker.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Metasploit</a:t>
            </a:r>
            <a:endParaRPr lang="en-US" dirty="0"/>
          </a:p>
        </p:txBody>
      </p:sp>
      <p:sp>
        <p:nvSpPr>
          <p:cNvPr id="3" name="Content Placeholder 2"/>
          <p:cNvSpPr>
            <a:spLocks noGrp="1"/>
          </p:cNvSpPr>
          <p:nvPr>
            <p:ph sz="quarter" idx="1"/>
          </p:nvPr>
        </p:nvSpPr>
        <p:spPr/>
        <p:txBody>
          <a:bodyPr/>
          <a:lstStyle/>
          <a:p>
            <a:r>
              <a:rPr lang="en-US" dirty="0" err="1" smtClean="0"/>
              <a:t>Metasploit</a:t>
            </a:r>
            <a:r>
              <a:rPr lang="en-US" dirty="0" smtClean="0"/>
              <a:t> framework provides you with  information on security vulnerabilities which can be used to exploit a  system. </a:t>
            </a:r>
          </a:p>
          <a:p>
            <a:r>
              <a:rPr lang="en-US" dirty="0" smtClean="0"/>
              <a:t>Penetration testers can also use this tool to launch manual or  automated scans.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Part#1: Network </a:t>
            </a:r>
            <a:r>
              <a:rPr lang="en-US" dirty="0"/>
              <a:t>Fundamentals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Outline</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3B8AFEFF-938B-42E1-8ACC-8B4E42FF39DA}" type="slidenum">
              <a:rPr lang="en-US"/>
              <a:pPr/>
              <a:t>4</a:t>
            </a:fld>
            <a:endParaRPr lang="en-US"/>
          </a:p>
        </p:txBody>
      </p:sp>
      <p:sp>
        <p:nvSpPr>
          <p:cNvPr id="7171" name="Rectangle 3"/>
          <p:cNvSpPr>
            <a:spLocks noGrp="1" noChangeArrowheads="1"/>
          </p:cNvSpPr>
          <p:nvPr>
            <p:ph sz="quarter" idx="1"/>
          </p:nvPr>
        </p:nvSpPr>
        <p:spPr/>
        <p:txBody>
          <a:bodyPr/>
          <a:lstStyle/>
          <a:p>
            <a:r>
              <a:rPr lang="en-US"/>
              <a:t>LANs</a:t>
            </a:r>
          </a:p>
          <a:p>
            <a:r>
              <a:rPr lang="en-US"/>
              <a:t>LAN Routers / Gateways</a:t>
            </a:r>
          </a:p>
          <a:p>
            <a:r>
              <a:rPr lang="en-US"/>
              <a:t>Wireless Connection</a:t>
            </a:r>
          </a:p>
          <a:p>
            <a:r>
              <a:rPr lang="en-US"/>
              <a:t>Firewalls</a:t>
            </a:r>
          </a:p>
          <a:p>
            <a:r>
              <a:rPr lang="en-US"/>
              <a:t>NAT</a:t>
            </a:r>
          </a:p>
          <a:p>
            <a:r>
              <a:rPr lang="en-US"/>
              <a:t>Network Protocols</a:t>
            </a:r>
          </a:p>
          <a:p>
            <a:r>
              <a:rPr lang="en-US"/>
              <a:t>Protocol Analysis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Single Machine</a:t>
            </a:r>
          </a:p>
        </p:txBody>
      </p:sp>
      <p:sp>
        <p:nvSpPr>
          <p:cNvPr id="5" name="Date Placeholder 3"/>
          <p:cNvSpPr>
            <a:spLocks noGrp="1"/>
          </p:cNvSpPr>
          <p:nvPr>
            <p:ph type="dt" sz="half" idx="10"/>
          </p:nvPr>
        </p:nvSpPr>
        <p:spPr/>
        <p:txBody>
          <a:bodyPr/>
          <a:lstStyle/>
          <a:p>
            <a:r>
              <a:rPr lang="en-US"/>
              <a:t>cs490ns - cotter</a:t>
            </a:r>
          </a:p>
        </p:txBody>
      </p:sp>
      <p:sp>
        <p:nvSpPr>
          <p:cNvPr id="6" name="Slide Number Placeholder 5"/>
          <p:cNvSpPr>
            <a:spLocks noGrp="1"/>
          </p:cNvSpPr>
          <p:nvPr>
            <p:ph type="sldNum" sz="quarter" idx="12"/>
          </p:nvPr>
        </p:nvSpPr>
        <p:spPr/>
        <p:txBody>
          <a:bodyPr/>
          <a:lstStyle/>
          <a:p>
            <a:fld id="{22285A29-ECD5-4433-81D0-0CD57D852234}" type="slidenum">
              <a:rPr lang="en-US"/>
              <a:pPr/>
              <a:t>5</a:t>
            </a:fld>
            <a:endParaRPr lang="en-US"/>
          </a:p>
        </p:txBody>
      </p:sp>
      <p:sp>
        <p:nvSpPr>
          <p:cNvPr id="12295" name="Rectangle 7"/>
          <p:cNvSpPr>
            <a:spLocks noGrp="1" noChangeArrowheads="1"/>
          </p:cNvSpPr>
          <p:nvPr>
            <p:ph sz="quarter" idx="1"/>
          </p:nvPr>
        </p:nvSpPr>
        <p:spPr/>
        <p:txBody>
          <a:bodyPr/>
          <a:lstStyle/>
          <a:p>
            <a:r>
              <a:rPr lang="en-US"/>
              <a:t>Security Risk:  Physical Security</a:t>
            </a:r>
          </a:p>
          <a:p>
            <a:pPr lvl="1"/>
            <a:r>
              <a:rPr lang="en-US"/>
              <a:t>Access to Machine (loss of equipment)</a:t>
            </a:r>
          </a:p>
          <a:p>
            <a:pPr lvl="1"/>
            <a:r>
              <a:rPr lang="en-US"/>
              <a:t>Hack Machine (loss of information)</a:t>
            </a:r>
          </a:p>
        </p:txBody>
      </p:sp>
      <p:sp>
        <p:nvSpPr>
          <p:cNvPr id="12296" name="computr3"/>
          <p:cNvSpPr>
            <a:spLocks noEditPoints="1" noChangeArrowheads="1"/>
          </p:cNvSpPr>
          <p:nvPr/>
        </p:nvSpPr>
        <p:spPr bwMode="auto">
          <a:xfrm>
            <a:off x="1219200" y="3962400"/>
            <a:ext cx="2266950" cy="1695450"/>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Local Area Networks</a:t>
            </a:r>
          </a:p>
        </p:txBody>
      </p:sp>
      <p:sp>
        <p:nvSpPr>
          <p:cNvPr id="10" name="Date Placeholder 3"/>
          <p:cNvSpPr>
            <a:spLocks noGrp="1"/>
          </p:cNvSpPr>
          <p:nvPr>
            <p:ph type="dt" sz="half" idx="10"/>
          </p:nvPr>
        </p:nvSpPr>
        <p:spPr/>
        <p:txBody>
          <a:bodyPr/>
          <a:lstStyle/>
          <a:p>
            <a:r>
              <a:rPr lang="en-US"/>
              <a:t>cs490ns - cotter</a:t>
            </a:r>
          </a:p>
        </p:txBody>
      </p:sp>
      <p:sp>
        <p:nvSpPr>
          <p:cNvPr id="11" name="Slide Number Placeholder 5"/>
          <p:cNvSpPr>
            <a:spLocks noGrp="1"/>
          </p:cNvSpPr>
          <p:nvPr>
            <p:ph type="sldNum" sz="quarter" idx="12"/>
          </p:nvPr>
        </p:nvSpPr>
        <p:spPr/>
        <p:txBody>
          <a:bodyPr/>
          <a:lstStyle/>
          <a:p>
            <a:fld id="{06B3151E-B194-4BF9-9D58-5800A2F1A604}" type="slidenum">
              <a:rPr lang="en-US"/>
              <a:pPr/>
              <a:t>6</a:t>
            </a:fld>
            <a:endParaRPr lang="en-US"/>
          </a:p>
        </p:txBody>
      </p:sp>
      <p:sp>
        <p:nvSpPr>
          <p:cNvPr id="13319" name="Rectangle 7"/>
          <p:cNvSpPr>
            <a:spLocks noGrp="1" noChangeArrowheads="1"/>
          </p:cNvSpPr>
          <p:nvPr>
            <p:ph sz="quarter" idx="1"/>
          </p:nvPr>
        </p:nvSpPr>
        <p:spPr>
          <a:xfrm>
            <a:off x="838200" y="1524000"/>
            <a:ext cx="8007350" cy="2514600"/>
          </a:xfrm>
        </p:spPr>
        <p:txBody>
          <a:bodyPr/>
          <a:lstStyle/>
          <a:p>
            <a:r>
              <a:rPr lang="en-US" dirty="0"/>
              <a:t>Security Risk:  Physical Security</a:t>
            </a:r>
          </a:p>
          <a:p>
            <a:pPr lvl="1"/>
            <a:r>
              <a:rPr lang="en-US" dirty="0"/>
              <a:t>Access to Machine (loss of equipment)</a:t>
            </a:r>
          </a:p>
          <a:p>
            <a:pPr lvl="1"/>
            <a:r>
              <a:rPr lang="en-US" dirty="0"/>
              <a:t>Access to Hub / Switch (</a:t>
            </a:r>
            <a:r>
              <a:rPr lang="en-US" dirty="0" smtClean="0"/>
              <a:t>loss</a:t>
            </a:r>
            <a:r>
              <a:rPr lang="en-US" smtClean="0"/>
              <a:t>/ leak </a:t>
            </a:r>
            <a:r>
              <a:rPr lang="en-US" dirty="0"/>
              <a:t>of information)</a:t>
            </a:r>
          </a:p>
          <a:p>
            <a:pPr lvl="1"/>
            <a:r>
              <a:rPr lang="en-US" dirty="0"/>
              <a:t>Hack Machine </a:t>
            </a:r>
            <a:r>
              <a:rPr lang="en-US" dirty="0" smtClean="0"/>
              <a:t>(loss/ leak  </a:t>
            </a:r>
            <a:r>
              <a:rPr lang="en-US" dirty="0"/>
              <a:t>of information)</a:t>
            </a:r>
          </a:p>
          <a:p>
            <a:pPr lvl="1">
              <a:buFontTx/>
              <a:buNone/>
            </a:pPr>
            <a:endParaRPr lang="en-US" dirty="0"/>
          </a:p>
          <a:p>
            <a:pPr>
              <a:buFontTx/>
              <a:buNone/>
            </a:pPr>
            <a:endParaRPr lang="en-US" dirty="0"/>
          </a:p>
        </p:txBody>
      </p:sp>
      <p:sp>
        <p:nvSpPr>
          <p:cNvPr id="13320" name="computr3"/>
          <p:cNvSpPr>
            <a:spLocks noEditPoints="1" noChangeArrowheads="1"/>
          </p:cNvSpPr>
          <p:nvPr/>
        </p:nvSpPr>
        <p:spPr bwMode="auto">
          <a:xfrm>
            <a:off x="914400" y="48006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3321" name="computr3"/>
          <p:cNvSpPr>
            <a:spLocks noEditPoints="1" noChangeArrowheads="1"/>
          </p:cNvSpPr>
          <p:nvPr/>
        </p:nvSpPr>
        <p:spPr bwMode="auto">
          <a:xfrm>
            <a:off x="6096000" y="49530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3322" name="Rectangle 10"/>
          <p:cNvSpPr>
            <a:spLocks noChangeArrowheads="1"/>
          </p:cNvSpPr>
          <p:nvPr/>
        </p:nvSpPr>
        <p:spPr bwMode="auto">
          <a:xfrm>
            <a:off x="3429000" y="5181600"/>
            <a:ext cx="838200" cy="3048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3323" name="Line 11"/>
          <p:cNvSpPr>
            <a:spLocks noChangeShapeType="1"/>
          </p:cNvSpPr>
          <p:nvPr/>
        </p:nvSpPr>
        <p:spPr bwMode="auto">
          <a:xfrm>
            <a:off x="1905000" y="5181600"/>
            <a:ext cx="1524000" cy="152400"/>
          </a:xfrm>
          <a:prstGeom prst="line">
            <a:avLst/>
          </a:prstGeom>
          <a:noFill/>
          <a:ln w="28575">
            <a:solidFill>
              <a:schemeClr val="tx1"/>
            </a:solidFill>
            <a:round/>
            <a:headEnd/>
            <a:tailEnd/>
          </a:ln>
          <a:effectLst/>
        </p:spPr>
        <p:txBody>
          <a:bodyPr/>
          <a:lstStyle/>
          <a:p>
            <a:endParaRPr lang="en-US"/>
          </a:p>
        </p:txBody>
      </p:sp>
      <p:sp>
        <p:nvSpPr>
          <p:cNvPr id="13324" name="Line 12"/>
          <p:cNvSpPr>
            <a:spLocks noChangeShapeType="1"/>
          </p:cNvSpPr>
          <p:nvPr/>
        </p:nvSpPr>
        <p:spPr bwMode="auto">
          <a:xfrm>
            <a:off x="4267200" y="5334000"/>
            <a:ext cx="1828800" cy="0"/>
          </a:xfrm>
          <a:prstGeom prst="line">
            <a:avLst/>
          </a:prstGeom>
          <a:noFill/>
          <a:ln w="28575">
            <a:solidFill>
              <a:schemeClr val="tx1"/>
            </a:solidFill>
            <a:round/>
            <a:headEnd/>
            <a:tailEnd/>
          </a:ln>
          <a:effectLst/>
        </p:spPr>
        <p:txBody>
          <a:bodyPr/>
          <a:lstStyle/>
          <a:p>
            <a:endParaRPr lang="en-US"/>
          </a:p>
        </p:txBody>
      </p:sp>
      <p:sp>
        <p:nvSpPr>
          <p:cNvPr id="13325" name="Text Box 13"/>
          <p:cNvSpPr txBox="1">
            <a:spLocks noChangeArrowheads="1"/>
          </p:cNvSpPr>
          <p:nvPr/>
        </p:nvSpPr>
        <p:spPr bwMode="auto">
          <a:xfrm>
            <a:off x="3032125" y="4306888"/>
            <a:ext cx="1895475" cy="457200"/>
          </a:xfrm>
          <a:prstGeom prst="rect">
            <a:avLst/>
          </a:prstGeom>
          <a:noFill/>
          <a:ln w="9525">
            <a:noFill/>
            <a:miter lim="800000"/>
            <a:headEnd/>
            <a:tailEnd/>
          </a:ln>
          <a:effectLst/>
        </p:spPr>
        <p:txBody>
          <a:bodyPr wrap="none">
            <a:spAutoFit/>
          </a:bodyPr>
          <a:lstStyle/>
          <a:p>
            <a:pPr eaLnBrk="0" hangingPunct="0"/>
            <a:r>
              <a:rPr lang="en-US" sz="2400"/>
              <a:t>Hub / Switch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a:t>Local Area Networks</a:t>
            </a:r>
            <a:br>
              <a:rPr lang="en-US"/>
            </a:br>
            <a:r>
              <a:rPr lang="en-US" sz="4000"/>
              <a:t>(Routers / Gateways)</a:t>
            </a:r>
          </a:p>
        </p:txBody>
      </p:sp>
      <p:sp>
        <p:nvSpPr>
          <p:cNvPr id="12" name="Date Placeholder 3"/>
          <p:cNvSpPr>
            <a:spLocks noGrp="1"/>
          </p:cNvSpPr>
          <p:nvPr>
            <p:ph type="dt" sz="half" idx="10"/>
          </p:nvPr>
        </p:nvSpPr>
        <p:spPr/>
        <p:txBody>
          <a:bodyPr/>
          <a:lstStyle/>
          <a:p>
            <a:r>
              <a:rPr lang="en-US"/>
              <a:t>cs490ns - cotter</a:t>
            </a:r>
          </a:p>
        </p:txBody>
      </p:sp>
      <p:sp>
        <p:nvSpPr>
          <p:cNvPr id="13" name="Slide Number Placeholder 5"/>
          <p:cNvSpPr>
            <a:spLocks noGrp="1"/>
          </p:cNvSpPr>
          <p:nvPr>
            <p:ph type="sldNum" sz="quarter" idx="12"/>
          </p:nvPr>
        </p:nvSpPr>
        <p:spPr/>
        <p:txBody>
          <a:bodyPr/>
          <a:lstStyle/>
          <a:p>
            <a:fld id="{2C7A4AE6-9795-4A69-9F3C-4063461C009F}" type="slidenum">
              <a:rPr lang="en-US"/>
              <a:pPr/>
              <a:t>7</a:t>
            </a:fld>
            <a:endParaRPr lang="en-US"/>
          </a:p>
        </p:txBody>
      </p:sp>
      <p:pic>
        <p:nvPicPr>
          <p:cNvPr id="9220" name="Picture 4" descr="BD18185_"/>
          <p:cNvPicPr>
            <a:picLocks noChangeAspect="1" noChangeArrowheads="1"/>
          </p:cNvPicPr>
          <p:nvPr/>
        </p:nvPicPr>
        <p:blipFill>
          <a:blip r:embed="rId3" cstate="print"/>
          <a:srcRect/>
          <a:stretch>
            <a:fillRect/>
          </a:stretch>
        </p:blipFill>
        <p:spPr bwMode="auto">
          <a:xfrm>
            <a:off x="4419600" y="1828800"/>
            <a:ext cx="4267200" cy="2949575"/>
          </a:xfrm>
          <a:prstGeom prst="rect">
            <a:avLst/>
          </a:prstGeom>
          <a:noFill/>
        </p:spPr>
      </p:pic>
      <p:sp>
        <p:nvSpPr>
          <p:cNvPr id="9221" name="computr3"/>
          <p:cNvSpPr>
            <a:spLocks noEditPoints="1" noChangeArrowheads="1"/>
          </p:cNvSpPr>
          <p:nvPr/>
        </p:nvSpPr>
        <p:spPr bwMode="auto">
          <a:xfrm>
            <a:off x="685800" y="24384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9222" name="Text Box 6"/>
          <p:cNvSpPr txBox="1">
            <a:spLocks noChangeArrowheads="1"/>
          </p:cNvSpPr>
          <p:nvPr/>
        </p:nvSpPr>
        <p:spPr bwMode="auto">
          <a:xfrm>
            <a:off x="5470525" y="2706688"/>
            <a:ext cx="1217613" cy="457200"/>
          </a:xfrm>
          <a:prstGeom prst="rect">
            <a:avLst/>
          </a:prstGeom>
          <a:noFill/>
          <a:ln w="9525">
            <a:noFill/>
            <a:miter lim="800000"/>
            <a:headEnd/>
            <a:tailEnd/>
          </a:ln>
          <a:effectLst/>
        </p:spPr>
        <p:txBody>
          <a:bodyPr wrap="none">
            <a:spAutoFit/>
          </a:bodyPr>
          <a:lstStyle/>
          <a:p>
            <a:pPr eaLnBrk="0" hangingPunct="0"/>
            <a:r>
              <a:rPr lang="en-US" sz="2400">
                <a:solidFill>
                  <a:schemeClr val="bg2"/>
                </a:solidFill>
              </a:rPr>
              <a:t>Internet</a:t>
            </a:r>
          </a:p>
        </p:txBody>
      </p:sp>
      <p:sp>
        <p:nvSpPr>
          <p:cNvPr id="9223" name="computr3"/>
          <p:cNvSpPr>
            <a:spLocks noEditPoints="1" noChangeArrowheads="1"/>
          </p:cNvSpPr>
          <p:nvPr/>
        </p:nvSpPr>
        <p:spPr bwMode="auto">
          <a:xfrm>
            <a:off x="914400" y="48006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9224" name="Rectangle 8"/>
          <p:cNvSpPr>
            <a:spLocks noChangeArrowheads="1"/>
          </p:cNvSpPr>
          <p:nvPr/>
        </p:nvSpPr>
        <p:spPr bwMode="auto">
          <a:xfrm>
            <a:off x="1676400" y="3810000"/>
            <a:ext cx="838200" cy="3048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9225" name="Line 9"/>
          <p:cNvSpPr>
            <a:spLocks noChangeShapeType="1"/>
          </p:cNvSpPr>
          <p:nvPr/>
        </p:nvSpPr>
        <p:spPr bwMode="auto">
          <a:xfrm>
            <a:off x="1219200" y="3276600"/>
            <a:ext cx="762000" cy="533400"/>
          </a:xfrm>
          <a:prstGeom prst="line">
            <a:avLst/>
          </a:prstGeom>
          <a:noFill/>
          <a:ln w="28575">
            <a:solidFill>
              <a:schemeClr val="tx1"/>
            </a:solidFill>
            <a:round/>
            <a:headEnd/>
            <a:tailEnd/>
          </a:ln>
          <a:effectLst/>
        </p:spPr>
        <p:txBody>
          <a:bodyPr/>
          <a:lstStyle/>
          <a:p>
            <a:endParaRPr lang="en-US"/>
          </a:p>
        </p:txBody>
      </p:sp>
      <p:sp>
        <p:nvSpPr>
          <p:cNvPr id="9226" name="Line 10"/>
          <p:cNvSpPr>
            <a:spLocks noChangeShapeType="1"/>
          </p:cNvSpPr>
          <p:nvPr/>
        </p:nvSpPr>
        <p:spPr bwMode="auto">
          <a:xfrm flipV="1">
            <a:off x="1524000" y="4114800"/>
            <a:ext cx="381000" cy="685800"/>
          </a:xfrm>
          <a:prstGeom prst="line">
            <a:avLst/>
          </a:prstGeom>
          <a:noFill/>
          <a:ln w="28575">
            <a:solidFill>
              <a:schemeClr val="tx1"/>
            </a:solidFill>
            <a:round/>
            <a:headEnd/>
            <a:tailEnd/>
          </a:ln>
          <a:effectLst/>
        </p:spPr>
        <p:txBody>
          <a:bodyPr/>
          <a:lstStyle/>
          <a:p>
            <a:endParaRPr lang="en-US"/>
          </a:p>
        </p:txBody>
      </p:sp>
      <p:sp>
        <p:nvSpPr>
          <p:cNvPr id="9227" name="Line 11"/>
          <p:cNvSpPr>
            <a:spLocks noChangeShapeType="1"/>
          </p:cNvSpPr>
          <p:nvPr/>
        </p:nvSpPr>
        <p:spPr bwMode="auto">
          <a:xfrm flipV="1">
            <a:off x="2514600" y="3505200"/>
            <a:ext cx="2209800" cy="381000"/>
          </a:xfrm>
          <a:prstGeom prst="line">
            <a:avLst/>
          </a:prstGeom>
          <a:noFill/>
          <a:ln w="28575">
            <a:solidFill>
              <a:schemeClr val="tx1"/>
            </a:solidFill>
            <a:round/>
            <a:headEnd/>
            <a:tailEnd/>
          </a:ln>
          <a:effectLst/>
        </p:spPr>
        <p:txBody>
          <a:bodyPr/>
          <a:lstStyle/>
          <a:p>
            <a:endParaRPr lang="en-US"/>
          </a:p>
        </p:txBody>
      </p:sp>
      <p:sp>
        <p:nvSpPr>
          <p:cNvPr id="9228" name="Text Box 12"/>
          <p:cNvSpPr txBox="1">
            <a:spLocks noChangeArrowheads="1"/>
          </p:cNvSpPr>
          <p:nvPr/>
        </p:nvSpPr>
        <p:spPr bwMode="auto">
          <a:xfrm>
            <a:off x="2286000" y="4191000"/>
            <a:ext cx="1387475" cy="822325"/>
          </a:xfrm>
          <a:prstGeom prst="rect">
            <a:avLst/>
          </a:prstGeom>
          <a:noFill/>
          <a:ln w="9525">
            <a:noFill/>
            <a:miter lim="800000"/>
            <a:headEnd/>
            <a:tailEnd/>
          </a:ln>
          <a:effectLst/>
        </p:spPr>
        <p:txBody>
          <a:bodyPr wrap="none">
            <a:spAutoFit/>
          </a:bodyPr>
          <a:lstStyle/>
          <a:p>
            <a:pPr eaLnBrk="0" hangingPunct="0"/>
            <a:r>
              <a:rPr lang="en-US" sz="2400"/>
              <a:t>Router /</a:t>
            </a:r>
          </a:p>
          <a:p>
            <a:pPr eaLnBrk="0" hangingPunct="0"/>
            <a:r>
              <a:rPr lang="en-US" sz="2400"/>
              <a:t>Gateway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fontScale="90000"/>
          </a:bodyPr>
          <a:lstStyle/>
          <a:p>
            <a:r>
              <a:rPr lang="en-US"/>
              <a:t>Local Area Networks</a:t>
            </a:r>
            <a:br>
              <a:rPr lang="en-US"/>
            </a:br>
            <a:r>
              <a:rPr lang="en-US" sz="4000"/>
              <a:t>(Access Technologies)</a:t>
            </a:r>
          </a:p>
        </p:txBody>
      </p:sp>
      <p:sp>
        <p:nvSpPr>
          <p:cNvPr id="4" name="Date Placeholder 3"/>
          <p:cNvSpPr>
            <a:spLocks noGrp="1"/>
          </p:cNvSpPr>
          <p:nvPr>
            <p:ph type="dt" sz="half" idx="10"/>
          </p:nvPr>
        </p:nvSpPr>
        <p:spPr/>
        <p:txBody>
          <a:bodyPr/>
          <a:lstStyle/>
          <a:p>
            <a:r>
              <a:rPr lang="en-US"/>
              <a:t>cs490ns - cotter</a:t>
            </a:r>
          </a:p>
        </p:txBody>
      </p:sp>
      <p:sp>
        <p:nvSpPr>
          <p:cNvPr id="5" name="Slide Number Placeholder 5"/>
          <p:cNvSpPr>
            <a:spLocks noGrp="1"/>
          </p:cNvSpPr>
          <p:nvPr>
            <p:ph type="sldNum" sz="quarter" idx="12"/>
          </p:nvPr>
        </p:nvSpPr>
        <p:spPr/>
        <p:txBody>
          <a:bodyPr/>
          <a:lstStyle/>
          <a:p>
            <a:fld id="{BB02B1B5-0FBB-4A1D-B3FD-BEA8D86693EB}" type="slidenum">
              <a:rPr lang="en-US"/>
              <a:pPr/>
              <a:t>8</a:t>
            </a:fld>
            <a:endParaRPr lang="en-US"/>
          </a:p>
        </p:txBody>
      </p:sp>
      <p:sp>
        <p:nvSpPr>
          <p:cNvPr id="31747" name="Rectangle 3"/>
          <p:cNvSpPr>
            <a:spLocks noGrp="1" noChangeArrowheads="1"/>
          </p:cNvSpPr>
          <p:nvPr>
            <p:ph sz="quarter" idx="1"/>
          </p:nvPr>
        </p:nvSpPr>
        <p:spPr>
          <a:xfrm>
            <a:off x="838200" y="1905000"/>
            <a:ext cx="8007350" cy="4495800"/>
          </a:xfrm>
        </p:spPr>
        <p:txBody>
          <a:bodyPr/>
          <a:lstStyle/>
          <a:p>
            <a:r>
              <a:rPr lang="en-US" sz="2400" dirty="0"/>
              <a:t>56 Kbps Modem</a:t>
            </a:r>
          </a:p>
          <a:p>
            <a:pPr lvl="1"/>
            <a:r>
              <a:rPr lang="en-US" sz="2000" dirty="0"/>
              <a:t>Establish a point-to-point connection to ISP</a:t>
            </a:r>
          </a:p>
          <a:p>
            <a:pPr lvl="1"/>
            <a:r>
              <a:rPr lang="en-US" sz="2000" dirty="0"/>
              <a:t>Use PPTP (etc.) to establish an internet connection</a:t>
            </a:r>
          </a:p>
          <a:p>
            <a:pPr lvl="1"/>
            <a:r>
              <a:rPr lang="en-US" sz="2000" dirty="0"/>
              <a:t>Private link</a:t>
            </a:r>
          </a:p>
          <a:p>
            <a:r>
              <a:rPr lang="en-US" sz="2400" dirty="0"/>
              <a:t>DSL</a:t>
            </a:r>
          </a:p>
          <a:p>
            <a:pPr lvl="1"/>
            <a:r>
              <a:rPr lang="en-US" sz="2000" dirty="0"/>
              <a:t>Full Time, Broadband connection</a:t>
            </a:r>
          </a:p>
          <a:p>
            <a:pPr lvl="1"/>
            <a:r>
              <a:rPr lang="en-US" sz="2000" dirty="0"/>
              <a:t>Uses existing telecom facilities</a:t>
            </a:r>
          </a:p>
          <a:p>
            <a:pPr lvl="1"/>
            <a:r>
              <a:rPr lang="en-US" sz="2000" dirty="0"/>
              <a:t>Private link</a:t>
            </a:r>
          </a:p>
          <a:p>
            <a:r>
              <a:rPr lang="en-US" sz="2400" dirty="0"/>
              <a:t>Cable Modem</a:t>
            </a:r>
          </a:p>
          <a:p>
            <a:pPr lvl="1"/>
            <a:r>
              <a:rPr lang="en-US" sz="2000" dirty="0"/>
              <a:t>Full Time, Broadband connection</a:t>
            </a:r>
          </a:p>
          <a:p>
            <a:pPr lvl="1"/>
            <a:r>
              <a:rPr lang="en-US" sz="2000" dirty="0"/>
              <a:t>Shares existing cable TV facility with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a:t>Wireless Connection</a:t>
            </a:r>
            <a:br>
              <a:rPr lang="en-US"/>
            </a:br>
            <a:endParaRPr lang="en-US"/>
          </a:p>
        </p:txBody>
      </p:sp>
      <p:sp>
        <p:nvSpPr>
          <p:cNvPr id="14" name="Date Placeholder 3"/>
          <p:cNvSpPr>
            <a:spLocks noGrp="1"/>
          </p:cNvSpPr>
          <p:nvPr>
            <p:ph type="dt" sz="half" idx="10"/>
          </p:nvPr>
        </p:nvSpPr>
        <p:spPr/>
        <p:txBody>
          <a:bodyPr/>
          <a:lstStyle/>
          <a:p>
            <a:r>
              <a:rPr lang="en-US"/>
              <a:t>cs490ns - cotter</a:t>
            </a:r>
          </a:p>
        </p:txBody>
      </p:sp>
      <p:sp>
        <p:nvSpPr>
          <p:cNvPr id="15" name="Slide Number Placeholder 5"/>
          <p:cNvSpPr>
            <a:spLocks noGrp="1"/>
          </p:cNvSpPr>
          <p:nvPr>
            <p:ph type="sldNum" sz="quarter" idx="12"/>
          </p:nvPr>
        </p:nvSpPr>
        <p:spPr/>
        <p:txBody>
          <a:bodyPr/>
          <a:lstStyle/>
          <a:p>
            <a:fld id="{FDD60803-CB3C-4F54-9A29-312E21E73195}" type="slidenum">
              <a:rPr lang="en-US"/>
              <a:pPr/>
              <a:t>9</a:t>
            </a:fld>
            <a:endParaRPr lang="en-US"/>
          </a:p>
        </p:txBody>
      </p:sp>
      <p:pic>
        <p:nvPicPr>
          <p:cNvPr id="16388" name="Picture 4" descr="BD18185_"/>
          <p:cNvPicPr>
            <a:picLocks noChangeAspect="1" noChangeArrowheads="1"/>
          </p:cNvPicPr>
          <p:nvPr/>
        </p:nvPicPr>
        <p:blipFill>
          <a:blip r:embed="rId3" cstate="print"/>
          <a:srcRect/>
          <a:stretch>
            <a:fillRect/>
          </a:stretch>
        </p:blipFill>
        <p:spPr bwMode="auto">
          <a:xfrm>
            <a:off x="4419600" y="1828800"/>
            <a:ext cx="4267200" cy="2949575"/>
          </a:xfrm>
          <a:prstGeom prst="rect">
            <a:avLst/>
          </a:prstGeom>
          <a:noFill/>
        </p:spPr>
      </p:pic>
      <p:sp>
        <p:nvSpPr>
          <p:cNvPr id="16389" name="computr3"/>
          <p:cNvSpPr>
            <a:spLocks noEditPoints="1" noChangeArrowheads="1"/>
          </p:cNvSpPr>
          <p:nvPr/>
        </p:nvSpPr>
        <p:spPr bwMode="auto">
          <a:xfrm>
            <a:off x="685800" y="24384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6390" name="Text Box 6"/>
          <p:cNvSpPr txBox="1">
            <a:spLocks noChangeArrowheads="1"/>
          </p:cNvSpPr>
          <p:nvPr/>
        </p:nvSpPr>
        <p:spPr bwMode="auto">
          <a:xfrm>
            <a:off x="5470525" y="2706688"/>
            <a:ext cx="1217613" cy="457200"/>
          </a:xfrm>
          <a:prstGeom prst="rect">
            <a:avLst/>
          </a:prstGeom>
          <a:noFill/>
          <a:ln w="9525">
            <a:noFill/>
            <a:miter lim="800000"/>
            <a:headEnd/>
            <a:tailEnd/>
          </a:ln>
          <a:effectLst/>
        </p:spPr>
        <p:txBody>
          <a:bodyPr wrap="none">
            <a:spAutoFit/>
          </a:bodyPr>
          <a:lstStyle/>
          <a:p>
            <a:pPr eaLnBrk="0" hangingPunct="0"/>
            <a:r>
              <a:rPr lang="en-US" sz="2400">
                <a:solidFill>
                  <a:schemeClr val="bg2"/>
                </a:solidFill>
              </a:rPr>
              <a:t>Internet</a:t>
            </a:r>
          </a:p>
        </p:txBody>
      </p:sp>
      <p:sp>
        <p:nvSpPr>
          <p:cNvPr id="16391" name="computr3"/>
          <p:cNvSpPr>
            <a:spLocks noEditPoints="1" noChangeArrowheads="1"/>
          </p:cNvSpPr>
          <p:nvPr/>
        </p:nvSpPr>
        <p:spPr bwMode="auto">
          <a:xfrm>
            <a:off x="914400" y="4800600"/>
            <a:ext cx="1209675" cy="847725"/>
          </a:xfrm>
          <a:custGeom>
            <a:avLst/>
            <a:gdLst>
              <a:gd name="T0" fmla="*/ 0 w 21600"/>
              <a:gd name="T1" fmla="*/ 10800 h 21600"/>
              <a:gd name="T2" fmla="*/ 10800 w 21600"/>
              <a:gd name="T3" fmla="*/ 0 h 21600"/>
              <a:gd name="T4" fmla="*/ 10800 w 21600"/>
              <a:gd name="T5" fmla="*/ 21600 h 21600"/>
              <a:gd name="T6" fmla="*/ 18135 w 21600"/>
              <a:gd name="T7" fmla="*/ 10800 h 21600"/>
              <a:gd name="T8" fmla="*/ 7811 w 21600"/>
              <a:gd name="T9" fmla="*/ 2584 h 21600"/>
              <a:gd name="T10" fmla="*/ 16359 w 21600"/>
              <a:gd name="T11" fmla="*/ 11764 h 21600"/>
            </a:gdLst>
            <a:ahLst/>
            <a:cxnLst>
              <a:cxn ang="0">
                <a:pos x="T0" y="T1"/>
              </a:cxn>
              <a:cxn ang="0">
                <a:pos x="T2" y="T3"/>
              </a:cxn>
              <a:cxn ang="0">
                <a:pos x="T4" y="T5"/>
              </a:cxn>
              <a:cxn ang="0">
                <a:pos x="T6" y="T7"/>
              </a:cxn>
            </a:cxnLst>
            <a:rect l="T8" t="T9" r="T10" b="T11"/>
            <a:pathLst>
              <a:path w="21600" h="21600" extrusionOk="0">
                <a:moveTo>
                  <a:pt x="18250" y="17743"/>
                </a:moveTo>
                <a:lnTo>
                  <a:pt x="17557" y="16971"/>
                </a:lnTo>
                <a:lnTo>
                  <a:pt x="5429" y="16971"/>
                </a:lnTo>
                <a:lnTo>
                  <a:pt x="4736" y="17743"/>
                </a:lnTo>
                <a:lnTo>
                  <a:pt x="18250" y="17743"/>
                </a:lnTo>
                <a:close/>
              </a:path>
              <a:path w="21600" h="21600" extrusionOk="0">
                <a:moveTo>
                  <a:pt x="18250" y="17743"/>
                </a:moveTo>
                <a:moveTo>
                  <a:pt x="19405" y="19131"/>
                </a:moveTo>
                <a:lnTo>
                  <a:pt x="18712" y="18360"/>
                </a:lnTo>
                <a:lnTo>
                  <a:pt x="4274" y="18360"/>
                </a:lnTo>
                <a:lnTo>
                  <a:pt x="3581" y="19131"/>
                </a:lnTo>
                <a:lnTo>
                  <a:pt x="19405" y="19131"/>
                </a:lnTo>
                <a:close/>
              </a:path>
              <a:path w="21600" h="21600" extrusionOk="0">
                <a:moveTo>
                  <a:pt x="19405" y="19131"/>
                </a:moveTo>
                <a:moveTo>
                  <a:pt x="20560" y="20520"/>
                </a:moveTo>
                <a:lnTo>
                  <a:pt x="19867" y="19749"/>
                </a:lnTo>
                <a:lnTo>
                  <a:pt x="3119" y="19749"/>
                </a:lnTo>
                <a:lnTo>
                  <a:pt x="2426" y="20520"/>
                </a:lnTo>
                <a:lnTo>
                  <a:pt x="20560" y="20520"/>
                </a:lnTo>
                <a:close/>
              </a:path>
              <a:path w="21600" h="21600" extrusionOk="0">
                <a:moveTo>
                  <a:pt x="20560" y="20520"/>
                </a:moveTo>
                <a:moveTo>
                  <a:pt x="4620" y="16971"/>
                </a:moveTo>
                <a:lnTo>
                  <a:pt x="5313" y="16200"/>
                </a:lnTo>
                <a:lnTo>
                  <a:pt x="7624" y="16200"/>
                </a:lnTo>
                <a:lnTo>
                  <a:pt x="7624" y="14194"/>
                </a:lnTo>
                <a:lnTo>
                  <a:pt x="5891" y="14194"/>
                </a:lnTo>
                <a:lnTo>
                  <a:pt x="5891" y="0"/>
                </a:lnTo>
                <a:lnTo>
                  <a:pt x="12013" y="0"/>
                </a:lnTo>
                <a:lnTo>
                  <a:pt x="18135" y="0"/>
                </a:lnTo>
                <a:lnTo>
                  <a:pt x="18135" y="10800"/>
                </a:lnTo>
                <a:lnTo>
                  <a:pt x="18135" y="14194"/>
                </a:lnTo>
                <a:lnTo>
                  <a:pt x="16402" y="14194"/>
                </a:lnTo>
                <a:lnTo>
                  <a:pt x="16402" y="16200"/>
                </a:lnTo>
                <a:lnTo>
                  <a:pt x="17788" y="16200"/>
                </a:lnTo>
                <a:lnTo>
                  <a:pt x="19059" y="17743"/>
                </a:lnTo>
                <a:lnTo>
                  <a:pt x="21022" y="19903"/>
                </a:lnTo>
                <a:lnTo>
                  <a:pt x="21253" y="20057"/>
                </a:lnTo>
                <a:lnTo>
                  <a:pt x="21369" y="20366"/>
                </a:lnTo>
                <a:lnTo>
                  <a:pt x="21600" y="20674"/>
                </a:lnTo>
                <a:lnTo>
                  <a:pt x="21600" y="20829"/>
                </a:lnTo>
                <a:lnTo>
                  <a:pt x="21600" y="20983"/>
                </a:lnTo>
                <a:lnTo>
                  <a:pt x="21600" y="21137"/>
                </a:lnTo>
                <a:lnTo>
                  <a:pt x="21600" y="21291"/>
                </a:lnTo>
                <a:lnTo>
                  <a:pt x="21484" y="21446"/>
                </a:lnTo>
                <a:lnTo>
                  <a:pt x="21369" y="21446"/>
                </a:lnTo>
                <a:lnTo>
                  <a:pt x="21138" y="21600"/>
                </a:lnTo>
                <a:lnTo>
                  <a:pt x="21022" y="21600"/>
                </a:lnTo>
                <a:lnTo>
                  <a:pt x="10973" y="21600"/>
                </a:lnTo>
                <a:lnTo>
                  <a:pt x="2079" y="21600"/>
                </a:lnTo>
                <a:lnTo>
                  <a:pt x="1848" y="21600"/>
                </a:lnTo>
                <a:lnTo>
                  <a:pt x="1733" y="21446"/>
                </a:lnTo>
                <a:lnTo>
                  <a:pt x="1617" y="21446"/>
                </a:lnTo>
                <a:lnTo>
                  <a:pt x="1502" y="21291"/>
                </a:lnTo>
                <a:lnTo>
                  <a:pt x="1386" y="21291"/>
                </a:lnTo>
                <a:lnTo>
                  <a:pt x="1386" y="21137"/>
                </a:lnTo>
                <a:lnTo>
                  <a:pt x="1386" y="20983"/>
                </a:lnTo>
                <a:lnTo>
                  <a:pt x="1386" y="20829"/>
                </a:lnTo>
                <a:lnTo>
                  <a:pt x="1502" y="20674"/>
                </a:lnTo>
                <a:lnTo>
                  <a:pt x="1617" y="20366"/>
                </a:lnTo>
                <a:lnTo>
                  <a:pt x="1733" y="20057"/>
                </a:lnTo>
                <a:lnTo>
                  <a:pt x="1964" y="19903"/>
                </a:lnTo>
                <a:lnTo>
                  <a:pt x="0" y="19903"/>
                </a:lnTo>
                <a:lnTo>
                  <a:pt x="0" y="10800"/>
                </a:lnTo>
                <a:lnTo>
                  <a:pt x="0" y="2777"/>
                </a:lnTo>
                <a:lnTo>
                  <a:pt x="4620" y="2777"/>
                </a:lnTo>
                <a:lnTo>
                  <a:pt x="4620" y="16971"/>
                </a:lnTo>
                <a:moveTo>
                  <a:pt x="4620" y="16971"/>
                </a:moveTo>
                <a:moveTo>
                  <a:pt x="4620" y="16971"/>
                </a:moveTo>
                <a:lnTo>
                  <a:pt x="4158" y="17434"/>
                </a:lnTo>
                <a:lnTo>
                  <a:pt x="2541" y="19286"/>
                </a:lnTo>
                <a:lnTo>
                  <a:pt x="1964" y="19903"/>
                </a:lnTo>
                <a:lnTo>
                  <a:pt x="4620" y="16971"/>
                </a:lnTo>
                <a:close/>
              </a:path>
              <a:path w="21600" h="21600" extrusionOk="0">
                <a:moveTo>
                  <a:pt x="7624" y="2314"/>
                </a:moveTo>
                <a:moveTo>
                  <a:pt x="16402" y="2314"/>
                </a:moveTo>
                <a:lnTo>
                  <a:pt x="16402" y="11880"/>
                </a:lnTo>
                <a:lnTo>
                  <a:pt x="7624" y="11880"/>
                </a:lnTo>
                <a:lnTo>
                  <a:pt x="7624" y="2314"/>
                </a:lnTo>
                <a:close/>
              </a:path>
              <a:path w="21600" h="21600" extrusionOk="0">
                <a:moveTo>
                  <a:pt x="578" y="4011"/>
                </a:moveTo>
                <a:moveTo>
                  <a:pt x="4043" y="4011"/>
                </a:moveTo>
                <a:lnTo>
                  <a:pt x="4043" y="4320"/>
                </a:lnTo>
                <a:lnTo>
                  <a:pt x="578" y="4320"/>
                </a:lnTo>
                <a:lnTo>
                  <a:pt x="578" y="4011"/>
                </a:lnTo>
                <a:close/>
                <a:moveTo>
                  <a:pt x="7624" y="14194"/>
                </a:moveTo>
                <a:lnTo>
                  <a:pt x="16402" y="14194"/>
                </a:lnTo>
                <a:lnTo>
                  <a:pt x="16402" y="16200"/>
                </a:lnTo>
                <a:lnTo>
                  <a:pt x="7624" y="16200"/>
                </a:lnTo>
              </a:path>
            </a:pathLst>
          </a:custGeom>
          <a:solidFill>
            <a:srgbClr val="FFFFCC"/>
          </a:solidFill>
          <a:ln w="9525">
            <a:solidFill>
              <a:srgbClr val="000000"/>
            </a:solidFill>
            <a:miter lim="800000"/>
            <a:headEnd/>
            <a:tailEnd/>
          </a:ln>
        </p:spPr>
        <p:txBody>
          <a:bodyPr/>
          <a:lstStyle/>
          <a:p>
            <a:endParaRPr lang="en-US"/>
          </a:p>
        </p:txBody>
      </p:sp>
      <p:sp>
        <p:nvSpPr>
          <p:cNvPr id="16392" name="Rectangle 8"/>
          <p:cNvSpPr>
            <a:spLocks noChangeArrowheads="1"/>
          </p:cNvSpPr>
          <p:nvPr/>
        </p:nvSpPr>
        <p:spPr bwMode="auto">
          <a:xfrm>
            <a:off x="1676400" y="3810000"/>
            <a:ext cx="838200" cy="3048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6395" name="Line 11"/>
          <p:cNvSpPr>
            <a:spLocks noChangeShapeType="1"/>
          </p:cNvSpPr>
          <p:nvPr/>
        </p:nvSpPr>
        <p:spPr bwMode="auto">
          <a:xfrm flipV="1">
            <a:off x="2514600" y="3505200"/>
            <a:ext cx="2209800" cy="381000"/>
          </a:xfrm>
          <a:prstGeom prst="line">
            <a:avLst/>
          </a:prstGeom>
          <a:noFill/>
          <a:ln w="28575">
            <a:solidFill>
              <a:schemeClr val="tx1"/>
            </a:solidFill>
            <a:round/>
            <a:headEnd/>
            <a:tailEnd/>
          </a:ln>
          <a:effectLst/>
        </p:spPr>
        <p:txBody>
          <a:bodyPr/>
          <a:lstStyle/>
          <a:p>
            <a:endParaRPr lang="en-US"/>
          </a:p>
        </p:txBody>
      </p:sp>
      <p:sp>
        <p:nvSpPr>
          <p:cNvPr id="16397" name="Freeform 13"/>
          <p:cNvSpPr>
            <a:spLocks/>
          </p:cNvSpPr>
          <p:nvPr/>
        </p:nvSpPr>
        <p:spPr bwMode="auto">
          <a:xfrm>
            <a:off x="1600200" y="2057400"/>
            <a:ext cx="762000" cy="228600"/>
          </a:xfrm>
          <a:custGeom>
            <a:avLst/>
            <a:gdLst/>
            <a:ahLst/>
            <a:cxnLst>
              <a:cxn ang="0">
                <a:pos x="0" y="144"/>
              </a:cxn>
              <a:cxn ang="0">
                <a:pos x="240" y="48"/>
              </a:cxn>
              <a:cxn ang="0">
                <a:pos x="192" y="144"/>
              </a:cxn>
              <a:cxn ang="0">
                <a:pos x="480" y="0"/>
              </a:cxn>
            </a:cxnLst>
            <a:rect l="0" t="0" r="r" b="b"/>
            <a:pathLst>
              <a:path w="480" h="144">
                <a:moveTo>
                  <a:pt x="0" y="144"/>
                </a:moveTo>
                <a:lnTo>
                  <a:pt x="240" y="48"/>
                </a:lnTo>
                <a:lnTo>
                  <a:pt x="192" y="144"/>
                </a:lnTo>
                <a:lnTo>
                  <a:pt x="480" y="0"/>
                </a:lnTo>
              </a:path>
            </a:pathLst>
          </a:custGeom>
          <a:noFill/>
          <a:ln w="9525">
            <a:solidFill>
              <a:schemeClr val="tx1"/>
            </a:solidFill>
            <a:round/>
            <a:headEnd type="none" w="med" len="med"/>
            <a:tailEnd type="triangle" w="lg" len="med"/>
          </a:ln>
          <a:effectLst/>
        </p:spPr>
        <p:txBody>
          <a:bodyPr/>
          <a:lstStyle/>
          <a:p>
            <a:endParaRPr lang="en-US"/>
          </a:p>
        </p:txBody>
      </p:sp>
      <p:sp>
        <p:nvSpPr>
          <p:cNvPr id="16398" name="Freeform 14"/>
          <p:cNvSpPr>
            <a:spLocks/>
          </p:cNvSpPr>
          <p:nvPr/>
        </p:nvSpPr>
        <p:spPr bwMode="auto">
          <a:xfrm>
            <a:off x="1524000" y="4419600"/>
            <a:ext cx="762000" cy="228600"/>
          </a:xfrm>
          <a:custGeom>
            <a:avLst/>
            <a:gdLst/>
            <a:ahLst/>
            <a:cxnLst>
              <a:cxn ang="0">
                <a:pos x="0" y="144"/>
              </a:cxn>
              <a:cxn ang="0">
                <a:pos x="240" y="48"/>
              </a:cxn>
              <a:cxn ang="0">
                <a:pos x="192" y="144"/>
              </a:cxn>
              <a:cxn ang="0">
                <a:pos x="480" y="0"/>
              </a:cxn>
            </a:cxnLst>
            <a:rect l="0" t="0" r="r" b="b"/>
            <a:pathLst>
              <a:path w="480" h="144">
                <a:moveTo>
                  <a:pt x="0" y="144"/>
                </a:moveTo>
                <a:lnTo>
                  <a:pt x="240" y="48"/>
                </a:lnTo>
                <a:lnTo>
                  <a:pt x="192" y="144"/>
                </a:lnTo>
                <a:lnTo>
                  <a:pt x="480" y="0"/>
                </a:lnTo>
              </a:path>
            </a:pathLst>
          </a:custGeom>
          <a:noFill/>
          <a:ln w="9525">
            <a:solidFill>
              <a:schemeClr val="tx1"/>
            </a:solidFill>
            <a:round/>
            <a:headEnd type="none" w="med" len="med"/>
            <a:tailEnd type="triangle" w="lg" len="med"/>
          </a:ln>
          <a:effectLst/>
        </p:spPr>
        <p:txBody>
          <a:bodyPr/>
          <a:lstStyle/>
          <a:p>
            <a:endParaRPr lang="en-US"/>
          </a:p>
        </p:txBody>
      </p:sp>
      <p:sp>
        <p:nvSpPr>
          <p:cNvPr id="16399" name="Line 15"/>
          <p:cNvSpPr>
            <a:spLocks noChangeShapeType="1"/>
          </p:cNvSpPr>
          <p:nvPr/>
        </p:nvSpPr>
        <p:spPr bwMode="auto">
          <a:xfrm flipV="1">
            <a:off x="1752600" y="3505200"/>
            <a:ext cx="0" cy="304800"/>
          </a:xfrm>
          <a:prstGeom prst="line">
            <a:avLst/>
          </a:prstGeom>
          <a:noFill/>
          <a:ln w="9525">
            <a:solidFill>
              <a:schemeClr val="tx1"/>
            </a:solidFill>
            <a:round/>
            <a:headEnd/>
            <a:tailEnd/>
          </a:ln>
          <a:effectLst/>
        </p:spPr>
        <p:txBody>
          <a:bodyPr/>
          <a:lstStyle/>
          <a:p>
            <a:endParaRPr lang="en-US"/>
          </a:p>
        </p:txBody>
      </p:sp>
      <p:sp>
        <p:nvSpPr>
          <p:cNvPr id="16400" name="Line 16"/>
          <p:cNvSpPr>
            <a:spLocks noChangeShapeType="1"/>
          </p:cNvSpPr>
          <p:nvPr/>
        </p:nvSpPr>
        <p:spPr bwMode="auto">
          <a:xfrm flipV="1">
            <a:off x="2362200" y="3505200"/>
            <a:ext cx="0" cy="304800"/>
          </a:xfrm>
          <a:prstGeom prst="line">
            <a:avLst/>
          </a:prstGeom>
          <a:noFill/>
          <a:ln w="9525">
            <a:solidFill>
              <a:schemeClr val="tx1"/>
            </a:solidFill>
            <a:round/>
            <a:headEnd/>
            <a:tailEnd/>
          </a:ln>
          <a:effectLst/>
        </p:spPr>
        <p:txBody>
          <a:bodyPr/>
          <a:lstStyle/>
          <a:p>
            <a:endParaRPr lang="en-US"/>
          </a:p>
        </p:txBody>
      </p:sp>
      <p:sp>
        <p:nvSpPr>
          <p:cNvPr id="16401" name="Text Box 17"/>
          <p:cNvSpPr txBox="1">
            <a:spLocks noChangeArrowheads="1"/>
          </p:cNvSpPr>
          <p:nvPr/>
        </p:nvSpPr>
        <p:spPr bwMode="auto">
          <a:xfrm>
            <a:off x="2193925" y="2630488"/>
            <a:ext cx="1139825" cy="822325"/>
          </a:xfrm>
          <a:prstGeom prst="rect">
            <a:avLst/>
          </a:prstGeom>
          <a:noFill/>
          <a:ln w="9525">
            <a:noFill/>
            <a:miter lim="800000"/>
            <a:headEnd/>
            <a:tailEnd/>
          </a:ln>
          <a:effectLst/>
        </p:spPr>
        <p:txBody>
          <a:bodyPr wrap="none">
            <a:spAutoFit/>
          </a:bodyPr>
          <a:lstStyle/>
          <a:p>
            <a:pPr eaLnBrk="0" hangingPunct="0"/>
            <a:r>
              <a:rPr lang="en-US" sz="2400" dirty="0"/>
              <a:t>WAP +</a:t>
            </a:r>
          </a:p>
          <a:p>
            <a:pPr eaLnBrk="0" hangingPunct="0"/>
            <a:r>
              <a:rPr lang="en-US" sz="2400" dirty="0"/>
              <a:t>Router</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P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PM</Template>
  <TotalTime>205</TotalTime>
  <Words>802</Words>
  <Application>Microsoft Office PowerPoint</Application>
  <PresentationFormat>On-screen Show (4:3)</PresentationFormat>
  <Paragraphs>209</Paragraphs>
  <Slides>29</Slides>
  <Notes>3</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29</vt:i4>
      </vt:variant>
    </vt:vector>
  </HeadingPairs>
  <TitlesOfParts>
    <vt:vector size="42" baseType="lpstr">
      <vt:lpstr>Arial</vt:lpstr>
      <vt:lpstr>Bookman Old Style</vt:lpstr>
      <vt:lpstr>Calibri</vt:lpstr>
      <vt:lpstr>Gill Sans MT</vt:lpstr>
      <vt:lpstr>Lucida Sans Unicode</vt:lpstr>
      <vt:lpstr>Times New Roman</vt:lpstr>
      <vt:lpstr>Verdana</vt:lpstr>
      <vt:lpstr>Wingdings</vt:lpstr>
      <vt:lpstr>Wingdings 2</vt:lpstr>
      <vt:lpstr>Wingdings 3</vt:lpstr>
      <vt:lpstr>PM</vt:lpstr>
      <vt:lpstr>Theme1</vt:lpstr>
      <vt:lpstr>Origin</vt:lpstr>
      <vt:lpstr>Lab #2</vt:lpstr>
      <vt:lpstr>PowerPoint Presentation</vt:lpstr>
      <vt:lpstr>Part#1: Network Fundamentals</vt:lpstr>
      <vt:lpstr>Outline</vt:lpstr>
      <vt:lpstr>Single Machine</vt:lpstr>
      <vt:lpstr>Local Area Networks</vt:lpstr>
      <vt:lpstr>Local Area Networks (Routers / Gateways)</vt:lpstr>
      <vt:lpstr>Local Area Networks (Access Technologies)</vt:lpstr>
      <vt:lpstr>Wireless Connection </vt:lpstr>
      <vt:lpstr>Firewalls</vt:lpstr>
      <vt:lpstr>Network Address Translation</vt:lpstr>
      <vt:lpstr>Network Address Translation</vt:lpstr>
      <vt:lpstr>Network Protocols</vt:lpstr>
      <vt:lpstr>LAN Physical Layer Protocols</vt:lpstr>
      <vt:lpstr>WAN Physical Layer Protocols</vt:lpstr>
      <vt:lpstr>Network Layer Protocols</vt:lpstr>
      <vt:lpstr>Transport Layer Protocols</vt:lpstr>
      <vt:lpstr>Application Layer Protocols</vt:lpstr>
      <vt:lpstr>Protocol Analysis</vt:lpstr>
      <vt:lpstr>Summary</vt:lpstr>
      <vt:lpstr>Part#2:Introduction to security</vt:lpstr>
      <vt:lpstr>Who is vulnerable?</vt:lpstr>
      <vt:lpstr>Common security attacks and their countermeasures</vt:lpstr>
      <vt:lpstr>Common security attacks</vt:lpstr>
      <vt:lpstr>What is a vulnerable system?</vt:lpstr>
      <vt:lpstr>Part#3: CT1406 LAB</vt:lpstr>
      <vt:lpstr>PowerPoint Presentation</vt:lpstr>
      <vt:lpstr>Pentest ?</vt:lpstr>
      <vt:lpstr>Metasploit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Microsoft</cp:lastModifiedBy>
  <cp:revision>12</cp:revision>
  <dcterms:created xsi:type="dcterms:W3CDTF">2014-02-19T20:07:43Z</dcterms:created>
  <dcterms:modified xsi:type="dcterms:W3CDTF">2016-02-01T17:10:49Z</dcterms:modified>
</cp:coreProperties>
</file>