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5"/>
  </p:notesMasterIdLst>
  <p:sldIdLst>
    <p:sldId id="318" r:id="rId2"/>
    <p:sldId id="320" r:id="rId3"/>
    <p:sldId id="321" r:id="rId4"/>
    <p:sldId id="322" r:id="rId5"/>
    <p:sldId id="323" r:id="rId6"/>
    <p:sldId id="324" r:id="rId7"/>
    <p:sldId id="325" r:id="rId8"/>
    <p:sldId id="326" r:id="rId9"/>
    <p:sldId id="327" r:id="rId10"/>
    <p:sldId id="328" r:id="rId11"/>
    <p:sldId id="329" r:id="rId12"/>
    <p:sldId id="333" r:id="rId13"/>
    <p:sldId id="334" r:id="rId14"/>
    <p:sldId id="335" r:id="rId15"/>
    <p:sldId id="336" r:id="rId16"/>
    <p:sldId id="337" r:id="rId17"/>
    <p:sldId id="338" r:id="rId18"/>
    <p:sldId id="339" r:id="rId19"/>
    <p:sldId id="340" r:id="rId20"/>
    <p:sldId id="341" r:id="rId21"/>
    <p:sldId id="281" r:id="rId22"/>
    <p:sldId id="282" r:id="rId23"/>
    <p:sldId id="290" r:id="rId24"/>
    <p:sldId id="283" r:id="rId25"/>
    <p:sldId id="284" r:id="rId26"/>
    <p:sldId id="285" r:id="rId27"/>
    <p:sldId id="286" r:id="rId28"/>
    <p:sldId id="287" r:id="rId29"/>
    <p:sldId id="315" r:id="rId30"/>
    <p:sldId id="291" r:id="rId31"/>
    <p:sldId id="292" r:id="rId32"/>
    <p:sldId id="293" r:id="rId33"/>
    <p:sldId id="309" r:id="rId34"/>
    <p:sldId id="295" r:id="rId35"/>
    <p:sldId id="296" r:id="rId36"/>
    <p:sldId id="297" r:id="rId37"/>
    <p:sldId id="299" r:id="rId38"/>
    <p:sldId id="313" r:id="rId39"/>
    <p:sldId id="300" r:id="rId40"/>
    <p:sldId id="304" r:id="rId41"/>
    <p:sldId id="314" r:id="rId42"/>
    <p:sldId id="306" r:id="rId43"/>
    <p:sldId id="307" r:id="rId44"/>
    <p:sldId id="258" r:id="rId45"/>
    <p:sldId id="259" r:id="rId46"/>
    <p:sldId id="260" r:id="rId47"/>
    <p:sldId id="261" r:id="rId48"/>
    <p:sldId id="262" r:id="rId49"/>
    <p:sldId id="264" r:id="rId50"/>
    <p:sldId id="266" r:id="rId51"/>
    <p:sldId id="268" r:id="rId52"/>
    <p:sldId id="269" r:id="rId53"/>
    <p:sldId id="270" r:id="rId54"/>
    <p:sldId id="271" r:id="rId55"/>
    <p:sldId id="272" r:id="rId56"/>
    <p:sldId id="273" r:id="rId57"/>
    <p:sldId id="274" r:id="rId58"/>
    <p:sldId id="275" r:id="rId59"/>
    <p:sldId id="276" r:id="rId60"/>
    <p:sldId id="277" r:id="rId61"/>
    <p:sldId id="278" r:id="rId62"/>
    <p:sldId id="279" r:id="rId63"/>
    <p:sldId id="308" r:id="rId6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890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228" autoAdjust="0"/>
    <p:restoredTop sz="50000"/>
  </p:normalViewPr>
  <p:slideViewPr>
    <p:cSldViewPr snapToGrid="0" snapToObjects="1">
      <p:cViewPr>
        <p:scale>
          <a:sx n="50" d="100"/>
          <a:sy n="50" d="100"/>
        </p:scale>
        <p:origin x="-762" y="-60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36C177-D35C-6345-90D4-979C113C5A1C}" type="datetimeFigureOut">
              <a:rPr lang="en-US" smtClean="0"/>
              <a:pPr/>
              <a:t>4/24/2017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1636F1-FCCF-3543-98A9-4F78AE241158}" type="slidenum">
              <a:rPr lang="en-US" smtClean="0"/>
              <a:pPr/>
              <a:t>‹#›</a:t>
            </a:fld>
            <a:endParaRPr lang="en-US" dirty="0"/>
          </a:p>
        </p:txBody>
      </p:sp>
    </p:spTree>
    <p:extLst>
      <p:ext uri="{BB962C8B-B14F-4D97-AF65-F5344CB8AC3E}">
        <p14:creationId xmlns:p14="http://schemas.microsoft.com/office/powerpoint/2010/main" val="139385850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B38F08-8F36-9F4D-B9E7-FC3051A02518}" type="datetimeFigureOut">
              <a:rPr lang="en-US" smtClean="0"/>
              <a:pPr/>
              <a:t>4/24/2017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4087195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38F08-8F36-9F4D-B9E7-FC3051A02518}" type="datetimeFigureOut">
              <a:rPr lang="en-US" smtClean="0"/>
              <a:pPr/>
              <a:t>4/24/2017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895147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38F08-8F36-9F4D-B9E7-FC3051A02518}" type="datetimeFigureOut">
              <a:rPr lang="en-US" smtClean="0"/>
              <a:pPr/>
              <a:t>4/24/2017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3263384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38F08-8F36-9F4D-B9E7-FC3051A02518}" type="datetimeFigureOut">
              <a:rPr lang="en-US" smtClean="0"/>
              <a:pPr/>
              <a:t>4/24/2017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4024377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B38F08-8F36-9F4D-B9E7-FC3051A02518}" type="datetimeFigureOut">
              <a:rPr lang="en-US" smtClean="0"/>
              <a:pPr/>
              <a:t>4/24/2017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2052347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B38F08-8F36-9F4D-B9E7-FC3051A02518}" type="datetimeFigureOut">
              <a:rPr lang="en-US" smtClean="0"/>
              <a:pPr/>
              <a:t>4/24/2017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35856417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B38F08-8F36-9F4D-B9E7-FC3051A02518}" type="datetimeFigureOut">
              <a:rPr lang="en-US" smtClean="0"/>
              <a:pPr/>
              <a:t>4/24/2017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523421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B38F08-8F36-9F4D-B9E7-FC3051A02518}" type="datetimeFigureOut">
              <a:rPr lang="en-US" smtClean="0"/>
              <a:pPr/>
              <a:t>4/24/2017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976401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B38F08-8F36-9F4D-B9E7-FC3051A02518}" type="datetimeFigureOut">
              <a:rPr lang="en-US" smtClean="0"/>
              <a:pPr/>
              <a:t>4/24/2017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1741293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B38F08-8F36-9F4D-B9E7-FC3051A02518}" type="datetimeFigureOut">
              <a:rPr lang="en-US" smtClean="0"/>
              <a:pPr/>
              <a:t>4/24/2017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4104689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B38F08-8F36-9F4D-B9E7-FC3051A02518}" type="datetimeFigureOut">
              <a:rPr lang="en-US" smtClean="0"/>
              <a:pPr/>
              <a:t>4/24/2017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2564925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B38F08-8F36-9F4D-B9E7-FC3051A02518}" type="datetimeFigureOut">
              <a:rPr lang="en-US" smtClean="0"/>
              <a:pPr/>
              <a:t>4/24/2017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C1BBFE-02C1-D448-982A-03FB8704DB3A}" type="slidenum">
              <a:rPr lang="en-US" smtClean="0"/>
              <a:pPr/>
              <a:t>‹#›</a:t>
            </a:fld>
            <a:endParaRPr lang="en-US" dirty="0"/>
          </a:p>
        </p:txBody>
      </p:sp>
    </p:spTree>
    <p:extLst>
      <p:ext uri="{BB962C8B-B14F-4D97-AF65-F5344CB8AC3E}">
        <p14:creationId xmlns:p14="http://schemas.microsoft.com/office/powerpoint/2010/main" val="28204489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8.xml"/><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image" Target="../media/image10.gif"/><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5.gif"/></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5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5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5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5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6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0"/>
            <a:ext cx="9152138" cy="6856356"/>
          </a:xfrm>
          <a:prstGeom prst="rect">
            <a:avLst/>
          </a:prstGeom>
        </p:spPr>
      </p:pic>
      <p:sp>
        <p:nvSpPr>
          <p:cNvPr id="22529" name="Title 1"/>
          <p:cNvSpPr>
            <a:spLocks noGrp="1"/>
          </p:cNvSpPr>
          <p:nvPr>
            <p:ph type="ctrTitle"/>
          </p:nvPr>
        </p:nvSpPr>
        <p:spPr>
          <a:xfrm>
            <a:off x="1862137" y="2256604"/>
            <a:ext cx="5095875" cy="1223962"/>
          </a:xfrm>
        </p:spPr>
        <p:txBody>
          <a:bodyPr>
            <a:normAutofit fontScale="90000"/>
          </a:bodyPr>
          <a:lstStyle/>
          <a:p>
            <a:pPr eaLnBrk="1" hangingPunct="1"/>
            <a:r>
              <a:rPr lang="en-US" sz="3600" b="1" dirty="0" smtClean="0"/>
              <a:t>Role of schools in Asthma management </a:t>
            </a:r>
            <a:r>
              <a:rPr lang="en-US" sz="3600" b="1" dirty="0" smtClean="0"/>
              <a:t/>
            </a:r>
            <a:br>
              <a:rPr lang="en-US" sz="3600" b="1" dirty="0" smtClean="0"/>
            </a:br>
            <a:r>
              <a:rPr lang="en-US" sz="3600" b="1" dirty="0" smtClean="0"/>
              <a:t>and Diabetes</a:t>
            </a:r>
            <a:br>
              <a:rPr lang="en-US" sz="3600" b="1" dirty="0" smtClean="0"/>
            </a:br>
            <a:r>
              <a:rPr lang="en-US" sz="3600" b="1" dirty="0"/>
              <a:t/>
            </a:r>
            <a:br>
              <a:rPr lang="en-US" sz="3600" b="1" dirty="0"/>
            </a:br>
            <a:r>
              <a:rPr lang="en-US" sz="3600" b="1" dirty="0" smtClean="0"/>
              <a:t>Intentional and unintentional injuries  </a:t>
            </a:r>
            <a:endParaRPr lang="en-US" sz="3600" b="1" dirty="0" smtClean="0"/>
          </a:p>
        </p:txBody>
      </p:sp>
    </p:spTree>
    <p:extLst>
      <p:ext uri="{BB962C8B-B14F-4D97-AF65-F5344CB8AC3E}">
        <p14:creationId xmlns:p14="http://schemas.microsoft.com/office/powerpoint/2010/main" val="594839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0"/>
            <a:ext cx="9152138" cy="6856356"/>
          </a:xfrm>
          <a:prstGeom prst="rect">
            <a:avLst/>
          </a:prstGeom>
        </p:spPr>
      </p:pic>
      <p:sp>
        <p:nvSpPr>
          <p:cNvPr id="2" name="Title 1"/>
          <p:cNvSpPr>
            <a:spLocks noGrp="1"/>
          </p:cNvSpPr>
          <p:nvPr>
            <p:ph type="title"/>
          </p:nvPr>
        </p:nvSpPr>
        <p:spPr/>
        <p:txBody>
          <a:bodyPr rtlCol="0">
            <a:noAutofit/>
          </a:bodyPr>
          <a:lstStyle/>
          <a:p>
            <a:pPr marL="342900" indent="-342900" eaLnBrk="1" fontAlgn="auto" hangingPunct="1">
              <a:spcAft>
                <a:spcPts val="0"/>
              </a:spcAft>
              <a:buFont typeface="Wingdings" charset="2"/>
              <a:buChar char="§"/>
              <a:defRPr/>
            </a:pPr>
            <a:r>
              <a:rPr lang="en-US" sz="2400" u="sng" dirty="0">
                <a:solidFill>
                  <a:schemeClr val="accent3">
                    <a:lumMod val="75000"/>
                  </a:schemeClr>
                </a:solidFill>
                <a:latin typeface="+mn-lt"/>
                <a:ea typeface="+mn-ea"/>
                <a:cs typeface="+mn-cs"/>
              </a:rPr>
              <a:t>Actions for the Classroom Teacher</a:t>
            </a:r>
          </a:p>
        </p:txBody>
      </p:sp>
      <p:sp>
        <p:nvSpPr>
          <p:cNvPr id="32770" name="Content Placeholder 2"/>
          <p:cNvSpPr>
            <a:spLocks noGrp="1"/>
          </p:cNvSpPr>
          <p:nvPr>
            <p:ph idx="1"/>
          </p:nvPr>
        </p:nvSpPr>
        <p:spPr>
          <a:xfrm>
            <a:off x="498475" y="1093788"/>
            <a:ext cx="7556500" cy="5491162"/>
          </a:xfrm>
        </p:spPr>
        <p:txBody>
          <a:bodyPr>
            <a:normAutofit fontScale="77500" lnSpcReduction="20000"/>
          </a:bodyPr>
          <a:lstStyle/>
          <a:p>
            <a:pPr eaLnBrk="1" hangingPunct="1">
              <a:buFont typeface="Arial" pitchFamily="34" charset="0"/>
              <a:buChar char="•"/>
            </a:pPr>
            <a:r>
              <a:rPr lang="en-US" b="1" dirty="0" smtClean="0"/>
              <a:t>Consult with your school nurse </a:t>
            </a:r>
            <a:r>
              <a:rPr lang="en-US" dirty="0" smtClean="0"/>
              <a:t>for managing students with chronic health conditions.</a:t>
            </a:r>
          </a:p>
          <a:p>
            <a:pPr eaLnBrk="1" hangingPunct="1">
              <a:buFont typeface="Arial" pitchFamily="34" charset="0"/>
              <a:buChar char="•"/>
            </a:pPr>
            <a:r>
              <a:rPr lang="en-US" b="1" dirty="0" smtClean="0"/>
              <a:t>Educate all students </a:t>
            </a:r>
            <a:r>
              <a:rPr lang="en-US" dirty="0" smtClean="0"/>
              <a:t>about lung health and asthma.</a:t>
            </a:r>
          </a:p>
          <a:p>
            <a:pPr eaLnBrk="1" hangingPunct="1">
              <a:buFont typeface="Arial" pitchFamily="34" charset="0"/>
              <a:buChar char="•"/>
            </a:pPr>
            <a:r>
              <a:rPr lang="en-US" b="1" dirty="0" smtClean="0"/>
              <a:t>Know your role.</a:t>
            </a:r>
          </a:p>
          <a:p>
            <a:pPr eaLnBrk="1" hangingPunct="1">
              <a:buFont typeface="Arial" pitchFamily="34" charset="0"/>
              <a:buChar char="•"/>
            </a:pPr>
            <a:r>
              <a:rPr lang="en-US" b="1" dirty="0" smtClean="0"/>
              <a:t>Be alert for signs of uncontrolled asthma.</a:t>
            </a:r>
          </a:p>
          <a:p>
            <a:pPr eaLnBrk="1" hangingPunct="1">
              <a:buFont typeface="Arial" pitchFamily="34" charset="0"/>
              <a:buChar char="•"/>
            </a:pPr>
            <a:r>
              <a:rPr lang="en-US" b="1" dirty="0" smtClean="0"/>
              <a:t>Plan field trips </a:t>
            </a:r>
            <a:r>
              <a:rPr lang="en-US" dirty="0" smtClean="0"/>
              <a:t>and other activities </a:t>
            </a:r>
            <a:r>
              <a:rPr lang="en-US" b="1" dirty="0" smtClean="0"/>
              <a:t>in a way </a:t>
            </a:r>
            <a:r>
              <a:rPr lang="en-US" dirty="0" smtClean="0"/>
              <a:t>that ensures students with asthma </a:t>
            </a:r>
            <a:r>
              <a:rPr lang="en-US" b="1" dirty="0" smtClean="0"/>
              <a:t>can fully participate.</a:t>
            </a:r>
          </a:p>
          <a:p>
            <a:pPr eaLnBrk="1" hangingPunct="1">
              <a:buFont typeface="Arial" pitchFamily="34" charset="0"/>
              <a:buChar char="•"/>
            </a:pPr>
            <a:r>
              <a:rPr lang="en-US" b="1" dirty="0" smtClean="0"/>
              <a:t>Alert </a:t>
            </a:r>
            <a:r>
              <a:rPr lang="en-US" dirty="0" smtClean="0"/>
              <a:t>school administrators, school nurses, and parent(s) or guardian(s) </a:t>
            </a:r>
            <a:r>
              <a:rPr lang="en-US" b="1" dirty="0" smtClean="0"/>
              <a:t>of changes in a student</a:t>
            </a:r>
            <a:r>
              <a:rPr lang="en-US" altLang="en-US" b="1" dirty="0" smtClean="0"/>
              <a:t>’</a:t>
            </a:r>
            <a:r>
              <a:rPr lang="en-US" b="1" dirty="0" smtClean="0"/>
              <a:t>s performance </a:t>
            </a:r>
            <a:r>
              <a:rPr lang="en-US" dirty="0" smtClean="0"/>
              <a:t>or behavior that might reflect trouble with asthma.</a:t>
            </a:r>
          </a:p>
          <a:p>
            <a:pPr eaLnBrk="1" hangingPunct="1">
              <a:buFont typeface="Arial" pitchFamily="34" charset="0"/>
              <a:buChar char="•"/>
            </a:pPr>
            <a:r>
              <a:rPr lang="en-US" b="1" dirty="0" smtClean="0"/>
              <a:t>Encourage </a:t>
            </a:r>
            <a:r>
              <a:rPr lang="en-US" dirty="0" smtClean="0"/>
              <a:t>the student with asthma </a:t>
            </a:r>
            <a:r>
              <a:rPr lang="en-US" b="1" dirty="0" smtClean="0"/>
              <a:t>to participate fully in physical activities.</a:t>
            </a:r>
            <a:endParaRPr lang="en-US" dirty="0" smtClean="0"/>
          </a:p>
        </p:txBody>
      </p:sp>
    </p:spTree>
    <p:extLst>
      <p:ext uri="{BB962C8B-B14F-4D97-AF65-F5344CB8AC3E}">
        <p14:creationId xmlns:p14="http://schemas.microsoft.com/office/powerpoint/2010/main" val="3892962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0"/>
            <a:ext cx="9152138" cy="6856356"/>
          </a:xfrm>
          <a:prstGeom prst="rect">
            <a:avLst/>
          </a:prstGeom>
        </p:spPr>
      </p:pic>
      <p:sp>
        <p:nvSpPr>
          <p:cNvPr id="33793" name="Title 1"/>
          <p:cNvSpPr>
            <a:spLocks noGrp="1"/>
          </p:cNvSpPr>
          <p:nvPr>
            <p:ph type="title"/>
          </p:nvPr>
        </p:nvSpPr>
        <p:spPr/>
        <p:txBody>
          <a:bodyPr>
            <a:normAutofit fontScale="90000"/>
          </a:bodyPr>
          <a:lstStyle/>
          <a:p>
            <a:pPr eaLnBrk="1" hangingPunct="1"/>
            <a:r>
              <a:rPr lang="en-US" dirty="0" smtClean="0"/>
              <a:t>Keep the Environment Clear of Asthma-Provoking Substances by</a:t>
            </a:r>
          </a:p>
        </p:txBody>
      </p:sp>
      <p:sp>
        <p:nvSpPr>
          <p:cNvPr id="33794" name="Content Placeholder 2"/>
          <p:cNvSpPr>
            <a:spLocks noGrp="1"/>
          </p:cNvSpPr>
          <p:nvPr>
            <p:ph idx="1"/>
          </p:nvPr>
        </p:nvSpPr>
        <p:spPr>
          <a:xfrm>
            <a:off x="498475" y="1981200"/>
            <a:ext cx="7864475" cy="4368800"/>
          </a:xfrm>
        </p:spPr>
        <p:txBody>
          <a:bodyPr>
            <a:normAutofit fontScale="85000" lnSpcReduction="20000"/>
          </a:bodyPr>
          <a:lstStyle/>
          <a:p>
            <a:pPr eaLnBrk="1" hangingPunct="1"/>
            <a:r>
              <a:rPr lang="nl-NL" b="1" smtClean="0"/>
              <a:t>Developing an indoor air quality (IAQ) management plan.</a:t>
            </a:r>
          </a:p>
          <a:p>
            <a:pPr eaLnBrk="1" hangingPunct="1"/>
            <a:r>
              <a:rPr lang="en-US" b="1" dirty="0" smtClean="0"/>
              <a:t>Inspect the building </a:t>
            </a:r>
            <a:r>
              <a:rPr lang="en-US" dirty="0" smtClean="0"/>
              <a:t>regularly for signs of mold, moisture, leaks, or spills.</a:t>
            </a:r>
          </a:p>
          <a:p>
            <a:pPr eaLnBrk="1" hangingPunct="1"/>
            <a:r>
              <a:rPr lang="en-US" dirty="0" smtClean="0"/>
              <a:t>Establish and </a:t>
            </a:r>
            <a:r>
              <a:rPr lang="en-US" b="1" dirty="0" smtClean="0"/>
              <a:t>follow a regular cleaning and maintenance schedule.</a:t>
            </a:r>
          </a:p>
          <a:p>
            <a:pPr eaLnBrk="1" hangingPunct="1"/>
            <a:r>
              <a:rPr lang="en-US" b="1" dirty="0" smtClean="0"/>
              <a:t>Enforce smoking bans </a:t>
            </a:r>
            <a:r>
              <a:rPr lang="en-US" dirty="0" smtClean="0"/>
              <a:t>on school property.</a:t>
            </a:r>
          </a:p>
          <a:p>
            <a:pPr eaLnBrk="1" hangingPunct="1"/>
            <a:r>
              <a:rPr lang="en-US" b="1" dirty="0" smtClean="0"/>
              <a:t>Schedule extensive building repairs, </a:t>
            </a:r>
            <a:r>
              <a:rPr lang="en-US" dirty="0" smtClean="0"/>
              <a:t>pesticide applications, renovations, or cleaning </a:t>
            </a:r>
            <a:r>
              <a:rPr lang="en-US" b="1" dirty="0" smtClean="0"/>
              <a:t>when the building is unoccupied </a:t>
            </a:r>
            <a:r>
              <a:rPr lang="en-US" dirty="0" smtClean="0"/>
              <a:t>to avoid exposing students to fumes, dust, and other irritants.</a:t>
            </a:r>
          </a:p>
        </p:txBody>
      </p:sp>
    </p:spTree>
    <p:extLst>
      <p:ext uri="{BB962C8B-B14F-4D97-AF65-F5344CB8AC3E}">
        <p14:creationId xmlns:p14="http://schemas.microsoft.com/office/powerpoint/2010/main" val="2447615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a:xfrm>
            <a:off x="487363" y="519113"/>
            <a:ext cx="7567612" cy="1039812"/>
          </a:xfrm>
        </p:spPr>
        <p:txBody>
          <a:bodyPr>
            <a:normAutofit fontScale="90000"/>
          </a:bodyPr>
          <a:lstStyle/>
          <a:p>
            <a:r>
              <a:rPr lang="en-US" sz="2800" b="1" dirty="0" smtClean="0"/>
              <a:t>What Is Effective Diabetes Management at School?</a:t>
            </a:r>
            <a:r>
              <a:rPr lang="en-US" sz="2800" dirty="0" smtClean="0"/>
              <a:t/>
            </a:r>
            <a:br>
              <a:rPr lang="en-US" sz="2800" dirty="0" smtClean="0"/>
            </a:br>
            <a:endParaRPr lang="en-US" sz="2800" dirty="0" smtClean="0"/>
          </a:p>
        </p:txBody>
      </p:sp>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0"/>
            <a:ext cx="9152138" cy="6856356"/>
          </a:xfrm>
          <a:prstGeom prst="rect">
            <a:avLst/>
          </a:prstGeom>
        </p:spPr>
      </p:pic>
      <p:sp>
        <p:nvSpPr>
          <p:cNvPr id="3" name="Content Placeholder 2"/>
          <p:cNvSpPr>
            <a:spLocks noGrp="1"/>
          </p:cNvSpPr>
          <p:nvPr>
            <p:ph idx="1"/>
          </p:nvPr>
        </p:nvSpPr>
        <p:spPr>
          <a:xfrm>
            <a:off x="498475" y="1981200"/>
            <a:ext cx="8089900" cy="4144963"/>
          </a:xfrm>
        </p:spPr>
        <p:txBody>
          <a:bodyPr/>
          <a:lstStyle/>
          <a:p>
            <a:pPr marL="0" indent="0">
              <a:buFont typeface="Wingdings" charset="0"/>
              <a:buNone/>
              <a:defRPr/>
            </a:pPr>
            <a:r>
              <a:rPr lang="en-US" sz="2800" b="1" dirty="0" smtClean="0">
                <a:solidFill>
                  <a:schemeClr val="accent1">
                    <a:lumMod val="60000"/>
                    <a:lumOff val="40000"/>
                  </a:schemeClr>
                </a:solidFill>
                <a:cs typeface="+mn-cs"/>
              </a:rPr>
              <a:t>According to the US National Diabetes Education Program:</a:t>
            </a:r>
            <a:endParaRPr lang="en-US" sz="2800" dirty="0" smtClean="0">
              <a:cs typeface="+mn-cs"/>
            </a:endParaRPr>
          </a:p>
          <a:p>
            <a:pPr>
              <a:defRPr/>
            </a:pPr>
            <a:r>
              <a:rPr lang="en-US" sz="2800" dirty="0">
                <a:cs typeface="+mn-cs"/>
              </a:rPr>
              <a:t>Maintaining optimal blood glucose control</a:t>
            </a:r>
          </a:p>
          <a:p>
            <a:pPr>
              <a:defRPr/>
            </a:pPr>
            <a:r>
              <a:rPr lang="en-US" sz="2800" dirty="0">
                <a:cs typeface="+mn-cs"/>
              </a:rPr>
              <a:t>Assisting the student with performing diabetes care tasks</a:t>
            </a:r>
          </a:p>
          <a:p>
            <a:pPr>
              <a:defRPr/>
            </a:pPr>
            <a:r>
              <a:rPr lang="en-US" sz="2800" dirty="0">
                <a:cs typeface="+mn-cs"/>
              </a:rPr>
              <a:t>Designating trained diabetes </a:t>
            </a:r>
            <a:r>
              <a:rPr lang="en-US" sz="2800" dirty="0" smtClean="0">
                <a:cs typeface="+mn-cs"/>
              </a:rPr>
              <a:t>personnel</a:t>
            </a:r>
            <a:endParaRPr lang="en-US" sz="2800" dirty="0">
              <a:cs typeface="+mn-cs"/>
            </a:endParaRPr>
          </a:p>
        </p:txBody>
      </p:sp>
      <p:sp>
        <p:nvSpPr>
          <p:cNvPr id="2" name="Rectangle 1"/>
          <p:cNvSpPr/>
          <p:nvPr/>
        </p:nvSpPr>
        <p:spPr>
          <a:xfrm>
            <a:off x="1157340" y="226725"/>
            <a:ext cx="7136056" cy="584775"/>
          </a:xfrm>
          <a:prstGeom prst="rect">
            <a:avLst/>
          </a:prstGeom>
        </p:spPr>
        <p:txBody>
          <a:bodyPr wrap="none">
            <a:spAutoFit/>
          </a:bodyPr>
          <a:lstStyle/>
          <a:p>
            <a:r>
              <a:rPr lang="en-US" sz="3200" b="1" dirty="0"/>
              <a:t>Role of Schools in Diabetes Management</a:t>
            </a:r>
            <a:endParaRPr lang="en-US" sz="3200" dirty="0"/>
          </a:p>
        </p:txBody>
      </p:sp>
    </p:spTree>
    <p:extLst>
      <p:ext uri="{BB962C8B-B14F-4D97-AF65-F5344CB8AC3E}">
        <p14:creationId xmlns:p14="http://schemas.microsoft.com/office/powerpoint/2010/main" val="1673003078"/>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1644"/>
            <a:ext cx="9152138" cy="6856356"/>
          </a:xfrm>
          <a:prstGeom prst="rect">
            <a:avLst/>
          </a:prstGeom>
        </p:spPr>
      </p:pic>
      <p:sp>
        <p:nvSpPr>
          <p:cNvPr id="2" name="Vertical Title 1"/>
          <p:cNvSpPr>
            <a:spLocks noGrp="1"/>
          </p:cNvSpPr>
          <p:nvPr>
            <p:ph type="title" orient="vert"/>
          </p:nvPr>
        </p:nvSpPr>
        <p:spPr>
          <a:xfrm rot="16200000">
            <a:off x="3781426" y="-2551113"/>
            <a:ext cx="1212850" cy="7299325"/>
          </a:xfrm>
        </p:spPr>
        <p:txBody>
          <a:bodyPr>
            <a:normAutofit fontScale="90000"/>
          </a:bodyPr>
          <a:lstStyle/>
          <a:p>
            <a:pPr>
              <a:defRPr/>
            </a:pPr>
            <a:r>
              <a:rPr lang="en-US" dirty="0" smtClean="0">
                <a:cs typeface="+mj-cs"/>
              </a:rPr>
              <a:t>Maintaining optimal blood glucose control</a:t>
            </a:r>
            <a:endParaRPr lang="en-US" dirty="0">
              <a:cs typeface="+mj-cs"/>
            </a:endParaRPr>
          </a:p>
        </p:txBody>
      </p:sp>
      <p:sp>
        <p:nvSpPr>
          <p:cNvPr id="38914" name="Vertical Text Placeholder 2"/>
          <p:cNvSpPr>
            <a:spLocks noGrp="1"/>
          </p:cNvSpPr>
          <p:nvPr>
            <p:ph type="body" orient="vert" idx="1"/>
          </p:nvPr>
        </p:nvSpPr>
        <p:spPr>
          <a:xfrm rot="16200000">
            <a:off x="2082449" y="213076"/>
            <a:ext cx="5031490" cy="8015288"/>
          </a:xfrm>
        </p:spPr>
        <p:txBody>
          <a:bodyPr/>
          <a:lstStyle/>
          <a:p>
            <a:r>
              <a:rPr lang="en-US" sz="2400" b="1" dirty="0" smtClean="0"/>
              <a:t>The goal of effective diabetes management is to control blood glucose levels by keeping them within a target range determined by the student</a:t>
            </a:r>
            <a:r>
              <a:rPr lang="ja-JP" altLang="en-US" sz="2400" b="1" dirty="0" smtClean="0"/>
              <a:t>’</a:t>
            </a:r>
            <a:r>
              <a:rPr lang="en-US" altLang="ja-JP" sz="2400" b="1" dirty="0" smtClean="0"/>
              <a:t>s personal diabetes health care team.</a:t>
            </a:r>
            <a:r>
              <a:rPr lang="en-US" altLang="ja-JP" sz="2400" dirty="0" smtClean="0"/>
              <a:t> </a:t>
            </a:r>
          </a:p>
          <a:p>
            <a:r>
              <a:rPr lang="en-US" altLang="ja-JP" sz="2400" dirty="0" smtClean="0"/>
              <a:t>Optimal blood glucose control helps to promote normal growth and development and to prevent the immediate dangers of glucose levels that are too high or too low. Maintaining blood glucose levels within the target range also can help prevent or delay the long-term complications of diabetes such as heart disease, stroke, blindness, kidney failure, gum disease, nerve disease, and amputations of the foot or leg</a:t>
            </a:r>
            <a:r>
              <a:rPr lang="en-US" altLang="ja-JP" dirty="0" smtClean="0"/>
              <a:t>.</a:t>
            </a:r>
            <a:endParaRPr lang="en-US" dirty="0" smtClean="0"/>
          </a:p>
        </p:txBody>
      </p:sp>
    </p:spTree>
    <p:extLst>
      <p:ext uri="{BB962C8B-B14F-4D97-AF65-F5344CB8AC3E}">
        <p14:creationId xmlns:p14="http://schemas.microsoft.com/office/powerpoint/2010/main" val="1848822712"/>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Vertical Title 1"/>
          <p:cNvSpPr>
            <a:spLocks noGrp="1"/>
          </p:cNvSpPr>
          <p:nvPr>
            <p:ph type="title" orient="vert"/>
          </p:nvPr>
        </p:nvSpPr>
        <p:spPr>
          <a:xfrm rot="16200000">
            <a:off x="3838575" y="-2784475"/>
            <a:ext cx="939800" cy="7448550"/>
          </a:xfrm>
        </p:spPr>
        <p:txBody>
          <a:bodyPr>
            <a:normAutofit fontScale="90000"/>
          </a:bodyPr>
          <a:lstStyle/>
          <a:p>
            <a:pPr>
              <a:defRPr/>
            </a:pPr>
            <a:r>
              <a:rPr lang="en-US" dirty="0" smtClean="0">
                <a:cs typeface="+mj-cs"/>
              </a:rPr>
              <a:t>Maintaining optimal blood glucose control</a:t>
            </a:r>
            <a:endParaRPr lang="en-US" dirty="0">
              <a:cs typeface="+mj-cs"/>
            </a:endParaRPr>
          </a:p>
        </p:txBody>
      </p:sp>
      <p:sp>
        <p:nvSpPr>
          <p:cNvPr id="39938" name="Vertical Text Placeholder 2"/>
          <p:cNvSpPr>
            <a:spLocks noGrp="1"/>
          </p:cNvSpPr>
          <p:nvPr>
            <p:ph type="body" orient="vert" idx="1"/>
          </p:nvPr>
        </p:nvSpPr>
        <p:spPr>
          <a:xfrm rot="16200000">
            <a:off x="1890712" y="-114299"/>
            <a:ext cx="5230813" cy="8399462"/>
          </a:xfrm>
        </p:spPr>
        <p:txBody>
          <a:bodyPr/>
          <a:lstStyle/>
          <a:p>
            <a:r>
              <a:rPr lang="en-US" sz="2400" dirty="0" smtClean="0"/>
              <a:t>The key to maintaining optimal blood glucose control is to balance carefully food intake, physical activity, insulin, and/or medication. </a:t>
            </a:r>
            <a:r>
              <a:rPr lang="en-US" sz="2400" b="1" dirty="0" smtClean="0"/>
              <a:t>As a general rule, food makes blood glucose levels go up. Physical activity, insulin, and diabetes medications make blood glucose levels go down.</a:t>
            </a:r>
            <a:r>
              <a:rPr lang="en-US" sz="2400" dirty="0" smtClean="0"/>
              <a:t> Several other factors, such as growth and puberty, physical and emotional stress, illness, or injury, also can affect blood glucose levels.</a:t>
            </a:r>
          </a:p>
          <a:p>
            <a:r>
              <a:rPr lang="en-US" sz="2400" b="1" dirty="0" smtClean="0"/>
              <a:t>With all of these factors coming into play, maintaining optimal blood glucose control is a constant juggling act—24 hours a day, 7 days a week.</a:t>
            </a:r>
            <a:endParaRPr lang="en-US" sz="2400" dirty="0" smtClean="0"/>
          </a:p>
        </p:txBody>
      </p:sp>
    </p:spTree>
    <p:extLst>
      <p:ext uri="{BB962C8B-B14F-4D97-AF65-F5344CB8AC3E}">
        <p14:creationId xmlns:p14="http://schemas.microsoft.com/office/powerpoint/2010/main" val="1488147720"/>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Vertical Title 1"/>
          <p:cNvSpPr>
            <a:spLocks noGrp="1"/>
          </p:cNvSpPr>
          <p:nvPr>
            <p:ph type="title" orient="vert"/>
          </p:nvPr>
        </p:nvSpPr>
        <p:spPr>
          <a:xfrm rot="16200000">
            <a:off x="3558381" y="-2624931"/>
            <a:ext cx="1255713" cy="7502525"/>
          </a:xfrm>
        </p:spPr>
        <p:txBody>
          <a:bodyPr>
            <a:normAutofit fontScale="90000"/>
          </a:bodyPr>
          <a:lstStyle/>
          <a:p>
            <a:pPr>
              <a:defRPr/>
            </a:pPr>
            <a:r>
              <a:rPr lang="en-US" dirty="0" smtClean="0">
                <a:cs typeface="+mj-cs"/>
              </a:rPr>
              <a:t>Maintaining optimal blood glucose control</a:t>
            </a:r>
            <a:endParaRPr lang="en-US" dirty="0">
              <a:cs typeface="+mj-cs"/>
            </a:endParaRPr>
          </a:p>
        </p:txBody>
      </p:sp>
      <p:sp>
        <p:nvSpPr>
          <p:cNvPr id="40962" name="Vertical Text Placeholder 2"/>
          <p:cNvSpPr>
            <a:spLocks noGrp="1"/>
          </p:cNvSpPr>
          <p:nvPr>
            <p:ph type="body" orient="vert" idx="1"/>
          </p:nvPr>
        </p:nvSpPr>
        <p:spPr>
          <a:xfrm rot="16200000">
            <a:off x="2265363" y="-204787"/>
            <a:ext cx="4430712" cy="8348662"/>
          </a:xfrm>
        </p:spPr>
        <p:txBody>
          <a:bodyPr/>
          <a:lstStyle/>
          <a:p>
            <a:r>
              <a:rPr lang="en-US" sz="2400" dirty="0" smtClean="0"/>
              <a:t>Students with diabetes should check their blood glucose levels throughout the day using a blood glucose meter and/or a sensor if prescribed. The meter gives a reading of the level of glucose in the blood at the time it is being monitored. When blood glucose levels are too low (hypoglycemia) or too high (hyperglycemia), students need to take corrective actions. </a:t>
            </a:r>
            <a:r>
              <a:rPr lang="en-US" sz="2400" b="1" dirty="0" smtClean="0"/>
              <a:t>Low blood glucose levels, which can be life threatening, present the greatest immediate danger to people with diabetes.</a:t>
            </a:r>
            <a:endParaRPr lang="en-US" sz="2400" dirty="0" smtClean="0"/>
          </a:p>
        </p:txBody>
      </p:sp>
    </p:spTree>
    <p:extLst>
      <p:ext uri="{BB962C8B-B14F-4D97-AF65-F5344CB8AC3E}">
        <p14:creationId xmlns:p14="http://schemas.microsoft.com/office/powerpoint/2010/main" val="2921473746"/>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30928"/>
            <a:ext cx="9152138" cy="6856356"/>
          </a:xfrm>
          <a:prstGeom prst="rect">
            <a:avLst/>
          </a:prstGeom>
        </p:spPr>
      </p:pic>
      <p:sp>
        <p:nvSpPr>
          <p:cNvPr id="2" name="Title 1"/>
          <p:cNvSpPr>
            <a:spLocks noGrp="1"/>
          </p:cNvSpPr>
          <p:nvPr>
            <p:ph type="title"/>
          </p:nvPr>
        </p:nvSpPr>
        <p:spPr/>
        <p:txBody>
          <a:bodyPr>
            <a:normAutofit fontScale="90000"/>
          </a:bodyPr>
          <a:lstStyle/>
          <a:p>
            <a:pPr>
              <a:defRPr/>
            </a:pPr>
            <a:r>
              <a:rPr lang="en-US" b="1" dirty="0">
                <a:cs typeface="+mj-cs"/>
              </a:rPr>
              <a:t>Assisting the Student with Performing Diabetes Care Tasks</a:t>
            </a:r>
            <a:endParaRPr lang="en-US" dirty="0">
              <a:cs typeface="+mj-cs"/>
            </a:endParaRPr>
          </a:p>
        </p:txBody>
      </p:sp>
      <p:sp>
        <p:nvSpPr>
          <p:cNvPr id="41986" name="TextBox 6"/>
          <p:cNvSpPr txBox="1">
            <a:spLocks noChangeArrowheads="1"/>
          </p:cNvSpPr>
          <p:nvPr/>
        </p:nvSpPr>
        <p:spPr bwMode="auto">
          <a:xfrm>
            <a:off x="2555875" y="1765300"/>
            <a:ext cx="6130925" cy="4692650"/>
          </a:xfrm>
          <a:prstGeom prst="rect">
            <a:avLst/>
          </a:prstGeom>
          <a:noFill/>
          <a:ln w="9525">
            <a:noFill/>
            <a:miter lim="800000"/>
            <a:headEnd/>
            <a:tailEnd/>
          </a:ln>
        </p:spPr>
        <p:txBody>
          <a:bodyPr>
            <a:spAutoFit/>
          </a:bodyPr>
          <a:lstStyle/>
          <a:p>
            <a:pPr algn="just"/>
            <a:r>
              <a:rPr lang="en-US" sz="2300" dirty="0"/>
              <a:t>Many students will be able to handle all or almost all of their nonemergency diabetes care tasks by themselves. Others, because of age, developmental level, or inexperience, will need help from school personnel. In addition to the routine care required to meet daily needs, </a:t>
            </a:r>
            <a:r>
              <a:rPr lang="en-US" sz="2300" b="1" dirty="0">
                <a:solidFill>
                  <a:srgbClr val="0784BE"/>
                </a:solidFill>
              </a:rPr>
              <a:t>diabetes emergencies may happen at any time</a:t>
            </a:r>
            <a:r>
              <a:rPr lang="en-US" sz="2300" dirty="0"/>
              <a:t>. School personnel need to be prepared to provide diabetes care at school and at all school-sponsored activities in which a student with diabetes participates. </a:t>
            </a:r>
          </a:p>
        </p:txBody>
      </p:sp>
      <p:sp>
        <p:nvSpPr>
          <p:cNvPr id="8" name="Rectangle 7"/>
          <p:cNvSpPr/>
          <p:nvPr/>
        </p:nvSpPr>
        <p:spPr>
          <a:xfrm>
            <a:off x="426127" y="3397250"/>
            <a:ext cx="1875747" cy="2667000"/>
          </a:xfrm>
          <a:prstGeom prst="rect">
            <a:avLst/>
          </a:prstGeom>
          <a:solidFill>
            <a:schemeClr val="accent2">
              <a:lumMod val="40000"/>
              <a:lumOff val="60000"/>
              <a:alpha val="36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000" dirty="0">
                <a:solidFill>
                  <a:srgbClr val="1F5FA0"/>
                </a:solidFill>
              </a:rPr>
              <a:t>All students with diabetes will need help during an emergency.</a:t>
            </a:r>
          </a:p>
        </p:txBody>
      </p:sp>
    </p:spTree>
    <p:extLst>
      <p:ext uri="{BB962C8B-B14F-4D97-AF65-F5344CB8AC3E}">
        <p14:creationId xmlns:p14="http://schemas.microsoft.com/office/powerpoint/2010/main" val="750462033"/>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Box 1"/>
          <p:cNvSpPr txBox="1">
            <a:spLocks noChangeArrowheads="1"/>
          </p:cNvSpPr>
          <p:nvPr/>
        </p:nvSpPr>
        <p:spPr bwMode="auto">
          <a:xfrm>
            <a:off x="122238" y="103188"/>
            <a:ext cx="801687" cy="307975"/>
          </a:xfrm>
          <a:prstGeom prst="rect">
            <a:avLst/>
          </a:prstGeom>
          <a:noFill/>
          <a:ln w="9525">
            <a:noFill/>
            <a:miter lim="800000"/>
            <a:headEnd/>
            <a:tailEnd/>
          </a:ln>
        </p:spPr>
        <p:txBody>
          <a:bodyPr wrap="none">
            <a:spAutoFit/>
          </a:bodyPr>
          <a:lstStyle/>
          <a:p>
            <a:r>
              <a:rPr lang="en-US" sz="1400" dirty="0"/>
              <a:t>(Cont.)</a:t>
            </a:r>
          </a:p>
        </p:txBody>
      </p:sp>
      <p:pic>
        <p:nvPicPr>
          <p:cNvPr id="5" name="Picture 4"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0"/>
            <a:ext cx="9152138" cy="6856356"/>
          </a:xfrm>
          <a:prstGeom prst="rect">
            <a:avLst/>
          </a:prstGeom>
        </p:spPr>
      </p:pic>
      <p:sp>
        <p:nvSpPr>
          <p:cNvPr id="3" name="Rectangle 2"/>
          <p:cNvSpPr/>
          <p:nvPr/>
        </p:nvSpPr>
        <p:spPr>
          <a:xfrm>
            <a:off x="328963" y="609709"/>
            <a:ext cx="5798912" cy="5936205"/>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nSpc>
                <a:spcPct val="110000"/>
              </a:lnSpc>
            </a:pPr>
            <a:r>
              <a:rPr lang="en-US" sz="1900" b="1" dirty="0">
                <a:solidFill>
                  <a:srgbClr val="143F6A"/>
                </a:solidFill>
                <a:ea typeface="MS PGothic" pitchFamily="34" charset="-128"/>
              </a:rPr>
              <a:t>The </a:t>
            </a:r>
            <a:r>
              <a:rPr lang="en-US" sz="1900" b="1" u="sng" dirty="0">
                <a:solidFill>
                  <a:srgbClr val="143F6A"/>
                </a:solidFill>
                <a:ea typeface="MS PGothic" pitchFamily="34" charset="-128"/>
              </a:rPr>
              <a:t>school nurse</a:t>
            </a:r>
            <a:r>
              <a:rPr lang="en-US" sz="1900" b="1" dirty="0">
                <a:solidFill>
                  <a:srgbClr val="143F6A"/>
                </a:solidFill>
                <a:ea typeface="MS PGothic" pitchFamily="34" charset="-128"/>
              </a:rPr>
              <a:t> is the most appropriate person in the school setting to provide care for a student with diabetes.</a:t>
            </a:r>
            <a:r>
              <a:rPr lang="en-US" sz="1900" dirty="0">
                <a:solidFill>
                  <a:srgbClr val="143F6A"/>
                </a:solidFill>
                <a:ea typeface="MS PGothic" pitchFamily="34" charset="-128"/>
              </a:rPr>
              <a:t> Many schools, however, do not have a full-time nurse, and sometimes a single nurse must cover more than one school. Moreover, even when a nurse is assigned to a school full time, she or he may not always be available during the school day, during extracurricular activities, or on field trips. The school nurse or another qualified health care professional plays a major role in selecting and training appropriate staff and providing professional supervision and consultation regarding routine and emergency care of the student with diabetes.</a:t>
            </a:r>
          </a:p>
        </p:txBody>
      </p:sp>
      <p:pic>
        <p:nvPicPr>
          <p:cNvPr id="4" name="Picture 3" descr="school_nurs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9000" y="103039"/>
            <a:ext cx="2714917" cy="3339348"/>
          </a:xfrm>
          <a:prstGeom prst="rect">
            <a:avLst/>
          </a:prstGeom>
          <a:ln>
            <a:noFill/>
          </a:ln>
          <a:effectLst>
            <a:softEdge rad="112500"/>
          </a:effectLst>
        </p:spPr>
      </p:pic>
    </p:spTree>
    <p:extLst>
      <p:ext uri="{BB962C8B-B14F-4D97-AF65-F5344CB8AC3E}">
        <p14:creationId xmlns:p14="http://schemas.microsoft.com/office/powerpoint/2010/main" val="647371082"/>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itle 1"/>
          <p:cNvSpPr>
            <a:spLocks noGrp="1"/>
          </p:cNvSpPr>
          <p:nvPr>
            <p:ph type="title"/>
          </p:nvPr>
        </p:nvSpPr>
        <p:spPr/>
        <p:txBody>
          <a:bodyPr>
            <a:normAutofit fontScale="90000"/>
          </a:bodyPr>
          <a:lstStyle/>
          <a:p>
            <a:pPr>
              <a:defRPr/>
            </a:pPr>
            <a:r>
              <a:rPr lang="en-US" b="1" dirty="0">
                <a:cs typeface="+mj-cs"/>
              </a:rPr>
              <a:t>Designating Trained Diabetes </a:t>
            </a:r>
            <a:r>
              <a:rPr lang="en-US" b="1" dirty="0" smtClean="0">
                <a:cs typeface="+mj-cs"/>
              </a:rPr>
              <a:t>Personnel</a:t>
            </a:r>
            <a:endParaRPr lang="en-US" dirty="0">
              <a:cs typeface="+mj-cs"/>
            </a:endParaRPr>
          </a:p>
        </p:txBody>
      </p:sp>
      <p:sp>
        <p:nvSpPr>
          <p:cNvPr id="44034" name="Vertical Text Placeholder 2"/>
          <p:cNvSpPr>
            <a:spLocks noGrp="1"/>
          </p:cNvSpPr>
          <p:nvPr>
            <p:ph type="body" orient="vert" idx="1"/>
          </p:nvPr>
        </p:nvSpPr>
        <p:spPr>
          <a:xfrm rot="16200000">
            <a:off x="3350419" y="-1172369"/>
            <a:ext cx="1995488" cy="7845425"/>
          </a:xfrm>
        </p:spPr>
        <p:txBody>
          <a:bodyPr>
            <a:normAutofit fontScale="70000" lnSpcReduction="20000"/>
          </a:bodyPr>
          <a:lstStyle/>
          <a:p>
            <a:pPr algn="just"/>
            <a:r>
              <a:rPr lang="en-US" b="1" dirty="0" smtClean="0"/>
              <a:t>Nonmedical school personnel —called </a:t>
            </a:r>
            <a:r>
              <a:rPr lang="ja-JP" altLang="en-US" b="1" smtClean="0"/>
              <a:t>“</a:t>
            </a:r>
            <a:r>
              <a:rPr lang="en-US" altLang="ja-JP" b="1" dirty="0" smtClean="0"/>
              <a:t>trained diabetes personnel</a:t>
            </a:r>
            <a:r>
              <a:rPr lang="ja-JP" altLang="en-US" b="1" smtClean="0"/>
              <a:t>”</a:t>
            </a:r>
            <a:r>
              <a:rPr lang="en-US" altLang="ja-JP" b="1" dirty="0" smtClean="0"/>
              <a:t>— can be trained and supervised to perform diabetes care tasks safely in the school setting.</a:t>
            </a:r>
            <a:r>
              <a:rPr lang="en-US" altLang="ja-JP" dirty="0" smtClean="0"/>
              <a:t> Some schools may call these individuals unlicensed assistive personnel, assistive personnel, or trained nonmedical personnel.</a:t>
            </a:r>
            <a:endParaRPr lang="en-US" dirty="0" smtClean="0"/>
          </a:p>
        </p:txBody>
      </p:sp>
      <p:sp>
        <p:nvSpPr>
          <p:cNvPr id="4" name="Rectangular Callout 3"/>
          <p:cNvSpPr/>
          <p:nvPr/>
        </p:nvSpPr>
        <p:spPr>
          <a:xfrm>
            <a:off x="4789076" y="3580083"/>
            <a:ext cx="3151917" cy="3090497"/>
          </a:xfrm>
          <a:prstGeom prst="wedgeRectCallout">
            <a:avLst>
              <a:gd name="adj1" fmla="val -72289"/>
              <a:gd name="adj2" fmla="val -44614"/>
            </a:avLst>
          </a:prstGeom>
          <a:solidFill>
            <a:schemeClr val="accent2">
              <a:lumMod val="40000"/>
              <a:lumOff val="60000"/>
              <a:alpha val="70000"/>
            </a:schemeClr>
          </a:solidFill>
          <a:ln>
            <a:solidFill>
              <a:schemeClr val="accent2">
                <a:lumMod val="40000"/>
                <a:lumOff val="6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 name="Rectangle 4"/>
          <p:cNvSpPr/>
          <p:nvPr/>
        </p:nvSpPr>
        <p:spPr>
          <a:xfrm>
            <a:off x="4789488" y="3748088"/>
            <a:ext cx="3151187" cy="2586037"/>
          </a:xfrm>
          <a:prstGeom prst="rect">
            <a:avLst/>
          </a:prstGeom>
        </p:spPr>
        <p:txBody>
          <a:bodyPr>
            <a:spAutoFit/>
          </a:bodyPr>
          <a:lstStyle/>
          <a:p>
            <a:pPr>
              <a:defRPr/>
            </a:pPr>
            <a:r>
              <a:rPr lang="en-US" b="1" dirty="0">
                <a:solidFill>
                  <a:schemeClr val="bg1"/>
                </a:solidFill>
              </a:rPr>
              <a:t>Trained diabetes personnel may include:</a:t>
            </a:r>
            <a:endParaRPr lang="en-US" dirty="0">
              <a:solidFill>
                <a:schemeClr val="bg1"/>
              </a:solidFill>
            </a:endParaRPr>
          </a:p>
          <a:p>
            <a:pPr marL="285750" indent="-285750">
              <a:buFont typeface="Courier New"/>
              <a:buChar char="o"/>
              <a:defRPr/>
            </a:pPr>
            <a:r>
              <a:rPr lang="en-US" dirty="0">
                <a:solidFill>
                  <a:schemeClr val="accent1">
                    <a:lumMod val="75000"/>
                  </a:schemeClr>
                </a:solidFill>
              </a:rPr>
              <a:t>Teachers</a:t>
            </a:r>
          </a:p>
          <a:p>
            <a:pPr marL="285750" indent="-285750">
              <a:buFont typeface="Courier New"/>
              <a:buChar char="o"/>
              <a:defRPr/>
            </a:pPr>
            <a:r>
              <a:rPr lang="en-US" dirty="0">
                <a:solidFill>
                  <a:schemeClr val="accent1">
                    <a:lumMod val="75000"/>
                  </a:schemeClr>
                </a:solidFill>
              </a:rPr>
              <a:t>Physical education personnel</a:t>
            </a:r>
          </a:p>
          <a:p>
            <a:pPr marL="285750" indent="-285750">
              <a:buFont typeface="Courier New"/>
              <a:buChar char="o"/>
              <a:defRPr/>
            </a:pPr>
            <a:r>
              <a:rPr lang="en-US" dirty="0">
                <a:solidFill>
                  <a:schemeClr val="accent1">
                    <a:lumMod val="75000"/>
                  </a:schemeClr>
                </a:solidFill>
              </a:rPr>
              <a:t>School principal</a:t>
            </a:r>
          </a:p>
          <a:p>
            <a:pPr marL="285750" indent="-285750">
              <a:buFont typeface="Courier New"/>
              <a:buChar char="o"/>
              <a:defRPr/>
            </a:pPr>
            <a:r>
              <a:rPr lang="en-US" dirty="0">
                <a:solidFill>
                  <a:schemeClr val="accent1">
                    <a:lumMod val="75000"/>
                  </a:schemeClr>
                </a:solidFill>
              </a:rPr>
              <a:t>School secretary</a:t>
            </a:r>
          </a:p>
          <a:p>
            <a:pPr marL="285750" indent="-285750">
              <a:buFont typeface="Courier New"/>
              <a:buChar char="o"/>
              <a:defRPr/>
            </a:pPr>
            <a:r>
              <a:rPr lang="en-US" dirty="0">
                <a:solidFill>
                  <a:schemeClr val="accent1">
                    <a:lumMod val="75000"/>
                  </a:schemeClr>
                </a:solidFill>
              </a:rPr>
              <a:t>Guidance counselor</a:t>
            </a:r>
          </a:p>
          <a:p>
            <a:pPr marL="285750" indent="-285750">
              <a:buFont typeface="Courier New"/>
              <a:buChar char="o"/>
              <a:defRPr/>
            </a:pPr>
            <a:r>
              <a:rPr lang="en-US" dirty="0">
                <a:solidFill>
                  <a:schemeClr val="accent1">
                    <a:lumMod val="75000"/>
                  </a:schemeClr>
                </a:solidFill>
              </a:rPr>
              <a:t>Food service personnel</a:t>
            </a:r>
          </a:p>
        </p:txBody>
      </p:sp>
    </p:spTree>
    <p:extLst>
      <p:ext uri="{BB962C8B-B14F-4D97-AF65-F5344CB8AC3E}">
        <p14:creationId xmlns:p14="http://schemas.microsoft.com/office/powerpoint/2010/main" val="1797522936"/>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1644"/>
            <a:ext cx="9152138" cy="6856356"/>
          </a:xfrm>
          <a:prstGeom prst="rect">
            <a:avLst/>
          </a:prstGeom>
        </p:spPr>
      </p:pic>
      <p:sp>
        <p:nvSpPr>
          <p:cNvPr id="45057" name="Content Placeholder 1"/>
          <p:cNvSpPr>
            <a:spLocks noGrp="1"/>
          </p:cNvSpPr>
          <p:nvPr>
            <p:ph idx="1"/>
          </p:nvPr>
        </p:nvSpPr>
        <p:spPr>
          <a:xfrm>
            <a:off x="4168775" y="1219200"/>
            <a:ext cx="4386263" cy="4906963"/>
          </a:xfrm>
        </p:spPr>
        <p:txBody>
          <a:bodyPr>
            <a:normAutofit fontScale="70000" lnSpcReduction="20000"/>
          </a:bodyPr>
          <a:lstStyle/>
          <a:p>
            <a:pPr algn="just">
              <a:lnSpc>
                <a:spcPct val="130000"/>
              </a:lnSpc>
            </a:pPr>
            <a:r>
              <a:rPr lang="en-US" dirty="0" smtClean="0"/>
              <a:t>Care tasks performed by trained diabetes personnel may include </a:t>
            </a:r>
            <a:r>
              <a:rPr lang="en-US" b="1" dirty="0" smtClean="0"/>
              <a:t>blood glucose monitoring</a:t>
            </a:r>
            <a:r>
              <a:rPr lang="en-US" dirty="0" smtClean="0"/>
              <a:t>, </a:t>
            </a:r>
            <a:r>
              <a:rPr lang="en-US" b="1" dirty="0" smtClean="0"/>
              <a:t>insulin and glucagon administration</a:t>
            </a:r>
            <a:r>
              <a:rPr lang="en-US" dirty="0" smtClean="0"/>
              <a:t>, and </a:t>
            </a:r>
            <a:r>
              <a:rPr lang="en-US" b="1" dirty="0" smtClean="0"/>
              <a:t>urine or blood ketone testing</a:t>
            </a:r>
            <a:r>
              <a:rPr lang="en-US" dirty="0" smtClean="0"/>
              <a:t>. In addition to learning how to perform general diabetes care tasks, trained diabetes personnel should receive student-specific training and be supervised by the school nurse or another qualified health care professional.</a:t>
            </a:r>
          </a:p>
        </p:txBody>
      </p:sp>
      <p:pic>
        <p:nvPicPr>
          <p:cNvPr id="45058" name="Picture 2" descr="Blood_Glucose_Monitoring_154131019.jpg"/>
          <p:cNvPicPr>
            <a:picLocks noChangeAspect="1"/>
          </p:cNvPicPr>
          <p:nvPr/>
        </p:nvPicPr>
        <p:blipFill>
          <a:blip r:embed="rId3"/>
          <a:srcRect/>
          <a:stretch>
            <a:fillRect/>
          </a:stretch>
        </p:blipFill>
        <p:spPr bwMode="auto">
          <a:xfrm>
            <a:off x="168275" y="815975"/>
            <a:ext cx="2424113" cy="2422525"/>
          </a:xfrm>
          <a:prstGeom prst="rect">
            <a:avLst/>
          </a:prstGeom>
          <a:noFill/>
          <a:ln w="9525">
            <a:noFill/>
            <a:miter lim="800000"/>
            <a:headEnd/>
            <a:tailEnd/>
          </a:ln>
        </p:spPr>
      </p:pic>
      <p:pic>
        <p:nvPicPr>
          <p:cNvPr id="45059" name="Picture 3" descr="insulin.jpg"/>
          <p:cNvPicPr>
            <a:picLocks noChangeAspect="1"/>
          </p:cNvPicPr>
          <p:nvPr/>
        </p:nvPicPr>
        <p:blipFill>
          <a:blip r:embed="rId4"/>
          <a:srcRect/>
          <a:stretch>
            <a:fillRect/>
          </a:stretch>
        </p:blipFill>
        <p:spPr bwMode="auto">
          <a:xfrm>
            <a:off x="1503363" y="3400425"/>
            <a:ext cx="2382837" cy="2428875"/>
          </a:xfrm>
          <a:prstGeom prst="rect">
            <a:avLst/>
          </a:prstGeom>
          <a:noFill/>
          <a:ln w="9525">
            <a:noFill/>
            <a:miter lim="800000"/>
            <a:headEnd/>
            <a:tailEnd/>
          </a:ln>
        </p:spPr>
      </p:pic>
    </p:spTree>
    <p:extLst>
      <p:ext uri="{BB962C8B-B14F-4D97-AF65-F5344CB8AC3E}">
        <p14:creationId xmlns:p14="http://schemas.microsoft.com/office/powerpoint/2010/main" val="2997018947"/>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1644"/>
            <a:ext cx="9152138" cy="6856356"/>
          </a:xfrm>
          <a:prstGeom prst="rect">
            <a:avLst/>
          </a:prstGeom>
        </p:spPr>
      </p:pic>
      <p:pic>
        <p:nvPicPr>
          <p:cNvPr id="24577" name="Picture 1"/>
          <p:cNvPicPr>
            <a:picLocks noChangeAspect="1"/>
          </p:cNvPicPr>
          <p:nvPr/>
        </p:nvPicPr>
        <p:blipFill>
          <a:blip r:embed="rId3"/>
          <a:srcRect/>
          <a:stretch>
            <a:fillRect/>
          </a:stretch>
        </p:blipFill>
        <p:spPr bwMode="auto">
          <a:xfrm>
            <a:off x="4962525" y="3683000"/>
            <a:ext cx="4027488" cy="3016250"/>
          </a:xfrm>
          <a:prstGeom prst="rect">
            <a:avLst/>
          </a:prstGeom>
          <a:noFill/>
          <a:ln w="9525">
            <a:noFill/>
            <a:miter lim="800000"/>
            <a:headEnd/>
            <a:tailEnd/>
          </a:ln>
        </p:spPr>
      </p:pic>
      <p:sp>
        <p:nvSpPr>
          <p:cNvPr id="24578" name="Title 1"/>
          <p:cNvSpPr>
            <a:spLocks noGrp="1"/>
          </p:cNvSpPr>
          <p:nvPr>
            <p:ph type="title"/>
          </p:nvPr>
        </p:nvSpPr>
        <p:spPr/>
        <p:txBody>
          <a:bodyPr>
            <a:normAutofit fontScale="90000"/>
          </a:bodyPr>
          <a:lstStyle/>
          <a:p>
            <a:pPr eaLnBrk="1" hangingPunct="1"/>
            <a:r>
              <a:rPr lang="en-US" dirty="0" smtClean="0"/>
              <a:t>Definition:</a:t>
            </a:r>
            <a:br>
              <a:rPr lang="en-US" dirty="0" smtClean="0"/>
            </a:br>
            <a:r>
              <a:rPr lang="en-US" dirty="0" smtClean="0"/>
              <a:t>What is Asthma?</a:t>
            </a:r>
          </a:p>
        </p:txBody>
      </p:sp>
      <p:sp>
        <p:nvSpPr>
          <p:cNvPr id="24579" name="Content Placeholder 2"/>
          <p:cNvSpPr>
            <a:spLocks noGrp="1"/>
          </p:cNvSpPr>
          <p:nvPr>
            <p:ph idx="1"/>
          </p:nvPr>
        </p:nvSpPr>
        <p:spPr>
          <a:xfrm>
            <a:off x="498475" y="1981200"/>
            <a:ext cx="8358188" cy="4144963"/>
          </a:xfrm>
        </p:spPr>
        <p:txBody>
          <a:bodyPr/>
          <a:lstStyle/>
          <a:p>
            <a:pPr eaLnBrk="1" hangingPunct="1">
              <a:lnSpc>
                <a:spcPct val="150000"/>
              </a:lnSpc>
            </a:pPr>
            <a:r>
              <a:rPr lang="en-US" sz="2400" dirty="0" smtClean="0"/>
              <a:t>Asthma is a chronic lung disease that affects the airways. Children with asthma have airways that are inflamed. Inflamed airways are very sensitive, so they tend to react strongly to things called </a:t>
            </a:r>
            <a:r>
              <a:rPr lang="en-US" altLang="en-US" sz="2400" dirty="0" smtClean="0"/>
              <a:t>“</a:t>
            </a:r>
            <a:r>
              <a:rPr lang="en-US" sz="2400" dirty="0" smtClean="0"/>
              <a:t>triggers.</a:t>
            </a:r>
            <a:r>
              <a:rPr lang="en-US" altLang="en-US" sz="2400" dirty="0" smtClean="0"/>
              <a:t>”</a:t>
            </a:r>
            <a:endParaRPr lang="en-US" sz="2400" dirty="0" smtClean="0"/>
          </a:p>
        </p:txBody>
      </p:sp>
    </p:spTree>
    <p:extLst>
      <p:ext uri="{BB962C8B-B14F-4D97-AF65-F5344CB8AC3E}">
        <p14:creationId xmlns:p14="http://schemas.microsoft.com/office/powerpoint/2010/main" val="35212236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0"/>
            <a:ext cx="9152138" cy="6856356"/>
          </a:xfrm>
          <a:prstGeom prst="rect">
            <a:avLst/>
          </a:prstGeom>
        </p:spPr>
      </p:pic>
      <p:sp>
        <p:nvSpPr>
          <p:cNvPr id="2" name="Rectangle 1"/>
          <p:cNvSpPr/>
          <p:nvPr/>
        </p:nvSpPr>
        <p:spPr>
          <a:xfrm>
            <a:off x="336612" y="746631"/>
            <a:ext cx="7405474" cy="1479915"/>
          </a:xfrm>
          <a:prstGeom prst="rect">
            <a:avLst/>
          </a:prstGeom>
          <a:solidFill>
            <a:schemeClr val="bg1"/>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285750" indent="-285750" algn="just">
              <a:buFont typeface="Arial" pitchFamily="34" charset="0"/>
              <a:buChar char="•"/>
            </a:pPr>
            <a:r>
              <a:rPr lang="en-US" dirty="0">
                <a:solidFill>
                  <a:srgbClr val="3477B2"/>
                </a:solidFill>
                <a:ea typeface="MS PGothic" pitchFamily="34" charset="-128"/>
              </a:rPr>
              <a:t>Once it has been determined that a student-specific diabetes care task may be delegated, the school nurse, along with school principle, should be involved in the decision making process to identify which school personnel are most appropriate to be trained. </a:t>
            </a:r>
          </a:p>
        </p:txBody>
      </p:sp>
      <p:sp>
        <p:nvSpPr>
          <p:cNvPr id="3" name="Rectangle 2"/>
          <p:cNvSpPr/>
          <p:nvPr/>
        </p:nvSpPr>
        <p:spPr>
          <a:xfrm>
            <a:off x="1728963" y="2646813"/>
            <a:ext cx="7130063" cy="1835940"/>
          </a:xfrm>
          <a:prstGeom prst="rect">
            <a:avLst/>
          </a:prstGeom>
          <a:solidFill>
            <a:schemeClr val="accent2">
              <a:lumMod val="40000"/>
              <a:lumOff val="60000"/>
              <a:alpha val="58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marL="285750" indent="-285750" algn="just">
              <a:buFont typeface="Arial" pitchFamily="34" charset="0"/>
              <a:buChar char="•"/>
            </a:pPr>
            <a:r>
              <a:rPr lang="en-US" dirty="0">
                <a:solidFill>
                  <a:schemeClr val="tx1"/>
                </a:solidFill>
                <a:ea typeface="MS PGothic" pitchFamily="34" charset="-128"/>
              </a:rPr>
              <a:t>A diabetes-trained health care professional, such as a school nurse or a certified diabetes educator, develops and implements the training program, evaluates the ability of the trained diabetes personnel to perform the task, and establishes a plan for ongoing supervision throughout the school year.</a:t>
            </a:r>
          </a:p>
        </p:txBody>
      </p:sp>
      <p:sp>
        <p:nvSpPr>
          <p:cNvPr id="4" name="Rectangle 3"/>
          <p:cNvSpPr/>
          <p:nvPr/>
        </p:nvSpPr>
        <p:spPr>
          <a:xfrm>
            <a:off x="459017" y="4969293"/>
            <a:ext cx="7114762" cy="1300457"/>
          </a:xfrm>
          <a:prstGeom prst="rect">
            <a:avLst/>
          </a:prstGeom>
          <a:solidFill>
            <a:schemeClr val="bg1">
              <a:alpha val="72000"/>
            </a:schemeClr>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285750" indent="-285750" algn="just">
              <a:buFont typeface="Arial" pitchFamily="34" charset="0"/>
              <a:buChar char="•"/>
            </a:pPr>
            <a:r>
              <a:rPr lang="en-US" dirty="0">
                <a:solidFill>
                  <a:srgbClr val="3477B2"/>
                </a:solidFill>
                <a:ea typeface="MS PGothic" pitchFamily="34" charset="-128"/>
              </a:rPr>
              <a:t>When trained diabetes personnel carry out tasks specified in the student</a:t>
            </a:r>
            <a:r>
              <a:rPr lang="ja-JP" altLang="en-US">
                <a:solidFill>
                  <a:srgbClr val="3477B2"/>
                </a:solidFill>
                <a:ea typeface="MS PGothic" pitchFamily="34" charset="-128"/>
              </a:rPr>
              <a:t>’</a:t>
            </a:r>
            <a:r>
              <a:rPr lang="en-US" altLang="ja-JP" dirty="0">
                <a:solidFill>
                  <a:srgbClr val="3477B2"/>
                </a:solidFill>
                <a:ea typeface="MS PGothic" pitchFamily="34" charset="-128"/>
              </a:rPr>
              <a:t>s health care plans, under no circumstances should they make independent decisions about the daily, ongoing management of a student with diabetes.</a:t>
            </a:r>
            <a:endParaRPr lang="en-US" dirty="0">
              <a:solidFill>
                <a:srgbClr val="3477B2"/>
              </a:solidFill>
              <a:ea typeface="MS PGothic" pitchFamily="34" charset="-128"/>
            </a:endParaRPr>
          </a:p>
        </p:txBody>
      </p:sp>
    </p:spTree>
    <p:extLst>
      <p:ext uri="{BB962C8B-B14F-4D97-AF65-F5344CB8AC3E}">
        <p14:creationId xmlns:p14="http://schemas.microsoft.com/office/powerpoint/2010/main" val="2247186043"/>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itle 1"/>
          <p:cNvSpPr txBox="1">
            <a:spLocks/>
          </p:cNvSpPr>
          <p:nvPr/>
        </p:nvSpPr>
        <p:spPr>
          <a:xfrm>
            <a:off x="457199" y="1969345"/>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b="1" dirty="0" smtClean="0">
                <a:solidFill>
                  <a:schemeClr val="accent2">
                    <a:lumMod val="75000"/>
                  </a:schemeClr>
                </a:solidFill>
              </a:rPr>
              <a:t>Introduction</a:t>
            </a:r>
            <a:endParaRPr lang="en-US" sz="4800" b="1" dirty="0">
              <a:solidFill>
                <a:schemeClr val="accent2">
                  <a:lumMod val="75000"/>
                </a:schemeClr>
              </a:solidFill>
            </a:endParaRPr>
          </a:p>
        </p:txBody>
      </p:sp>
      <p:sp>
        <p:nvSpPr>
          <p:cNvPr id="3" name="TextBox 2"/>
          <p:cNvSpPr txBox="1"/>
          <p:nvPr/>
        </p:nvSpPr>
        <p:spPr>
          <a:xfrm>
            <a:off x="194235" y="3112345"/>
            <a:ext cx="8755529" cy="3108543"/>
          </a:xfrm>
          <a:prstGeom prst="rect">
            <a:avLst/>
          </a:prstGeom>
          <a:noFill/>
        </p:spPr>
        <p:txBody>
          <a:bodyPr wrap="square" rtlCol="0">
            <a:spAutoFit/>
          </a:bodyPr>
          <a:lstStyle/>
          <a:p>
            <a:pPr algn="ctr"/>
            <a:r>
              <a:rPr lang="en-US" sz="2800" dirty="0"/>
              <a:t>In recent years,  educators,  parents,  and other concerned advocates have recognized that the issue of violence and the risks associated with the range of intentional injuries extend far beyond the boundaries of the criminal justice system. </a:t>
            </a:r>
          </a:p>
          <a:p>
            <a:pPr algn="ctr"/>
            <a:r>
              <a:rPr lang="en-US" sz="2800" dirty="0" smtClean="0">
                <a:solidFill>
                  <a:srgbClr val="953735"/>
                </a:solidFill>
              </a:rPr>
              <a:t>Violence</a:t>
            </a:r>
            <a:r>
              <a:rPr lang="en-US" sz="2800" dirty="0" smtClean="0"/>
              <a:t> </a:t>
            </a:r>
            <a:r>
              <a:rPr lang="en-US" sz="2800" dirty="0"/>
              <a:t>also is a threat to academic achievement and school success. </a:t>
            </a:r>
            <a:endParaRPr lang="en-US" sz="2400" dirty="0"/>
          </a:p>
        </p:txBody>
      </p:sp>
      <p:sp>
        <p:nvSpPr>
          <p:cNvPr id="5" name="Title 2"/>
          <p:cNvSpPr txBox="1">
            <a:spLocks/>
          </p:cNvSpPr>
          <p:nvPr/>
        </p:nvSpPr>
        <p:spPr>
          <a:xfrm>
            <a:off x="914399" y="391451"/>
            <a:ext cx="7772400" cy="1031688"/>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dirty="0" smtClean="0"/>
              <a:t>intentional injuries</a:t>
            </a:r>
            <a:endParaRPr lang="en-US" sz="4800" dirty="0"/>
          </a:p>
        </p:txBody>
      </p:sp>
    </p:spTree>
    <p:extLst>
      <p:ext uri="{BB962C8B-B14F-4D97-AF65-F5344CB8AC3E}">
        <p14:creationId xmlns:p14="http://schemas.microsoft.com/office/powerpoint/2010/main" val="21633634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itle 1"/>
          <p:cNvSpPr txBox="1">
            <a:spLocks/>
          </p:cNvSpPr>
          <p:nvPr/>
        </p:nvSpPr>
        <p:spPr>
          <a:xfrm>
            <a:off x="457200" y="95346"/>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953735"/>
                </a:solidFill>
              </a:rPr>
              <a:t>Prevalence and Cost:</a:t>
            </a:r>
            <a:endParaRPr lang="en-US" b="1" dirty="0">
              <a:solidFill>
                <a:srgbClr val="953735"/>
              </a:solidFill>
            </a:endParaRPr>
          </a:p>
        </p:txBody>
      </p:sp>
      <p:sp>
        <p:nvSpPr>
          <p:cNvPr id="3" name="TextBox 2"/>
          <p:cNvSpPr txBox="1"/>
          <p:nvPr/>
        </p:nvSpPr>
        <p:spPr>
          <a:xfrm>
            <a:off x="254000" y="941302"/>
            <a:ext cx="8770471" cy="4893647"/>
          </a:xfrm>
          <a:prstGeom prst="rect">
            <a:avLst/>
          </a:prstGeom>
          <a:noFill/>
        </p:spPr>
        <p:txBody>
          <a:bodyPr wrap="square" rtlCol="0">
            <a:spAutoFit/>
          </a:bodyPr>
          <a:lstStyle/>
          <a:p>
            <a:r>
              <a:rPr lang="en-US" sz="2400" dirty="0" smtClean="0"/>
              <a:t>* The </a:t>
            </a:r>
            <a:r>
              <a:rPr lang="en-US" sz="2400" dirty="0"/>
              <a:t>National Academy of Sciences has defined violence </a:t>
            </a:r>
            <a:r>
              <a:rPr lang="en-US" sz="2400" dirty="0" smtClean="0"/>
              <a:t>as: </a:t>
            </a:r>
            <a:r>
              <a:rPr lang="en-US" sz="2400" dirty="0">
                <a:solidFill>
                  <a:srgbClr val="953735"/>
                </a:solidFill>
              </a:rPr>
              <a:t>including those behaviors that intentionally threaten, </a:t>
            </a:r>
            <a:r>
              <a:rPr lang="en-US" sz="2400" dirty="0" smtClean="0">
                <a:solidFill>
                  <a:srgbClr val="953735"/>
                </a:solidFill>
              </a:rPr>
              <a:t>attempt</a:t>
            </a:r>
            <a:r>
              <a:rPr lang="en-US" sz="2400" dirty="0">
                <a:solidFill>
                  <a:srgbClr val="953735"/>
                </a:solidFill>
              </a:rPr>
              <a:t>,  or inflict physical harm on others</a:t>
            </a:r>
            <a:r>
              <a:rPr lang="en-US" sz="2400" dirty="0" smtClean="0">
                <a:solidFill>
                  <a:srgbClr val="953735"/>
                </a:solidFill>
              </a:rPr>
              <a:t>. </a:t>
            </a:r>
            <a:r>
              <a:rPr lang="en-US" sz="2400" dirty="0"/>
              <a:t>In addition to their physical consequences,  the fear associated with violent acts can infringe on feelings of personal freedom and compromise the basic and shared need to feel safe. </a:t>
            </a:r>
            <a:endParaRPr lang="en-US" sz="2400" dirty="0" smtClean="0"/>
          </a:p>
          <a:p>
            <a:r>
              <a:rPr lang="en-US" sz="2400" dirty="0" smtClean="0"/>
              <a:t>* Intentional </a:t>
            </a:r>
            <a:r>
              <a:rPr lang="en-US" sz="2400" dirty="0"/>
              <a:t>injury risk reduction has become </a:t>
            </a:r>
            <a:r>
              <a:rPr lang="en-US" sz="2400" b="1" dirty="0">
                <a:solidFill>
                  <a:srgbClr val="953735"/>
                </a:solidFill>
              </a:rPr>
              <a:t>more</a:t>
            </a:r>
            <a:r>
              <a:rPr lang="en-US" sz="2400" dirty="0"/>
              <a:t> than a criminal justice priority.</a:t>
            </a:r>
          </a:p>
          <a:p>
            <a:r>
              <a:rPr lang="en-US" sz="2400" dirty="0" smtClean="0"/>
              <a:t>* Aggressive </a:t>
            </a:r>
            <a:r>
              <a:rPr lang="en-US" sz="2400" dirty="0"/>
              <a:t>behaviors among youth can </a:t>
            </a:r>
            <a:r>
              <a:rPr lang="en-US" sz="2400" dirty="0" smtClean="0"/>
              <a:t>include: </a:t>
            </a:r>
            <a:r>
              <a:rPr lang="en-US" sz="2400" dirty="0"/>
              <a:t>verbal abuse,  bullying,  intimidation, hitting,  or fist fighting,  among other acts.</a:t>
            </a:r>
          </a:p>
          <a:p>
            <a:r>
              <a:rPr lang="en-US" sz="2400" dirty="0" smtClean="0"/>
              <a:t>* Victims </a:t>
            </a:r>
            <a:r>
              <a:rPr lang="en-US" sz="2400" dirty="0"/>
              <a:t>of violence are more likely to experience a range of problems not reflected in these estimates, including depression, post-traumatic stress disorder, cardiovascular disease, and diabetes</a:t>
            </a:r>
            <a:r>
              <a:rPr lang="en-US" sz="2400" dirty="0" smtClean="0"/>
              <a:t>.</a:t>
            </a:r>
            <a:endParaRPr lang="en-US" sz="2400" dirty="0"/>
          </a:p>
        </p:txBody>
      </p:sp>
      <p:pic>
        <p:nvPicPr>
          <p:cNvPr id="4" name="Picture 3"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76" y="5984361"/>
            <a:ext cx="591676" cy="591676"/>
          </a:xfrm>
          <a:prstGeom prst="rect">
            <a:avLst/>
          </a:prstGeom>
        </p:spPr>
      </p:pic>
      <p:pic>
        <p:nvPicPr>
          <p:cNvPr id="5" name="Picture 4"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3" y="5984361"/>
            <a:ext cx="591676" cy="591676"/>
          </a:xfrm>
          <a:prstGeom prst="rect">
            <a:avLst/>
          </a:prstGeom>
        </p:spPr>
      </p:pic>
      <p:pic>
        <p:nvPicPr>
          <p:cNvPr id="6" name="Picture 5"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682" y="5984361"/>
            <a:ext cx="591676" cy="591676"/>
          </a:xfrm>
          <a:prstGeom prst="rect">
            <a:avLst/>
          </a:prstGeom>
        </p:spPr>
      </p:pic>
      <p:pic>
        <p:nvPicPr>
          <p:cNvPr id="7" name="Picture 6"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761" y="5984361"/>
            <a:ext cx="591676" cy="591676"/>
          </a:xfrm>
          <a:prstGeom prst="rect">
            <a:avLst/>
          </a:prstGeom>
        </p:spPr>
      </p:pic>
      <p:pic>
        <p:nvPicPr>
          <p:cNvPr id="8" name="Picture 7"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5840" y="5984361"/>
            <a:ext cx="591676" cy="591676"/>
          </a:xfrm>
          <a:prstGeom prst="rect">
            <a:avLst/>
          </a:prstGeom>
        </p:spPr>
      </p:pic>
      <p:pic>
        <p:nvPicPr>
          <p:cNvPr id="9" name="Picture 8"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5919" y="5984361"/>
            <a:ext cx="591676" cy="591676"/>
          </a:xfrm>
          <a:prstGeom prst="rect">
            <a:avLst/>
          </a:prstGeom>
        </p:spPr>
      </p:pic>
      <p:pic>
        <p:nvPicPr>
          <p:cNvPr id="10" name="Picture 9"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5998" y="5984361"/>
            <a:ext cx="591676" cy="591676"/>
          </a:xfrm>
          <a:prstGeom prst="rect">
            <a:avLst/>
          </a:prstGeom>
        </p:spPr>
      </p:pic>
      <p:pic>
        <p:nvPicPr>
          <p:cNvPr id="11" name="Picture 10"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6077" y="5984361"/>
            <a:ext cx="591676" cy="591676"/>
          </a:xfrm>
          <a:prstGeom prst="rect">
            <a:avLst/>
          </a:prstGeom>
        </p:spPr>
      </p:pic>
      <p:pic>
        <p:nvPicPr>
          <p:cNvPr id="12" name="Picture 11"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6156" y="5984361"/>
            <a:ext cx="591676" cy="591676"/>
          </a:xfrm>
          <a:prstGeom prst="rect">
            <a:avLst/>
          </a:prstGeom>
        </p:spPr>
      </p:pic>
      <p:pic>
        <p:nvPicPr>
          <p:cNvPr id="13" name="Picture 12"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6235" y="5984361"/>
            <a:ext cx="591676" cy="591676"/>
          </a:xfrm>
          <a:prstGeom prst="rect">
            <a:avLst/>
          </a:prstGeom>
        </p:spPr>
      </p:pic>
      <p:pic>
        <p:nvPicPr>
          <p:cNvPr id="14" name="Picture 13"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6314" y="5984361"/>
            <a:ext cx="591676" cy="591676"/>
          </a:xfrm>
          <a:prstGeom prst="rect">
            <a:avLst/>
          </a:prstGeom>
        </p:spPr>
      </p:pic>
      <p:pic>
        <p:nvPicPr>
          <p:cNvPr id="15" name="Picture 14"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6393" y="5984361"/>
            <a:ext cx="591676" cy="591676"/>
          </a:xfrm>
          <a:prstGeom prst="rect">
            <a:avLst/>
          </a:prstGeom>
        </p:spPr>
      </p:pic>
      <p:pic>
        <p:nvPicPr>
          <p:cNvPr id="16" name="Picture 15"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6472" y="5984361"/>
            <a:ext cx="591676" cy="591676"/>
          </a:xfrm>
          <a:prstGeom prst="rect">
            <a:avLst/>
          </a:prstGeom>
        </p:spPr>
      </p:pic>
      <p:pic>
        <p:nvPicPr>
          <p:cNvPr id="17" name="Picture 16"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6551" y="5984361"/>
            <a:ext cx="591676" cy="591676"/>
          </a:xfrm>
          <a:prstGeom prst="rect">
            <a:avLst/>
          </a:prstGeom>
        </p:spPr>
      </p:pic>
      <p:pic>
        <p:nvPicPr>
          <p:cNvPr id="18" name="Picture 17"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6630" y="5984361"/>
            <a:ext cx="591676" cy="591676"/>
          </a:xfrm>
          <a:prstGeom prst="rect">
            <a:avLst/>
          </a:prstGeom>
        </p:spPr>
      </p:pic>
      <p:pic>
        <p:nvPicPr>
          <p:cNvPr id="19" name="Picture 18"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6709" y="5984361"/>
            <a:ext cx="591676" cy="591676"/>
          </a:xfrm>
          <a:prstGeom prst="rect">
            <a:avLst/>
          </a:prstGeom>
        </p:spPr>
      </p:pic>
      <p:pic>
        <p:nvPicPr>
          <p:cNvPr id="20" name="Picture 19"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6788" y="5984361"/>
            <a:ext cx="591676" cy="591676"/>
          </a:xfrm>
          <a:prstGeom prst="rect">
            <a:avLst/>
          </a:prstGeom>
        </p:spPr>
      </p:pic>
      <p:pic>
        <p:nvPicPr>
          <p:cNvPr id="21" name="Picture 20"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6867" y="5984361"/>
            <a:ext cx="591676" cy="591676"/>
          </a:xfrm>
          <a:prstGeom prst="rect">
            <a:avLst/>
          </a:prstGeom>
        </p:spPr>
      </p:pic>
      <p:pic>
        <p:nvPicPr>
          <p:cNvPr id="22" name="Picture 21" descr="SP_HolidayMagic_Red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6946" y="5984361"/>
            <a:ext cx="591676" cy="591676"/>
          </a:xfrm>
          <a:prstGeom prst="rect">
            <a:avLst/>
          </a:prstGeom>
        </p:spPr>
      </p:pic>
    </p:spTree>
    <p:extLst>
      <p:ext uri="{BB962C8B-B14F-4D97-AF65-F5344CB8AC3E}">
        <p14:creationId xmlns:p14="http://schemas.microsoft.com/office/powerpoint/2010/main" val="25888770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itle 1"/>
          <p:cNvSpPr>
            <a:spLocks noGrp="1"/>
          </p:cNvSpPr>
          <p:nvPr>
            <p:ph type="title"/>
          </p:nvPr>
        </p:nvSpPr>
        <p:spPr>
          <a:xfrm>
            <a:off x="636492" y="229815"/>
            <a:ext cx="7811252" cy="920655"/>
          </a:xfrm>
        </p:spPr>
        <p:txBody>
          <a:bodyPr/>
          <a:lstStyle/>
          <a:p>
            <a:r>
              <a:rPr lang="en-US" b="1" dirty="0" smtClean="0">
                <a:solidFill>
                  <a:srgbClr val="953735"/>
                </a:solidFill>
              </a:rPr>
              <a:t>Definitions</a:t>
            </a:r>
            <a:endParaRPr lang="en-US" b="1" dirty="0">
              <a:solidFill>
                <a:srgbClr val="953735"/>
              </a:solidFill>
            </a:endParaRPr>
          </a:p>
        </p:txBody>
      </p:sp>
      <p:sp>
        <p:nvSpPr>
          <p:cNvPr id="3" name="TextBox 2"/>
          <p:cNvSpPr txBox="1"/>
          <p:nvPr/>
        </p:nvSpPr>
        <p:spPr>
          <a:xfrm>
            <a:off x="143439" y="1255064"/>
            <a:ext cx="6908797" cy="5170646"/>
          </a:xfrm>
          <a:prstGeom prst="rect">
            <a:avLst/>
          </a:prstGeom>
          <a:noFill/>
        </p:spPr>
        <p:txBody>
          <a:bodyPr wrap="square" rtlCol="0">
            <a:spAutoFit/>
          </a:bodyPr>
          <a:lstStyle/>
          <a:p>
            <a:r>
              <a:rPr lang="en-US" sz="2200" dirty="0">
                <a:solidFill>
                  <a:srgbClr val="953735"/>
                </a:solidFill>
              </a:rPr>
              <a:t>Physical </a:t>
            </a:r>
            <a:r>
              <a:rPr lang="en-US" sz="2200" dirty="0" smtClean="0">
                <a:solidFill>
                  <a:srgbClr val="953735"/>
                </a:solidFill>
              </a:rPr>
              <a:t>abuse: </a:t>
            </a:r>
            <a:r>
              <a:rPr lang="en-US" sz="2200" dirty="0"/>
              <a:t>defined </a:t>
            </a:r>
            <a:r>
              <a:rPr lang="en-US" sz="2200" dirty="0" smtClean="0"/>
              <a:t>as </a:t>
            </a:r>
            <a:r>
              <a:rPr lang="en-US" sz="2200" dirty="0"/>
              <a:t>a </a:t>
            </a:r>
            <a:r>
              <a:rPr lang="en-US" sz="2200" dirty="0"/>
              <a:t>nonaccidental</a:t>
            </a:r>
            <a:r>
              <a:rPr lang="en-US" sz="2200" dirty="0"/>
              <a:t> injury or pattern of injury to a child,  receives the most attention from criminal justice, </a:t>
            </a:r>
            <a:r>
              <a:rPr lang="en-US" sz="2200" dirty="0" smtClean="0"/>
              <a:t>education</a:t>
            </a:r>
            <a:r>
              <a:rPr lang="en-US" sz="2200" dirty="0"/>
              <a:t>, </a:t>
            </a:r>
            <a:r>
              <a:rPr lang="en-US" sz="2200" dirty="0" smtClean="0"/>
              <a:t>and </a:t>
            </a:r>
            <a:r>
              <a:rPr lang="en-US" sz="2200" dirty="0"/>
              <a:t>child welfare professionals</a:t>
            </a:r>
            <a:r>
              <a:rPr lang="en-US" sz="2200" dirty="0" smtClean="0"/>
              <a:t>.</a:t>
            </a:r>
          </a:p>
          <a:p>
            <a:endParaRPr lang="en-US" sz="2200" dirty="0"/>
          </a:p>
          <a:p>
            <a:r>
              <a:rPr lang="en-US" sz="2200" dirty="0">
                <a:solidFill>
                  <a:srgbClr val="953735"/>
                </a:solidFill>
              </a:rPr>
              <a:t>Neglect: </a:t>
            </a:r>
            <a:r>
              <a:rPr lang="en-US" sz="2200" dirty="0"/>
              <a:t>occurs in cases in which a caregiver fails to provide for the basic emotional,  medical safety, </a:t>
            </a:r>
            <a:r>
              <a:rPr lang="en-US" sz="2200" dirty="0" smtClean="0"/>
              <a:t>and</a:t>
            </a:r>
            <a:r>
              <a:rPr lang="en-US" sz="2200" dirty="0"/>
              <a:t>/or educational needs of a child.  </a:t>
            </a:r>
            <a:br>
              <a:rPr lang="en-US" sz="2200" dirty="0"/>
            </a:br>
            <a:r>
              <a:rPr lang="en-US" sz="2200" dirty="0"/>
              <a:t>Although it is </a:t>
            </a:r>
            <a:r>
              <a:rPr lang="en-US" sz="2200" u="sng" dirty="0"/>
              <a:t>more common </a:t>
            </a:r>
            <a:r>
              <a:rPr lang="en-US" sz="2200" dirty="0"/>
              <a:t>than physical abuse,  neglect receives much </a:t>
            </a:r>
            <a:r>
              <a:rPr lang="en-US" sz="2200" u="sng" dirty="0"/>
              <a:t>less attention</a:t>
            </a:r>
            <a:r>
              <a:rPr lang="en-US" sz="2200" dirty="0"/>
              <a:t>. This may be because neglect might not have easily observable manifestations</a:t>
            </a:r>
            <a:r>
              <a:rPr lang="en-US" sz="2200" dirty="0" smtClean="0"/>
              <a:t>.</a:t>
            </a:r>
          </a:p>
          <a:p>
            <a:endParaRPr lang="en-US" sz="2200" dirty="0"/>
          </a:p>
          <a:p>
            <a:r>
              <a:rPr lang="en-US" sz="2200" dirty="0">
                <a:solidFill>
                  <a:srgbClr val="953735"/>
                </a:solidFill>
              </a:rPr>
              <a:t>Emotional abuse: </a:t>
            </a:r>
            <a:r>
              <a:rPr lang="en-US" sz="2200" dirty="0"/>
              <a:t>refers to behaviors that harm a child's sense of self-worth or emotional well-being.  Examples of this form of abuse include </a:t>
            </a:r>
            <a:r>
              <a:rPr lang="en-US" sz="2200" dirty="0" smtClean="0"/>
              <a:t>name-calling</a:t>
            </a:r>
            <a:r>
              <a:rPr lang="en-US" sz="2200" dirty="0"/>
              <a:t>, </a:t>
            </a:r>
            <a:r>
              <a:rPr lang="en-US" sz="2200" dirty="0" smtClean="0"/>
              <a:t> shaming</a:t>
            </a:r>
            <a:r>
              <a:rPr lang="en-US" sz="2200" dirty="0"/>
              <a:t>, </a:t>
            </a:r>
            <a:r>
              <a:rPr lang="en-US" sz="2200" dirty="0" smtClean="0"/>
              <a:t>rejection.</a:t>
            </a:r>
            <a:endParaRPr lang="en-US" sz="2200" dirty="0"/>
          </a:p>
        </p:txBody>
      </p:sp>
      <p:pic>
        <p:nvPicPr>
          <p:cNvPr id="4" name="Picture 3" descr="SP_HolidayMagic_GreenBo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524256">
            <a:off x="2404151" y="-21337"/>
            <a:ext cx="1666880" cy="852287"/>
          </a:xfrm>
          <a:prstGeom prst="rect">
            <a:avLst/>
          </a:prstGeom>
        </p:spPr>
      </p:pic>
      <p:pic>
        <p:nvPicPr>
          <p:cNvPr id="5" name="Picture 4" descr="corporal2.jpg"/>
          <p:cNvPicPr>
            <a:picLocks noChangeAspect="1"/>
          </p:cNvPicPr>
          <p:nvPr/>
        </p:nvPicPr>
        <p:blipFill rotWithShape="1">
          <a:blip r:embed="rId4">
            <a:extLst>
              <a:ext uri="{28A0092B-C50C-407E-A947-70E740481C1C}">
                <a14:useLocalDpi xmlns:a14="http://schemas.microsoft.com/office/drawing/2010/main" val="0"/>
              </a:ext>
            </a:extLst>
          </a:blip>
          <a:srcRect l="15823"/>
          <a:stretch/>
        </p:blipFill>
        <p:spPr>
          <a:xfrm>
            <a:off x="7052236" y="657415"/>
            <a:ext cx="1987176" cy="1770530"/>
          </a:xfrm>
          <a:prstGeom prst="rect">
            <a:avLst/>
          </a:prstGeom>
          <a:ln w="76200" cmpd="sng">
            <a:solidFill>
              <a:srgbClr val="953735"/>
            </a:solidFill>
          </a:ln>
        </p:spPr>
      </p:pic>
      <p:pic>
        <p:nvPicPr>
          <p:cNvPr id="6" name="Picture 5" descr="0_0_460_http---offlinehbpl.hbpl_.co_.uk-news-wrn-11728115-f7a3-dd3f-d64d3d468e9008ef.gif"/>
          <p:cNvPicPr>
            <a:picLocks noChangeAspect="1"/>
          </p:cNvPicPr>
          <p:nvPr/>
        </p:nvPicPr>
        <p:blipFill rotWithShape="1">
          <a:blip r:embed="rId5">
            <a:extLst>
              <a:ext uri="{28A0092B-C50C-407E-A947-70E740481C1C}">
                <a14:useLocalDpi xmlns:a14="http://schemas.microsoft.com/office/drawing/2010/main" val="0"/>
              </a:ext>
            </a:extLst>
          </a:blip>
          <a:srcRect l="33324" t="5244" r="13358" b="12157"/>
          <a:stretch/>
        </p:blipFill>
        <p:spPr>
          <a:xfrm>
            <a:off x="7052236" y="2637119"/>
            <a:ext cx="1987176" cy="2024527"/>
          </a:xfrm>
          <a:prstGeom prst="rect">
            <a:avLst/>
          </a:prstGeom>
          <a:ln w="76200" cmpd="sng">
            <a:solidFill>
              <a:srgbClr val="953735"/>
            </a:solidFill>
          </a:ln>
        </p:spPr>
      </p:pic>
      <p:pic>
        <p:nvPicPr>
          <p:cNvPr id="7" name="Picture 6" descr="ChildAbuseImageWithHand1.jpg"/>
          <p:cNvPicPr>
            <a:picLocks noChangeAspect="1"/>
          </p:cNvPicPr>
          <p:nvPr/>
        </p:nvPicPr>
        <p:blipFill rotWithShape="1">
          <a:blip r:embed="rId6">
            <a:extLst>
              <a:ext uri="{28A0092B-C50C-407E-A947-70E740481C1C}">
                <a14:useLocalDpi xmlns:a14="http://schemas.microsoft.com/office/drawing/2010/main" val="0"/>
              </a:ext>
            </a:extLst>
          </a:blip>
          <a:srcRect l="5584" t="30804" r="13474"/>
          <a:stretch/>
        </p:blipFill>
        <p:spPr>
          <a:xfrm>
            <a:off x="7054806" y="4855880"/>
            <a:ext cx="1984606" cy="1893421"/>
          </a:xfrm>
          <a:prstGeom prst="rect">
            <a:avLst/>
          </a:prstGeom>
          <a:ln w="76200" cmpd="sng">
            <a:solidFill>
              <a:srgbClr val="953735"/>
            </a:solidFill>
          </a:ln>
        </p:spPr>
      </p:pic>
    </p:spTree>
    <p:extLst>
      <p:ext uri="{BB962C8B-B14F-4D97-AF65-F5344CB8AC3E}">
        <p14:creationId xmlns:p14="http://schemas.microsoft.com/office/powerpoint/2010/main" val="5037045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313767" y="1822813"/>
            <a:ext cx="6036234" cy="4524315"/>
          </a:xfrm>
          <a:prstGeom prst="rect">
            <a:avLst/>
          </a:prstGeom>
          <a:solidFill>
            <a:schemeClr val="bg1"/>
          </a:solidFill>
          <a:ln w="38100" cmpd="sng">
            <a:solidFill>
              <a:srgbClr val="953735"/>
            </a:solidFill>
          </a:ln>
        </p:spPr>
        <p:txBody>
          <a:bodyPr wrap="square" rtlCol="0">
            <a:spAutoFit/>
          </a:bodyPr>
          <a:lstStyle/>
          <a:p>
            <a:r>
              <a:rPr lang="en-US" sz="2400" dirty="0" smtClean="0"/>
              <a:t>Child </a:t>
            </a:r>
            <a:r>
              <a:rPr lang="en-US" sz="2400" dirty="0"/>
              <a:t>abuse causes stress that can disrupt early brain development. As such, </a:t>
            </a:r>
            <a:r>
              <a:rPr lang="en-US" sz="2400" dirty="0" smtClean="0"/>
              <a:t>it </a:t>
            </a:r>
            <a:r>
              <a:rPr lang="en-US" sz="2400" dirty="0"/>
              <a:t>is not surprising that abuse and neglect are related to poor school performance</a:t>
            </a:r>
            <a:r>
              <a:rPr lang="en-US" sz="2400" dirty="0" smtClean="0"/>
              <a:t>.</a:t>
            </a:r>
          </a:p>
          <a:p>
            <a:endParaRPr lang="en-US" sz="2400" dirty="0"/>
          </a:p>
          <a:p>
            <a:r>
              <a:rPr lang="en-US" sz="2400" dirty="0"/>
              <a:t>Students who have experienced trauma are likely to exhibit attendance problems,  frequent suspensions from school,  failing grades in at least half their subjects,  performance that is two or more grade levels below age level,  and poor performance on standardized tests</a:t>
            </a:r>
            <a:r>
              <a:rPr lang="en-US" sz="2400" dirty="0" smtClean="0"/>
              <a:t>.</a:t>
            </a:r>
            <a:endParaRPr lang="en-US" sz="2400" dirty="0"/>
          </a:p>
        </p:txBody>
      </p:sp>
      <p:sp>
        <p:nvSpPr>
          <p:cNvPr id="3" name="TextBox 2"/>
          <p:cNvSpPr txBox="1"/>
          <p:nvPr/>
        </p:nvSpPr>
        <p:spPr>
          <a:xfrm>
            <a:off x="343647" y="343647"/>
            <a:ext cx="8411883" cy="1200329"/>
          </a:xfrm>
          <a:prstGeom prst="rect">
            <a:avLst/>
          </a:prstGeom>
          <a:noFill/>
        </p:spPr>
        <p:txBody>
          <a:bodyPr wrap="square" rtlCol="0">
            <a:spAutoFit/>
          </a:bodyPr>
          <a:lstStyle/>
          <a:p>
            <a:pPr algn="ctr"/>
            <a:r>
              <a:rPr lang="en-US" sz="3600" b="1" dirty="0">
                <a:solidFill>
                  <a:srgbClr val="953735"/>
                </a:solidFill>
              </a:rPr>
              <a:t>Intentional Injury Risks as a Threat to Academic </a:t>
            </a:r>
            <a:r>
              <a:rPr lang="en-US" sz="3600" b="1" dirty="0" smtClean="0">
                <a:solidFill>
                  <a:srgbClr val="953735"/>
                </a:solidFill>
              </a:rPr>
              <a:t>Performance</a:t>
            </a:r>
            <a:endParaRPr lang="en-US" sz="3600" b="1" dirty="0">
              <a:solidFill>
                <a:srgbClr val="953735"/>
              </a:solidFill>
            </a:endParaRPr>
          </a:p>
        </p:txBody>
      </p:sp>
      <p:pic>
        <p:nvPicPr>
          <p:cNvPr id="4" name="Picture 3" descr="9021715-brain-lobes-in-different-colors-isolated-on-whit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9807" y="1827855"/>
            <a:ext cx="2330076" cy="2050467"/>
          </a:xfrm>
          <a:prstGeom prst="rect">
            <a:avLst/>
          </a:prstGeom>
          <a:ln w="38100" cmpd="sng">
            <a:solidFill>
              <a:srgbClr val="953735"/>
            </a:solidFill>
          </a:ln>
        </p:spPr>
      </p:pic>
      <p:pic>
        <p:nvPicPr>
          <p:cNvPr id="5" name="Picture 4" descr="bad-grad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89806" y="4801919"/>
            <a:ext cx="2330077" cy="1545209"/>
          </a:xfrm>
          <a:prstGeom prst="rect">
            <a:avLst/>
          </a:prstGeom>
          <a:ln w="38100" cmpd="sng">
            <a:solidFill>
              <a:srgbClr val="953735"/>
            </a:solidFill>
          </a:ln>
        </p:spPr>
      </p:pic>
    </p:spTree>
    <p:extLst>
      <p:ext uri="{BB962C8B-B14F-4D97-AF65-F5344CB8AC3E}">
        <p14:creationId xmlns:p14="http://schemas.microsoft.com/office/powerpoint/2010/main" val="5835050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313767" y="328712"/>
            <a:ext cx="8262471" cy="5262980"/>
          </a:xfrm>
          <a:prstGeom prst="rect">
            <a:avLst/>
          </a:prstGeom>
          <a:noFill/>
        </p:spPr>
        <p:txBody>
          <a:bodyPr wrap="square" rtlCol="0">
            <a:spAutoFit/>
          </a:bodyPr>
          <a:lstStyle/>
          <a:p>
            <a:r>
              <a:rPr lang="en-US" sz="2800" dirty="0">
                <a:solidFill>
                  <a:srgbClr val="953735"/>
                </a:solidFill>
              </a:rPr>
              <a:t>Research also has shown that children who witness chronic violence tend to exhibit </a:t>
            </a:r>
            <a:r>
              <a:rPr lang="en-US" sz="2800" dirty="0"/>
              <a:t>limited concentration </a:t>
            </a:r>
            <a:r>
              <a:rPr lang="en-US" sz="2800" dirty="0">
                <a:solidFill>
                  <a:srgbClr val="953735"/>
                </a:solidFill>
              </a:rPr>
              <a:t>and </a:t>
            </a:r>
            <a:r>
              <a:rPr lang="en-US" sz="2800" dirty="0"/>
              <a:t>short attention spans</a:t>
            </a:r>
            <a:r>
              <a:rPr lang="en-US" sz="2800" dirty="0">
                <a:solidFill>
                  <a:srgbClr val="953735"/>
                </a:solidFill>
              </a:rPr>
              <a:t>.</a:t>
            </a:r>
            <a:br>
              <a:rPr lang="en-US" sz="2800" dirty="0">
                <a:solidFill>
                  <a:srgbClr val="953735"/>
                </a:solidFill>
              </a:rPr>
            </a:br>
            <a:r>
              <a:rPr lang="en-US" sz="2800" dirty="0">
                <a:solidFill>
                  <a:srgbClr val="953735"/>
                </a:solidFill>
              </a:rPr>
              <a:t>Abused children often manifest delayed language development</a:t>
            </a:r>
            <a:r>
              <a:rPr lang="en-US" sz="2800" dirty="0" smtClean="0">
                <a:solidFill>
                  <a:srgbClr val="953735"/>
                </a:solidFill>
              </a:rPr>
              <a:t>,</a:t>
            </a:r>
            <a:r>
              <a:rPr lang="en-US" sz="2800" dirty="0">
                <a:solidFill>
                  <a:srgbClr val="953735"/>
                </a:solidFill>
              </a:rPr>
              <a:t> </a:t>
            </a:r>
            <a:r>
              <a:rPr lang="en-US" sz="2800" dirty="0" smtClean="0">
                <a:solidFill>
                  <a:srgbClr val="953735"/>
                </a:solidFill>
              </a:rPr>
              <a:t>express </a:t>
            </a:r>
            <a:r>
              <a:rPr lang="en-US" sz="2800" dirty="0">
                <a:solidFill>
                  <a:srgbClr val="953735"/>
                </a:solidFill>
              </a:rPr>
              <a:t>feelings of powerlessness, and have general inability to set a goals or plan for meaningful futures. Academic problems among abused students commonly are related to the difficulty these children have in </a:t>
            </a:r>
            <a:r>
              <a:rPr lang="en-US" sz="2800" dirty="0" smtClean="0">
                <a:solidFill>
                  <a:srgbClr val="953735"/>
                </a:solidFill>
              </a:rPr>
              <a:t>forming </a:t>
            </a:r>
            <a:r>
              <a:rPr lang="en-US" sz="2800" dirty="0">
                <a:solidFill>
                  <a:srgbClr val="953735"/>
                </a:solidFill>
              </a:rPr>
              <a:t>bonds </a:t>
            </a:r>
            <a:r>
              <a:rPr lang="en-US" sz="2800" dirty="0" smtClean="0">
                <a:solidFill>
                  <a:srgbClr val="953735"/>
                </a:solidFill>
              </a:rPr>
              <a:t>with peers</a:t>
            </a:r>
          </a:p>
          <a:p>
            <a:r>
              <a:rPr lang="en-US" sz="2800" dirty="0" smtClean="0">
                <a:solidFill>
                  <a:srgbClr val="953735"/>
                </a:solidFill>
              </a:rPr>
              <a:t>and teachers </a:t>
            </a:r>
            <a:r>
              <a:rPr lang="en-US" sz="2800" dirty="0">
                <a:solidFill>
                  <a:srgbClr val="953735"/>
                </a:solidFill>
              </a:rPr>
              <a:t>or to a </a:t>
            </a:r>
            <a:r>
              <a:rPr lang="en-US" sz="2800" dirty="0" smtClean="0">
                <a:solidFill>
                  <a:srgbClr val="953735"/>
                </a:solidFill>
              </a:rPr>
              <a:t>common difficulty </a:t>
            </a:r>
          </a:p>
          <a:p>
            <a:r>
              <a:rPr lang="en-US" sz="2800" dirty="0" smtClean="0">
                <a:solidFill>
                  <a:srgbClr val="953735"/>
                </a:solidFill>
              </a:rPr>
              <a:t>engaging </a:t>
            </a:r>
            <a:r>
              <a:rPr lang="en-US" sz="2800" dirty="0">
                <a:solidFill>
                  <a:srgbClr val="953735"/>
                </a:solidFill>
              </a:rPr>
              <a:t>in </a:t>
            </a:r>
            <a:r>
              <a:rPr lang="en-US" sz="2800" dirty="0" smtClean="0">
                <a:solidFill>
                  <a:srgbClr val="953735"/>
                </a:solidFill>
              </a:rPr>
              <a:t>classroom </a:t>
            </a:r>
          </a:p>
          <a:p>
            <a:r>
              <a:rPr lang="en-US" sz="2800" dirty="0">
                <a:solidFill>
                  <a:srgbClr val="953735"/>
                </a:solidFill>
              </a:rPr>
              <a:t>l</a:t>
            </a:r>
            <a:r>
              <a:rPr lang="en-US" sz="2800" dirty="0" smtClean="0">
                <a:solidFill>
                  <a:srgbClr val="953735"/>
                </a:solidFill>
              </a:rPr>
              <a:t>earning activities</a:t>
            </a:r>
            <a:r>
              <a:rPr lang="en-US" sz="2800" dirty="0">
                <a:solidFill>
                  <a:srgbClr val="953735"/>
                </a:solidFill>
              </a:rPr>
              <a:t>.</a:t>
            </a:r>
          </a:p>
        </p:txBody>
      </p:sp>
      <p:pic>
        <p:nvPicPr>
          <p:cNvPr id="3" name="Picture 2" descr="adh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3055" y="4077664"/>
            <a:ext cx="2200087" cy="2691440"/>
          </a:xfrm>
          <a:prstGeom prst="rect">
            <a:avLst/>
          </a:prstGeom>
          <a:ln w="57150" cmpd="sng">
            <a:solidFill>
              <a:srgbClr val="953735"/>
            </a:solidFill>
          </a:ln>
        </p:spPr>
      </p:pic>
      <p:pic>
        <p:nvPicPr>
          <p:cNvPr id="4" name="Picture 3" descr="isolation1.jpg"/>
          <p:cNvPicPr>
            <a:picLocks noChangeAspect="1"/>
          </p:cNvPicPr>
          <p:nvPr/>
        </p:nvPicPr>
        <p:blipFill rotWithShape="1">
          <a:blip r:embed="rId4">
            <a:extLst>
              <a:ext uri="{28A0092B-C50C-407E-A947-70E740481C1C}">
                <a14:useLocalDpi xmlns:a14="http://schemas.microsoft.com/office/drawing/2010/main" val="0"/>
              </a:ext>
            </a:extLst>
          </a:blip>
          <a:srcRect l="7255" t="5621" r="6470" b="6105"/>
          <a:stretch/>
        </p:blipFill>
        <p:spPr>
          <a:xfrm>
            <a:off x="4461308" y="4782675"/>
            <a:ext cx="2206188" cy="1986429"/>
          </a:xfrm>
          <a:prstGeom prst="rect">
            <a:avLst/>
          </a:prstGeom>
          <a:ln w="57150" cmpd="sng">
            <a:solidFill>
              <a:srgbClr val="953735"/>
            </a:solidFill>
          </a:ln>
        </p:spPr>
      </p:pic>
    </p:spTree>
    <p:extLst>
      <p:ext uri="{BB962C8B-B14F-4D97-AF65-F5344CB8AC3E}">
        <p14:creationId xmlns:p14="http://schemas.microsoft.com/office/powerpoint/2010/main" val="15600929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508000" y="1314819"/>
            <a:ext cx="8292353" cy="3108544"/>
          </a:xfrm>
          <a:prstGeom prst="rect">
            <a:avLst/>
          </a:prstGeom>
          <a:noFill/>
        </p:spPr>
        <p:txBody>
          <a:bodyPr wrap="square" rtlCol="0">
            <a:spAutoFit/>
          </a:bodyPr>
          <a:lstStyle/>
          <a:p>
            <a:r>
              <a:rPr lang="en-US" sz="2800" dirty="0" smtClean="0"/>
              <a:t>The </a:t>
            </a:r>
            <a:r>
              <a:rPr lang="en-US" sz="2800" dirty="0"/>
              <a:t>risk factors including internal attributes of the child and external variables within the family, school, social networks, and community.</a:t>
            </a:r>
            <a:br>
              <a:rPr lang="en-US" sz="2800" dirty="0"/>
            </a:br>
            <a:r>
              <a:rPr lang="en-US" sz="2800" dirty="0"/>
              <a:t>When frequent yelling or other aggressive or abusive acts become common in the home, children learn that such behaviors are acceptable or even necessary.</a:t>
            </a:r>
          </a:p>
          <a:p>
            <a:endParaRPr lang="en-US" sz="2800" dirty="0"/>
          </a:p>
        </p:txBody>
      </p:sp>
      <p:sp>
        <p:nvSpPr>
          <p:cNvPr id="3" name="TextBox 2"/>
          <p:cNvSpPr txBox="1"/>
          <p:nvPr/>
        </p:nvSpPr>
        <p:spPr>
          <a:xfrm>
            <a:off x="597647" y="493059"/>
            <a:ext cx="7874000" cy="707886"/>
          </a:xfrm>
          <a:prstGeom prst="rect">
            <a:avLst/>
          </a:prstGeom>
          <a:noFill/>
        </p:spPr>
        <p:txBody>
          <a:bodyPr wrap="square" rtlCol="0">
            <a:spAutoFit/>
          </a:bodyPr>
          <a:lstStyle/>
          <a:p>
            <a:pPr algn="ctr"/>
            <a:r>
              <a:rPr lang="en-US" sz="4000" b="1" dirty="0">
                <a:solidFill>
                  <a:srgbClr val="953735"/>
                </a:solidFill>
              </a:rPr>
              <a:t>Factors That Influence </a:t>
            </a:r>
            <a:r>
              <a:rPr lang="en-US" sz="4000" b="1" dirty="0" smtClean="0">
                <a:solidFill>
                  <a:srgbClr val="953735"/>
                </a:solidFill>
              </a:rPr>
              <a:t>Violence</a:t>
            </a:r>
            <a:endParaRPr lang="en-US" sz="4000" b="1" dirty="0">
              <a:solidFill>
                <a:srgbClr val="953735"/>
              </a:solidFill>
            </a:endParaRPr>
          </a:p>
        </p:txBody>
      </p:sp>
      <p:pic>
        <p:nvPicPr>
          <p:cNvPr id="4" name="Picture 3" descr="ADHD_Parenting_stockxpertcom_id589968_jpg_.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369" y="4295587"/>
            <a:ext cx="3384063" cy="2263587"/>
          </a:xfrm>
          <a:prstGeom prst="rect">
            <a:avLst/>
          </a:prstGeom>
          <a:ln w="57150" cmpd="sng">
            <a:solidFill>
              <a:srgbClr val="953735"/>
            </a:solidFill>
          </a:ln>
        </p:spPr>
      </p:pic>
      <p:pic>
        <p:nvPicPr>
          <p:cNvPr id="5" name="Picture 4" descr="yell'.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6203" y="4295587"/>
            <a:ext cx="3412443" cy="2263587"/>
          </a:xfrm>
          <a:prstGeom prst="rect">
            <a:avLst/>
          </a:prstGeom>
          <a:ln w="57150" cmpd="sng">
            <a:solidFill>
              <a:srgbClr val="953735"/>
            </a:solidFill>
          </a:ln>
        </p:spPr>
      </p:pic>
      <p:sp>
        <p:nvSpPr>
          <p:cNvPr id="6" name="Right Arrow 5"/>
          <p:cNvSpPr/>
          <p:nvPr/>
        </p:nvSpPr>
        <p:spPr>
          <a:xfrm>
            <a:off x="4108824" y="4751294"/>
            <a:ext cx="896470" cy="1045882"/>
          </a:xfrm>
          <a:prstGeom prst="rightArrow">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153654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pic>
        <p:nvPicPr>
          <p:cNvPr id="4" name="Picture 3" descr="SP_HolidayMagic_redSwirlsPaper.jpg"/>
          <p:cNvPicPr>
            <a:picLocks noChangeAspect="1"/>
          </p:cNvPicPr>
          <p:nvPr/>
        </p:nvPicPr>
        <p:blipFill rotWithShape="1">
          <a:blip r:embed="rId3">
            <a:extLst>
              <a:ext uri="{28A0092B-C50C-407E-A947-70E740481C1C}">
                <a14:useLocalDpi xmlns:a14="http://schemas.microsoft.com/office/drawing/2010/main" val="0"/>
              </a:ext>
            </a:extLst>
          </a:blip>
          <a:srcRect l="86285" t="14161"/>
          <a:stretch/>
        </p:blipFill>
        <p:spPr>
          <a:xfrm>
            <a:off x="7963650" y="0"/>
            <a:ext cx="1180350" cy="6858000"/>
          </a:xfrm>
          <a:prstGeom prst="rect">
            <a:avLst/>
          </a:prstGeom>
        </p:spPr>
      </p:pic>
      <p:sp>
        <p:nvSpPr>
          <p:cNvPr id="2" name="TextBox 1"/>
          <p:cNvSpPr txBox="1"/>
          <p:nvPr/>
        </p:nvSpPr>
        <p:spPr>
          <a:xfrm>
            <a:off x="328708" y="1837757"/>
            <a:ext cx="8232588" cy="3970318"/>
          </a:xfrm>
          <a:prstGeom prst="rect">
            <a:avLst/>
          </a:prstGeom>
          <a:noFill/>
        </p:spPr>
        <p:txBody>
          <a:bodyPr wrap="square" rtlCol="0">
            <a:spAutoFit/>
          </a:bodyPr>
          <a:lstStyle/>
          <a:p>
            <a:r>
              <a:rPr lang="en-US" sz="2800" b="1" dirty="0" smtClean="0">
                <a:solidFill>
                  <a:srgbClr val="953735"/>
                </a:solidFill>
              </a:rPr>
              <a:t>1</a:t>
            </a:r>
            <a:r>
              <a:rPr lang="en-US" sz="2800" b="1" dirty="0">
                <a:solidFill>
                  <a:srgbClr val="953735"/>
                </a:solidFill>
              </a:rPr>
              <a:t>- </a:t>
            </a:r>
            <a:r>
              <a:rPr lang="en-US" sz="2800" dirty="0"/>
              <a:t>Individual risk factors:</a:t>
            </a:r>
            <a:br>
              <a:rPr lang="en-US" sz="2800" dirty="0"/>
            </a:br>
            <a:r>
              <a:rPr lang="en-US" sz="2800" dirty="0"/>
              <a:t>(Exposure to violence/</a:t>
            </a:r>
            <a:r>
              <a:rPr lang="en-US" sz="2800" dirty="0" smtClean="0"/>
              <a:t>conflicting in </a:t>
            </a:r>
            <a:r>
              <a:rPr lang="en-US" sz="2800" dirty="0"/>
              <a:t>the family).</a:t>
            </a:r>
          </a:p>
          <a:p>
            <a:r>
              <a:rPr lang="en-US" sz="2800" b="1" dirty="0">
                <a:solidFill>
                  <a:srgbClr val="953735"/>
                </a:solidFill>
              </a:rPr>
              <a:t>2- </a:t>
            </a:r>
            <a:r>
              <a:rPr lang="en-US" sz="2800" dirty="0"/>
              <a:t>Family risk factors:</a:t>
            </a:r>
            <a:br>
              <a:rPr lang="en-US" sz="2800" dirty="0"/>
            </a:br>
            <a:r>
              <a:rPr lang="en-US" sz="2800" dirty="0"/>
              <a:t>(Low attachment to parents/caregivers) </a:t>
            </a:r>
            <a:br>
              <a:rPr lang="en-US" sz="2800" dirty="0"/>
            </a:br>
            <a:r>
              <a:rPr lang="en-US" sz="2800" b="1" dirty="0">
                <a:solidFill>
                  <a:srgbClr val="953735"/>
                </a:solidFill>
              </a:rPr>
              <a:t>3- </a:t>
            </a:r>
            <a:r>
              <a:rPr lang="en-US" sz="2800" dirty="0"/>
              <a:t>Peer school risk factors:</a:t>
            </a:r>
            <a:br>
              <a:rPr lang="en-US" sz="2800" dirty="0"/>
            </a:br>
            <a:r>
              <a:rPr lang="en-US" sz="2800" dirty="0"/>
              <a:t>(Social rejection by peers)</a:t>
            </a:r>
          </a:p>
          <a:p>
            <a:r>
              <a:rPr lang="en-US" sz="2800" b="1" dirty="0">
                <a:solidFill>
                  <a:srgbClr val="953735"/>
                </a:solidFill>
              </a:rPr>
              <a:t>4- </a:t>
            </a:r>
            <a:r>
              <a:rPr lang="en-US" sz="2800" dirty="0"/>
              <a:t>Community risk factors:</a:t>
            </a:r>
            <a:br>
              <a:rPr lang="en-US" sz="2800" dirty="0"/>
            </a:br>
            <a:r>
              <a:rPr lang="en-US" sz="2800" dirty="0"/>
              <a:t>(Low levels of community participation)</a:t>
            </a:r>
          </a:p>
          <a:p>
            <a:endParaRPr lang="en-US" sz="2800" dirty="0"/>
          </a:p>
        </p:txBody>
      </p:sp>
      <p:sp>
        <p:nvSpPr>
          <p:cNvPr id="3" name="TextBox 2"/>
          <p:cNvSpPr txBox="1"/>
          <p:nvPr/>
        </p:nvSpPr>
        <p:spPr>
          <a:xfrm>
            <a:off x="298820" y="552825"/>
            <a:ext cx="7545291" cy="1077218"/>
          </a:xfrm>
          <a:prstGeom prst="rect">
            <a:avLst/>
          </a:prstGeom>
          <a:noFill/>
        </p:spPr>
        <p:txBody>
          <a:bodyPr wrap="square" rtlCol="0">
            <a:spAutoFit/>
          </a:bodyPr>
          <a:lstStyle/>
          <a:p>
            <a:r>
              <a:rPr lang="en-US" sz="3200" b="1" dirty="0">
                <a:solidFill>
                  <a:srgbClr val="953735"/>
                </a:solidFill>
              </a:rPr>
              <a:t>The risk </a:t>
            </a:r>
            <a:r>
              <a:rPr lang="en-US" sz="3200" b="1" dirty="0" smtClean="0">
                <a:solidFill>
                  <a:srgbClr val="953735"/>
                </a:solidFill>
              </a:rPr>
              <a:t>and protective factors </a:t>
            </a:r>
            <a:r>
              <a:rPr lang="en-US" sz="3200" b="1" dirty="0">
                <a:solidFill>
                  <a:srgbClr val="953735"/>
                </a:solidFill>
              </a:rPr>
              <a:t>for youth violence identified by the CDC are:</a:t>
            </a:r>
          </a:p>
        </p:txBody>
      </p:sp>
    </p:spTree>
    <p:extLst>
      <p:ext uri="{BB962C8B-B14F-4D97-AF65-F5344CB8AC3E}">
        <p14:creationId xmlns:p14="http://schemas.microsoft.com/office/powerpoint/2010/main" val="42704019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pic>
        <p:nvPicPr>
          <p:cNvPr id="3" name="Picture 2" descr="SP_HolidayMagic_Swir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93" y="18144"/>
            <a:ext cx="6814765" cy="6839856"/>
          </a:xfrm>
          <a:prstGeom prst="rect">
            <a:avLst/>
          </a:prstGeom>
        </p:spPr>
      </p:pic>
      <p:sp>
        <p:nvSpPr>
          <p:cNvPr id="2" name="TextBox 1"/>
          <p:cNvSpPr txBox="1"/>
          <p:nvPr/>
        </p:nvSpPr>
        <p:spPr>
          <a:xfrm>
            <a:off x="508000" y="1359641"/>
            <a:ext cx="8038353" cy="4031873"/>
          </a:xfrm>
          <a:prstGeom prst="rect">
            <a:avLst/>
          </a:prstGeom>
          <a:solidFill>
            <a:schemeClr val="bg1"/>
          </a:solidFill>
          <a:ln w="57150" cmpd="sng">
            <a:solidFill>
              <a:schemeClr val="accent2">
                <a:lumMod val="75000"/>
              </a:schemeClr>
            </a:solidFill>
          </a:ln>
        </p:spPr>
        <p:txBody>
          <a:bodyPr wrap="square" rtlCol="0">
            <a:spAutoFit/>
          </a:bodyPr>
          <a:lstStyle/>
          <a:p>
            <a:pPr algn="ctr"/>
            <a:r>
              <a:rPr lang="en-US" sz="3200" dirty="0"/>
              <a:t>The more risk factors to which youth are exposed, the more likely it is that they will become violent. It is important to note,  however,  that no single risk factor or combination of factors can predict violence with complete accuracy. The majority of youth exposed to single or even multiple risk factors will not behave violently.</a:t>
            </a:r>
          </a:p>
        </p:txBody>
      </p:sp>
    </p:spTree>
    <p:extLst>
      <p:ext uri="{BB962C8B-B14F-4D97-AF65-F5344CB8AC3E}">
        <p14:creationId xmlns:p14="http://schemas.microsoft.com/office/powerpoint/2010/main" val="8608226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P_HolidayMagic_BlueSwirlsPaper.jpg"/>
          <p:cNvPicPr>
            <a:picLocks noChangeAspect="1"/>
          </p:cNvPicPr>
          <p:nvPr/>
        </p:nvPicPr>
        <p:blipFill rotWithShape="1">
          <a:blip r:embed="rId2">
            <a:extLst>
              <a:ext uri="{28A0092B-C50C-407E-A947-70E740481C1C}">
                <a14:useLocalDpi xmlns:a14="http://schemas.microsoft.com/office/drawing/2010/main" val="0"/>
              </a:ext>
            </a:extLst>
          </a:blip>
          <a:srcRect t="20424"/>
          <a:stretch/>
        </p:blipFill>
        <p:spPr>
          <a:xfrm>
            <a:off x="0" y="0"/>
            <a:ext cx="9144001" cy="6858000"/>
          </a:xfrm>
          <a:prstGeom prst="rect">
            <a:avLst/>
          </a:prstGeom>
        </p:spPr>
      </p:pic>
      <p:sp>
        <p:nvSpPr>
          <p:cNvPr id="3" name="Title 1"/>
          <p:cNvSpPr txBox="1">
            <a:spLocks/>
          </p:cNvSpPr>
          <p:nvPr/>
        </p:nvSpPr>
        <p:spPr>
          <a:xfrm>
            <a:off x="134471" y="274638"/>
            <a:ext cx="8904941" cy="1143000"/>
          </a:xfrm>
          <a:prstGeom prst="rect">
            <a:avLst/>
          </a:prstGeom>
        </p:spPr>
        <p:txBody>
          <a:bodyPr>
            <a:normAutofit fontScale="90000"/>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rgbClr val="C00000"/>
                </a:solidFill>
                <a:effectLst/>
                <a:uLnTx/>
                <a:uFillTx/>
                <a:latin typeface="+mj-lt"/>
                <a:ea typeface="+mj-ea"/>
                <a:cs typeface="+mj-cs"/>
              </a:rPr>
              <a:t>Guidelines For  Classroom Applications</a:t>
            </a:r>
            <a:endParaRPr kumimoji="0" lang="en-US" sz="4400" b="1" i="0" u="none" strike="noStrike" kern="1200" cap="none" spc="0" normalizeH="0" baseline="0" noProof="0" dirty="0">
              <a:ln>
                <a:noFill/>
              </a:ln>
              <a:solidFill>
                <a:srgbClr val="C00000"/>
              </a:solidFill>
              <a:effectLst/>
              <a:uLnTx/>
              <a:uFillTx/>
              <a:latin typeface="+mj-lt"/>
              <a:ea typeface="+mj-ea"/>
              <a:cs typeface="+mj-cs"/>
            </a:endParaRPr>
          </a:p>
        </p:txBody>
      </p:sp>
      <p:sp>
        <p:nvSpPr>
          <p:cNvPr id="4" name="TextBox 3"/>
          <p:cNvSpPr txBox="1"/>
          <p:nvPr/>
        </p:nvSpPr>
        <p:spPr>
          <a:xfrm>
            <a:off x="1285454" y="1550158"/>
            <a:ext cx="6559826" cy="2862322"/>
          </a:xfrm>
          <a:prstGeom prst="rect">
            <a:avLst/>
          </a:prstGeom>
          <a:noFill/>
        </p:spPr>
        <p:txBody>
          <a:bodyPr wrap="square" rtlCol="0">
            <a:spAutoFit/>
          </a:bodyPr>
          <a:lstStyle/>
          <a:p>
            <a:pPr algn="ctr"/>
            <a:r>
              <a:rPr lang="en-US" sz="3600" dirty="0" smtClean="0"/>
              <a:t>1- Violence</a:t>
            </a:r>
          </a:p>
          <a:p>
            <a:pPr algn="ctr"/>
            <a:r>
              <a:rPr lang="en-US" sz="3600" dirty="0" smtClean="0"/>
              <a:t>2- Bullying</a:t>
            </a:r>
          </a:p>
          <a:p>
            <a:pPr algn="ctr"/>
            <a:r>
              <a:rPr lang="en-US" sz="3600" dirty="0" smtClean="0"/>
              <a:t>3- Conflict Resolution Education</a:t>
            </a:r>
          </a:p>
          <a:p>
            <a:pPr algn="ctr"/>
            <a:r>
              <a:rPr lang="en-US" sz="3600" dirty="0" smtClean="0"/>
              <a:t>4- Youth Suicide</a:t>
            </a:r>
          </a:p>
          <a:p>
            <a:pPr algn="ct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1644"/>
            <a:ext cx="9152138" cy="6856356"/>
          </a:xfrm>
          <a:prstGeom prst="rect">
            <a:avLst/>
          </a:prstGeom>
        </p:spPr>
      </p:pic>
      <p:sp>
        <p:nvSpPr>
          <p:cNvPr id="25601" name="Content Placeholder 2"/>
          <p:cNvSpPr>
            <a:spLocks noGrp="1"/>
          </p:cNvSpPr>
          <p:nvPr>
            <p:ph idx="1"/>
          </p:nvPr>
        </p:nvSpPr>
        <p:spPr>
          <a:xfrm>
            <a:off x="498475" y="542925"/>
            <a:ext cx="8240713" cy="6038850"/>
          </a:xfrm>
        </p:spPr>
        <p:txBody>
          <a:bodyPr/>
          <a:lstStyle/>
          <a:p>
            <a:pPr eaLnBrk="1" hangingPunct="1"/>
            <a:endParaRPr lang="en-US" dirty="0" smtClean="0"/>
          </a:p>
          <a:p>
            <a:pPr eaLnBrk="1" hangingPunct="1">
              <a:lnSpc>
                <a:spcPct val="150000"/>
              </a:lnSpc>
            </a:pPr>
            <a:r>
              <a:rPr lang="en-US" sz="2400" dirty="0" smtClean="0"/>
              <a:t>When the airways react to a trigger, they become narrower due to swelling and squeezing of the airways by the small muscles around them. This results in less air getting through to the lungs and less air getting out. </a:t>
            </a:r>
          </a:p>
          <a:p>
            <a:pPr eaLnBrk="1" hangingPunct="1">
              <a:lnSpc>
                <a:spcPct val="150000"/>
              </a:lnSpc>
            </a:pPr>
            <a:r>
              <a:rPr lang="en-US" sz="2400" dirty="0" smtClean="0"/>
              <a:t>Asthma triggers and symptoms vary from one person to another. Some children have asthma symptoms only occasionally, while others have symptoms almost all the time. With proper control of asthma, children should have minimal or no asthma symptoms.</a:t>
            </a:r>
          </a:p>
          <a:p>
            <a:pPr eaLnBrk="1" hangingPunct="1"/>
            <a:endParaRPr lang="en-US" dirty="0" smtClean="0"/>
          </a:p>
        </p:txBody>
      </p:sp>
    </p:spTree>
    <p:extLst>
      <p:ext uri="{BB962C8B-B14F-4D97-AF65-F5344CB8AC3E}">
        <p14:creationId xmlns:p14="http://schemas.microsoft.com/office/powerpoint/2010/main" val="21253971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pic>
        <p:nvPicPr>
          <p:cNvPr id="5" name="Picture 4" descr="school-carto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6800" y="4854769"/>
            <a:ext cx="2540000" cy="1932214"/>
          </a:xfrm>
          <a:prstGeom prst="rect">
            <a:avLst/>
          </a:prstGeom>
        </p:spPr>
      </p:pic>
      <p:sp>
        <p:nvSpPr>
          <p:cNvPr id="4" name="Rectangle 3"/>
          <p:cNvSpPr/>
          <p:nvPr/>
        </p:nvSpPr>
        <p:spPr>
          <a:xfrm>
            <a:off x="0" y="274637"/>
            <a:ext cx="9144000" cy="1143001"/>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fontScale="90000"/>
          </a:bodyPr>
          <a:lstStyle/>
          <a:p>
            <a:r>
              <a:rPr lang="en-US" dirty="0"/>
              <a:t>1- </a:t>
            </a:r>
            <a:r>
              <a:rPr lang="en-US" dirty="0" smtClean="0"/>
              <a:t>Violence</a:t>
            </a:r>
            <a:r>
              <a:rPr lang="en-US" dirty="0" smtClean="0">
                <a:solidFill>
                  <a:srgbClr val="FFFFFF"/>
                </a:solidFill>
              </a:rPr>
              <a:t/>
            </a:r>
            <a:br>
              <a:rPr lang="en-US" dirty="0" smtClean="0">
                <a:solidFill>
                  <a:srgbClr val="FFFFFF"/>
                </a:solidFill>
              </a:rPr>
            </a:br>
            <a:r>
              <a:rPr lang="en-US" dirty="0" smtClean="0">
                <a:solidFill>
                  <a:srgbClr val="FFFFFF"/>
                </a:solidFill>
              </a:rPr>
              <a:t>A- </a:t>
            </a:r>
            <a:r>
              <a:rPr lang="en-US" dirty="0" smtClean="0">
                <a:solidFill>
                  <a:srgbClr val="FFFFFF"/>
                </a:solidFill>
              </a:rPr>
              <a:t>Violence </a:t>
            </a:r>
            <a:r>
              <a:rPr lang="en-US" dirty="0">
                <a:solidFill>
                  <a:srgbClr val="FFFFFF"/>
                </a:solidFill>
              </a:rPr>
              <a:t>at the School Site:</a:t>
            </a:r>
          </a:p>
        </p:txBody>
      </p:sp>
      <p:sp>
        <p:nvSpPr>
          <p:cNvPr id="3" name="TextBox 2"/>
          <p:cNvSpPr txBox="1"/>
          <p:nvPr/>
        </p:nvSpPr>
        <p:spPr>
          <a:xfrm>
            <a:off x="134471" y="1553886"/>
            <a:ext cx="9009529" cy="5262979"/>
          </a:xfrm>
          <a:prstGeom prst="rect">
            <a:avLst/>
          </a:prstGeom>
          <a:noFill/>
        </p:spPr>
        <p:txBody>
          <a:bodyPr wrap="square" rtlCol="0">
            <a:spAutoFit/>
          </a:bodyPr>
          <a:lstStyle/>
          <a:p>
            <a:r>
              <a:rPr lang="en-US" sz="2400" dirty="0"/>
              <a:t>In the school environment,  teachers make a significant contribution by maintaining a safe</a:t>
            </a:r>
            <a:r>
              <a:rPr lang="en-US" sz="2400" dirty="0" smtClean="0"/>
              <a:t>, </a:t>
            </a:r>
            <a:r>
              <a:rPr lang="en-US" sz="2400" dirty="0"/>
              <a:t>stable classroom environment.  Many simple </a:t>
            </a:r>
            <a:r>
              <a:rPr lang="en-US" sz="2400" dirty="0" smtClean="0"/>
              <a:t>activities </a:t>
            </a:r>
            <a:r>
              <a:rPr lang="en-US" sz="2400" dirty="0"/>
              <a:t>and support networks can be incorporated into classroom practice to promote a sense of security and ease among students.  Following are general guidelines to help teachers prepare the learning environment:</a:t>
            </a:r>
            <a:br>
              <a:rPr lang="en-US" sz="2400" dirty="0"/>
            </a:br>
            <a:r>
              <a:rPr lang="en-US" sz="2400" dirty="0">
                <a:solidFill>
                  <a:schemeClr val="accent2">
                    <a:lumMod val="75000"/>
                  </a:schemeClr>
                </a:solidFill>
              </a:rPr>
              <a:t>1.  From the beginning of the school year, </a:t>
            </a:r>
            <a:r>
              <a:rPr lang="en-US" sz="2400" dirty="0" smtClean="0">
                <a:solidFill>
                  <a:schemeClr val="accent2">
                    <a:lumMod val="75000"/>
                  </a:schemeClr>
                </a:solidFill>
              </a:rPr>
              <a:t>encourage </a:t>
            </a:r>
            <a:r>
              <a:rPr lang="en-US" sz="2400" dirty="0">
                <a:solidFill>
                  <a:schemeClr val="accent2">
                    <a:lumMod val="75000"/>
                  </a:schemeClr>
                </a:solidFill>
              </a:rPr>
              <a:t>student participation in maintaining a positive and healthy classroom environment.</a:t>
            </a:r>
            <a:br>
              <a:rPr lang="en-US" sz="2400" dirty="0">
                <a:solidFill>
                  <a:schemeClr val="accent2">
                    <a:lumMod val="75000"/>
                  </a:schemeClr>
                </a:solidFill>
              </a:rPr>
            </a:br>
            <a:r>
              <a:rPr lang="en-US" sz="2400" dirty="0">
                <a:solidFill>
                  <a:schemeClr val="accent2">
                    <a:lumMod val="75000"/>
                  </a:schemeClr>
                </a:solidFill>
              </a:rPr>
              <a:t>2. Use life experiences and current events </a:t>
            </a:r>
            <a:endParaRPr lang="en-US" sz="2400" dirty="0" smtClean="0">
              <a:solidFill>
                <a:schemeClr val="accent2">
                  <a:lumMod val="75000"/>
                </a:schemeClr>
              </a:solidFill>
            </a:endParaRPr>
          </a:p>
          <a:p>
            <a:r>
              <a:rPr lang="en-US" sz="2400" dirty="0" smtClean="0">
                <a:solidFill>
                  <a:schemeClr val="accent2">
                    <a:lumMod val="75000"/>
                  </a:schemeClr>
                </a:solidFill>
              </a:rPr>
              <a:t>from </a:t>
            </a:r>
            <a:r>
              <a:rPr lang="en-US" sz="2400" dirty="0">
                <a:solidFill>
                  <a:schemeClr val="accent2">
                    <a:lumMod val="75000"/>
                  </a:schemeClr>
                </a:solidFill>
              </a:rPr>
              <a:t>children's lives as teaching resources.  </a:t>
            </a:r>
            <a:br>
              <a:rPr lang="en-US" sz="2400" dirty="0">
                <a:solidFill>
                  <a:schemeClr val="accent2">
                    <a:lumMod val="75000"/>
                  </a:schemeClr>
                </a:solidFill>
              </a:rPr>
            </a:br>
            <a:r>
              <a:rPr lang="en-US" sz="2400" dirty="0" smtClean="0">
                <a:solidFill>
                  <a:schemeClr val="accent2">
                    <a:lumMod val="75000"/>
                  </a:schemeClr>
                </a:solidFill>
              </a:rPr>
              <a:t>3. </a:t>
            </a:r>
            <a:r>
              <a:rPr lang="en-US" sz="2400" dirty="0">
                <a:solidFill>
                  <a:schemeClr val="accent2">
                    <a:lumMod val="75000"/>
                  </a:schemeClr>
                </a:solidFill>
              </a:rPr>
              <a:t>Establish and maintain routines.</a:t>
            </a:r>
            <a:br>
              <a:rPr lang="en-US" sz="2400" dirty="0">
                <a:solidFill>
                  <a:schemeClr val="accent2">
                    <a:lumMod val="75000"/>
                  </a:schemeClr>
                </a:solidFill>
              </a:rPr>
            </a:br>
            <a:r>
              <a:rPr lang="en-US" sz="2400" dirty="0" smtClean="0">
                <a:solidFill>
                  <a:schemeClr val="accent2">
                    <a:lumMod val="75000"/>
                  </a:schemeClr>
                </a:solidFill>
              </a:rPr>
              <a:t>4. </a:t>
            </a:r>
            <a:r>
              <a:rPr lang="en-US" sz="2400" dirty="0">
                <a:solidFill>
                  <a:schemeClr val="accent2">
                    <a:lumMod val="75000"/>
                  </a:schemeClr>
                </a:solidFill>
              </a:rPr>
              <a:t>Discuss academic problems and </a:t>
            </a:r>
            <a:endParaRPr lang="en-US" sz="2400" dirty="0" smtClean="0">
              <a:solidFill>
                <a:schemeClr val="accent2">
                  <a:lumMod val="75000"/>
                </a:schemeClr>
              </a:solidFill>
            </a:endParaRPr>
          </a:p>
          <a:p>
            <a:r>
              <a:rPr lang="en-US" sz="2400" dirty="0" smtClean="0">
                <a:solidFill>
                  <a:schemeClr val="accent2">
                    <a:lumMod val="75000"/>
                  </a:schemeClr>
                </a:solidFill>
              </a:rPr>
              <a:t>brainstorm </a:t>
            </a:r>
            <a:r>
              <a:rPr lang="en-US" sz="2400" dirty="0">
                <a:solidFill>
                  <a:schemeClr val="accent2">
                    <a:lumMod val="75000"/>
                  </a:schemeClr>
                </a:solidFill>
              </a:rPr>
              <a:t>solutions with the class.</a:t>
            </a:r>
          </a:p>
        </p:txBody>
      </p:sp>
    </p:spTree>
    <p:extLst>
      <p:ext uri="{BB962C8B-B14F-4D97-AF65-F5344CB8AC3E}">
        <p14:creationId xmlns:p14="http://schemas.microsoft.com/office/powerpoint/2010/main" val="22284666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5" name="Rectangle 4"/>
          <p:cNvSpPr/>
          <p:nvPr/>
        </p:nvSpPr>
        <p:spPr>
          <a:xfrm>
            <a:off x="0" y="199932"/>
            <a:ext cx="9144000" cy="1352175"/>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0" y="319461"/>
            <a:ext cx="9144000" cy="1143000"/>
          </a:xfrm>
        </p:spPr>
        <p:txBody>
          <a:bodyPr>
            <a:noAutofit/>
          </a:bodyPr>
          <a:lstStyle/>
          <a:p>
            <a:r>
              <a:rPr lang="en-US" sz="3600" dirty="0" smtClean="0">
                <a:solidFill>
                  <a:srgbClr val="FFFFFF"/>
                </a:solidFill>
              </a:rPr>
              <a:t>B- Violence </a:t>
            </a:r>
            <a:r>
              <a:rPr lang="en-US" sz="3600" dirty="0">
                <a:solidFill>
                  <a:srgbClr val="FFFFFF"/>
                </a:solidFill>
              </a:rPr>
              <a:t>in the Home: </a:t>
            </a:r>
            <a:r>
              <a:rPr lang="en-US" sz="3600" dirty="0" smtClean="0">
                <a:solidFill>
                  <a:srgbClr val="FFFFFF"/>
                </a:solidFill>
              </a:rPr>
              <a:t/>
            </a:r>
            <a:br>
              <a:rPr lang="en-US" sz="3600" dirty="0" smtClean="0">
                <a:solidFill>
                  <a:srgbClr val="FFFFFF"/>
                </a:solidFill>
              </a:rPr>
            </a:br>
            <a:r>
              <a:rPr lang="en-US" sz="3200" dirty="0" smtClean="0">
                <a:solidFill>
                  <a:srgbClr val="FFFFFF"/>
                </a:solidFill>
              </a:rPr>
              <a:t>(Recognizing </a:t>
            </a:r>
            <a:r>
              <a:rPr lang="en-US" sz="3200" dirty="0">
                <a:solidFill>
                  <a:srgbClr val="FFFFFF"/>
                </a:solidFill>
              </a:rPr>
              <a:t>and Managing Child </a:t>
            </a:r>
            <a:r>
              <a:rPr lang="en-US" sz="3200" dirty="0" smtClean="0">
                <a:solidFill>
                  <a:srgbClr val="FFFFFF"/>
                </a:solidFill>
              </a:rPr>
              <a:t>Maltreatment)</a:t>
            </a:r>
            <a:endParaRPr lang="en-US" sz="3600" dirty="0">
              <a:solidFill>
                <a:srgbClr val="FFFFFF"/>
              </a:solidFill>
            </a:endParaRPr>
          </a:p>
        </p:txBody>
      </p:sp>
      <p:sp>
        <p:nvSpPr>
          <p:cNvPr id="3" name="TextBox 2"/>
          <p:cNvSpPr txBox="1"/>
          <p:nvPr/>
        </p:nvSpPr>
        <p:spPr>
          <a:xfrm>
            <a:off x="194235" y="1763061"/>
            <a:ext cx="8710706" cy="523220"/>
          </a:xfrm>
          <a:prstGeom prst="rect">
            <a:avLst/>
          </a:prstGeom>
          <a:noFill/>
        </p:spPr>
        <p:txBody>
          <a:bodyPr wrap="square" rtlCol="0">
            <a:spAutoFit/>
          </a:bodyPr>
          <a:lstStyle/>
          <a:p>
            <a:r>
              <a:rPr lang="en-US" sz="2800" b="1" dirty="0" smtClean="0"/>
              <a:t>Signs and Symptoms of child maltreatment:</a:t>
            </a:r>
            <a:endParaRPr lang="en-US" sz="2800" b="1" dirty="0"/>
          </a:p>
        </p:txBody>
      </p:sp>
      <p:sp>
        <p:nvSpPr>
          <p:cNvPr id="4" name="TextBox 3"/>
          <p:cNvSpPr txBox="1"/>
          <p:nvPr/>
        </p:nvSpPr>
        <p:spPr>
          <a:xfrm>
            <a:off x="197225" y="2542983"/>
            <a:ext cx="7542304" cy="3539431"/>
          </a:xfrm>
          <a:prstGeom prst="rect">
            <a:avLst/>
          </a:prstGeom>
          <a:noFill/>
        </p:spPr>
        <p:txBody>
          <a:bodyPr wrap="square" rtlCol="0">
            <a:spAutoFit/>
          </a:bodyPr>
          <a:lstStyle/>
          <a:p>
            <a:r>
              <a:rPr lang="en-US" sz="2800" b="1" dirty="0" smtClean="0">
                <a:solidFill>
                  <a:srgbClr val="953735"/>
                </a:solidFill>
              </a:rPr>
              <a:t>1- Physical Abuse:</a:t>
            </a:r>
            <a:endParaRPr lang="en-US" sz="2800" dirty="0" smtClean="0"/>
          </a:p>
          <a:p>
            <a:r>
              <a:rPr lang="en-US" sz="2800" dirty="0" smtClean="0"/>
              <a:t>A child who is being physically abused might have:</a:t>
            </a:r>
          </a:p>
          <a:p>
            <a:pPr marL="514350" indent="-514350">
              <a:buAutoNum type="alphaLcPeriod"/>
            </a:pPr>
            <a:r>
              <a:rPr lang="en-US" sz="2800" dirty="0" smtClean="0">
                <a:solidFill>
                  <a:srgbClr val="FF0000"/>
                </a:solidFill>
              </a:rPr>
              <a:t>Unexplained or unusually shaped injuries.</a:t>
            </a:r>
          </a:p>
          <a:p>
            <a:pPr marL="514350" indent="-514350">
              <a:buAutoNum type="alphaLcPeriod"/>
            </a:pPr>
            <a:r>
              <a:rPr lang="en-US" sz="2800" dirty="0" smtClean="0">
                <a:solidFill>
                  <a:srgbClr val="FF0000"/>
                </a:solidFill>
              </a:rPr>
              <a:t>Injuries in various stages of healing.</a:t>
            </a:r>
            <a:endParaRPr lang="en-US" sz="2800" dirty="0" smtClean="0"/>
          </a:p>
          <a:p>
            <a:r>
              <a:rPr lang="en-US" sz="2800" dirty="0" smtClean="0"/>
              <a:t>In the classroom, children being </a:t>
            </a:r>
            <a:r>
              <a:rPr lang="en-US" sz="2800" dirty="0"/>
              <a:t>physically </a:t>
            </a:r>
            <a:endParaRPr lang="en-US" sz="2800" dirty="0" smtClean="0"/>
          </a:p>
          <a:p>
            <a:r>
              <a:rPr lang="en-US" sz="2800" dirty="0" smtClean="0"/>
              <a:t>abused might:</a:t>
            </a:r>
          </a:p>
          <a:p>
            <a:pPr marL="514350" indent="-514350">
              <a:buAutoNum type="alphaLcPeriod"/>
            </a:pPr>
            <a:r>
              <a:rPr lang="en-US" sz="2800" dirty="0" smtClean="0">
                <a:solidFill>
                  <a:srgbClr val="FF0000"/>
                </a:solidFill>
              </a:rPr>
              <a:t>Complain of severe punishment at home.</a:t>
            </a:r>
          </a:p>
          <a:p>
            <a:pPr marL="514350" indent="-514350">
              <a:buAutoNum type="alphaLcPeriod"/>
            </a:pPr>
            <a:r>
              <a:rPr lang="en-US" sz="2800" dirty="0" smtClean="0">
                <a:solidFill>
                  <a:srgbClr val="FF0000"/>
                </a:solidFill>
              </a:rPr>
              <a:t>Have poor self-image.</a:t>
            </a:r>
          </a:p>
        </p:txBody>
      </p:sp>
      <p:pic>
        <p:nvPicPr>
          <p:cNvPr id="6" name="Picture 5" descr="aht20121001133827640.jpg"/>
          <p:cNvPicPr>
            <a:picLocks noChangeAspect="1"/>
          </p:cNvPicPr>
          <p:nvPr/>
        </p:nvPicPr>
        <p:blipFill rotWithShape="1">
          <a:blip r:embed="rId3">
            <a:extLst>
              <a:ext uri="{28A0092B-C50C-407E-A947-70E740481C1C}">
                <a14:useLocalDpi xmlns:a14="http://schemas.microsoft.com/office/drawing/2010/main" val="0"/>
              </a:ext>
            </a:extLst>
          </a:blip>
          <a:srcRect l="11381" r="12627"/>
          <a:stretch/>
        </p:blipFill>
        <p:spPr>
          <a:xfrm>
            <a:off x="7052234" y="5004301"/>
            <a:ext cx="2061882" cy="1808876"/>
          </a:xfrm>
          <a:prstGeom prst="rect">
            <a:avLst/>
          </a:prstGeom>
          <a:ln w="38100" cmpd="sng">
            <a:solidFill>
              <a:schemeClr val="accent2">
                <a:lumMod val="75000"/>
              </a:schemeClr>
            </a:solidFill>
          </a:ln>
        </p:spPr>
      </p:pic>
    </p:spTree>
    <p:extLst>
      <p:ext uri="{BB962C8B-B14F-4D97-AF65-F5344CB8AC3E}">
        <p14:creationId xmlns:p14="http://schemas.microsoft.com/office/powerpoint/2010/main" val="42703447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197225" y="854623"/>
            <a:ext cx="8710706" cy="4401205"/>
          </a:xfrm>
          <a:prstGeom prst="rect">
            <a:avLst/>
          </a:prstGeom>
          <a:noFill/>
        </p:spPr>
        <p:txBody>
          <a:bodyPr wrap="square" rtlCol="0">
            <a:spAutoFit/>
          </a:bodyPr>
          <a:lstStyle/>
          <a:p>
            <a:r>
              <a:rPr lang="en-US" sz="2800" b="1" dirty="0">
                <a:solidFill>
                  <a:schemeClr val="accent2">
                    <a:lumMod val="75000"/>
                  </a:schemeClr>
                </a:solidFill>
              </a:rPr>
              <a:t>2</a:t>
            </a:r>
            <a:r>
              <a:rPr lang="en-US" sz="2800" b="1" dirty="0" smtClean="0">
                <a:solidFill>
                  <a:schemeClr val="accent2">
                    <a:lumMod val="75000"/>
                  </a:schemeClr>
                </a:solidFill>
              </a:rPr>
              <a:t>- Neglect:</a:t>
            </a:r>
          </a:p>
          <a:p>
            <a:endParaRPr lang="en-US" sz="2800" dirty="0" smtClean="0"/>
          </a:p>
          <a:p>
            <a:r>
              <a:rPr lang="en-US" sz="2800" dirty="0" smtClean="0"/>
              <a:t>A child who is neglected might exhibit signs such as:</a:t>
            </a:r>
          </a:p>
          <a:p>
            <a:pPr marL="514350" indent="-514350">
              <a:buAutoNum type="alphaLcPeriod"/>
            </a:pPr>
            <a:r>
              <a:rPr lang="en-US" sz="2800" dirty="0" smtClean="0">
                <a:solidFill>
                  <a:srgbClr val="FF0000"/>
                </a:solidFill>
              </a:rPr>
              <a:t>Lack of medical care.</a:t>
            </a:r>
          </a:p>
          <a:p>
            <a:pPr marL="514350" indent="-514350">
              <a:buAutoNum type="alphaLcPeriod"/>
            </a:pPr>
            <a:r>
              <a:rPr lang="en-US" sz="2800" dirty="0" smtClean="0">
                <a:solidFill>
                  <a:srgbClr val="FF0000"/>
                </a:solidFill>
              </a:rPr>
              <a:t>Speech disorder.</a:t>
            </a:r>
          </a:p>
          <a:p>
            <a:pPr marL="514350" indent="-514350">
              <a:buAutoNum type="alphaLcPeriod"/>
            </a:pPr>
            <a:endParaRPr lang="en-US" sz="2800" dirty="0" smtClean="0"/>
          </a:p>
          <a:p>
            <a:r>
              <a:rPr lang="en-US" sz="2800" dirty="0" smtClean="0"/>
              <a:t>In the classroom, neglected children might:</a:t>
            </a:r>
          </a:p>
          <a:p>
            <a:pPr marL="514350" indent="-514350">
              <a:buAutoNum type="alphaLcPeriod"/>
            </a:pPr>
            <a:r>
              <a:rPr lang="en-US" sz="2800" dirty="0" smtClean="0">
                <a:solidFill>
                  <a:srgbClr val="FF0000"/>
                </a:solidFill>
              </a:rPr>
              <a:t>Interact less with peers.</a:t>
            </a:r>
          </a:p>
          <a:p>
            <a:pPr marL="514350" indent="-514350">
              <a:buAutoNum type="alphaLcPeriod"/>
            </a:pPr>
            <a:r>
              <a:rPr lang="en-US" sz="2800" dirty="0" smtClean="0">
                <a:solidFill>
                  <a:srgbClr val="FF0000"/>
                </a:solidFill>
              </a:rPr>
              <a:t>Appear helpless or passive.</a:t>
            </a:r>
          </a:p>
          <a:p>
            <a:endParaRPr lang="en-US" sz="2800" dirty="0"/>
          </a:p>
        </p:txBody>
      </p:sp>
      <p:pic>
        <p:nvPicPr>
          <p:cNvPr id="3" name="Picture 2" descr="phonological-disorder-86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4945" y="4826000"/>
            <a:ext cx="2969291" cy="1979527"/>
          </a:xfrm>
          <a:prstGeom prst="rect">
            <a:avLst/>
          </a:prstGeom>
          <a:ln w="38100" cmpd="sng">
            <a:solidFill>
              <a:srgbClr val="953735"/>
            </a:solidFill>
          </a:ln>
        </p:spPr>
      </p:pic>
    </p:spTree>
    <p:extLst>
      <p:ext uri="{BB962C8B-B14F-4D97-AF65-F5344CB8AC3E}">
        <p14:creationId xmlns:p14="http://schemas.microsoft.com/office/powerpoint/2010/main" val="29404323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197225" y="854623"/>
            <a:ext cx="8710706" cy="3539430"/>
          </a:xfrm>
          <a:prstGeom prst="rect">
            <a:avLst/>
          </a:prstGeom>
          <a:noFill/>
        </p:spPr>
        <p:txBody>
          <a:bodyPr wrap="square" rtlCol="0">
            <a:spAutoFit/>
          </a:bodyPr>
          <a:lstStyle/>
          <a:p>
            <a:r>
              <a:rPr lang="en-US" sz="2800" b="1" dirty="0" smtClean="0">
                <a:solidFill>
                  <a:srgbClr val="953735"/>
                </a:solidFill>
              </a:rPr>
              <a:t>3- </a:t>
            </a:r>
            <a:r>
              <a:rPr lang="en-US" sz="2800" b="1" dirty="0">
                <a:solidFill>
                  <a:srgbClr val="953735"/>
                </a:solidFill>
              </a:rPr>
              <a:t>Sexual </a:t>
            </a:r>
            <a:r>
              <a:rPr lang="en-US" sz="2800" b="1" dirty="0" smtClean="0">
                <a:solidFill>
                  <a:srgbClr val="953735"/>
                </a:solidFill>
              </a:rPr>
              <a:t>Abuse:</a:t>
            </a:r>
          </a:p>
          <a:p>
            <a:endParaRPr lang="en-US" sz="2800" dirty="0" smtClean="0"/>
          </a:p>
          <a:p>
            <a:r>
              <a:rPr lang="en-US" sz="2800" dirty="0"/>
              <a:t>A child who is being physically abused might have:</a:t>
            </a:r>
          </a:p>
          <a:p>
            <a:pPr marL="514350" indent="-514350">
              <a:buAutoNum type="alphaLcPeriod"/>
            </a:pPr>
            <a:r>
              <a:rPr lang="en-US" sz="2800" dirty="0" smtClean="0">
                <a:solidFill>
                  <a:srgbClr val="FF0000"/>
                </a:solidFill>
              </a:rPr>
              <a:t>Difficulty walking or sitting.</a:t>
            </a:r>
          </a:p>
          <a:p>
            <a:pPr marL="514350" indent="-514350">
              <a:buAutoNum type="alphaLcPeriod"/>
            </a:pPr>
            <a:r>
              <a:rPr lang="en-US" sz="2800" dirty="0" smtClean="0">
                <a:solidFill>
                  <a:srgbClr val="FF0000"/>
                </a:solidFill>
              </a:rPr>
              <a:t>Bruising to the oral cavity.</a:t>
            </a:r>
          </a:p>
          <a:p>
            <a:endParaRPr lang="en-US" sz="2800" dirty="0"/>
          </a:p>
          <a:p>
            <a:r>
              <a:rPr lang="en-US" sz="2800" dirty="0" smtClean="0"/>
              <a:t>Classroom manifestation of sexual abuse include:</a:t>
            </a:r>
          </a:p>
          <a:p>
            <a:pPr marL="514350" indent="-514350">
              <a:buAutoNum type="alphaLcPeriod"/>
            </a:pPr>
            <a:r>
              <a:rPr lang="en-US" sz="2800" dirty="0" smtClean="0">
                <a:solidFill>
                  <a:srgbClr val="FF0000"/>
                </a:solidFill>
              </a:rPr>
              <a:t>Withdrawn and often aggressive behaviors</a:t>
            </a:r>
            <a:r>
              <a:rPr lang="en-US" sz="2800" dirty="0">
                <a:solidFill>
                  <a:srgbClr val="FF0000"/>
                </a:solidFill>
              </a:rPr>
              <a:t>.</a:t>
            </a:r>
            <a:endParaRPr lang="en-US" sz="2800" dirty="0" smtClean="0">
              <a:solidFill>
                <a:srgbClr val="FF0000"/>
              </a:solidFill>
            </a:endParaRPr>
          </a:p>
        </p:txBody>
      </p:sp>
      <p:pic>
        <p:nvPicPr>
          <p:cNvPr id="3" name="Picture 2" descr="Child-silenc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4941" y="4990435"/>
            <a:ext cx="2724523" cy="1807801"/>
          </a:xfrm>
          <a:prstGeom prst="rect">
            <a:avLst/>
          </a:prstGeom>
          <a:ln w="38100" cmpd="sng">
            <a:solidFill>
              <a:schemeClr val="accent2">
                <a:lumMod val="75000"/>
              </a:schemeClr>
            </a:solidFill>
          </a:ln>
        </p:spPr>
      </p:pic>
    </p:spTree>
    <p:extLst>
      <p:ext uri="{BB962C8B-B14F-4D97-AF65-F5344CB8AC3E}">
        <p14:creationId xmlns:p14="http://schemas.microsoft.com/office/powerpoint/2010/main" val="31657870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197225" y="854623"/>
            <a:ext cx="8710706" cy="3970318"/>
          </a:xfrm>
          <a:prstGeom prst="rect">
            <a:avLst/>
          </a:prstGeom>
          <a:noFill/>
        </p:spPr>
        <p:txBody>
          <a:bodyPr wrap="square" rtlCol="0">
            <a:spAutoFit/>
          </a:bodyPr>
          <a:lstStyle/>
          <a:p>
            <a:r>
              <a:rPr lang="en-US" sz="2800" b="1" dirty="0" smtClean="0">
                <a:solidFill>
                  <a:srgbClr val="953735"/>
                </a:solidFill>
              </a:rPr>
              <a:t>4- Emotional Abuse:</a:t>
            </a:r>
          </a:p>
          <a:p>
            <a:endParaRPr lang="en-US" sz="2800" dirty="0" smtClean="0"/>
          </a:p>
          <a:p>
            <a:r>
              <a:rPr lang="en-US" sz="2800" dirty="0" smtClean="0"/>
              <a:t>Children who are emotionally </a:t>
            </a:r>
            <a:r>
              <a:rPr lang="en-US" sz="2800" dirty="0"/>
              <a:t>abused </a:t>
            </a:r>
            <a:r>
              <a:rPr lang="en-US" sz="2800" dirty="0" smtClean="0"/>
              <a:t>might behave:</a:t>
            </a:r>
          </a:p>
          <a:p>
            <a:pPr marL="514350" indent="-514350">
              <a:buAutoNum type="alphaLcPeriod"/>
            </a:pPr>
            <a:r>
              <a:rPr lang="en-US" sz="2800" dirty="0" smtClean="0">
                <a:solidFill>
                  <a:srgbClr val="FF0000"/>
                </a:solidFill>
              </a:rPr>
              <a:t>Very aggressively.</a:t>
            </a:r>
          </a:p>
          <a:p>
            <a:pPr marL="514350" indent="-514350">
              <a:buAutoNum type="alphaLcPeriod"/>
            </a:pPr>
            <a:r>
              <a:rPr lang="en-US" sz="2800" dirty="0" smtClean="0">
                <a:solidFill>
                  <a:srgbClr val="FF0000"/>
                </a:solidFill>
              </a:rPr>
              <a:t>In a socially isolated way.</a:t>
            </a:r>
          </a:p>
          <a:p>
            <a:pPr marL="514350" indent="-514350">
              <a:buAutoNum type="alphaLcPeriod"/>
            </a:pPr>
            <a:endParaRPr lang="en-US" sz="2800" dirty="0" smtClean="0"/>
          </a:p>
          <a:p>
            <a:r>
              <a:rPr lang="en-US" sz="2800" dirty="0" smtClean="0"/>
              <a:t>Classroom manifestations of emotional abuse include:</a:t>
            </a:r>
          </a:p>
          <a:p>
            <a:pPr marL="514350" indent="-514350">
              <a:buAutoNum type="alphaLcPeriod"/>
            </a:pPr>
            <a:r>
              <a:rPr lang="en-US" sz="2800" dirty="0" smtClean="0">
                <a:solidFill>
                  <a:srgbClr val="FF0000"/>
                </a:solidFill>
              </a:rPr>
              <a:t>Academic performance below ability.</a:t>
            </a:r>
          </a:p>
          <a:p>
            <a:pPr marL="514350" indent="-514350">
              <a:buAutoNum type="alphaLcPeriod"/>
            </a:pPr>
            <a:r>
              <a:rPr lang="en-US" sz="2800" dirty="0" smtClean="0">
                <a:solidFill>
                  <a:srgbClr val="FF0000"/>
                </a:solidFill>
              </a:rPr>
              <a:t>Substance abuse, eating disorders.</a:t>
            </a:r>
          </a:p>
        </p:txBody>
      </p:sp>
      <p:pic>
        <p:nvPicPr>
          <p:cNvPr id="3" name="Picture 2" descr="imag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8439" y="4213412"/>
            <a:ext cx="1460737" cy="2599764"/>
          </a:xfrm>
          <a:prstGeom prst="rect">
            <a:avLst/>
          </a:prstGeom>
          <a:ln w="38100" cmpd="sng">
            <a:solidFill>
              <a:srgbClr val="953735"/>
            </a:solidFill>
          </a:ln>
        </p:spPr>
      </p:pic>
    </p:spTree>
    <p:extLst>
      <p:ext uri="{BB962C8B-B14F-4D97-AF65-F5344CB8AC3E}">
        <p14:creationId xmlns:p14="http://schemas.microsoft.com/office/powerpoint/2010/main" val="39218402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537886" y="911409"/>
            <a:ext cx="7306236" cy="4524315"/>
          </a:xfrm>
          <a:prstGeom prst="rect">
            <a:avLst/>
          </a:prstGeom>
          <a:noFill/>
        </p:spPr>
        <p:txBody>
          <a:bodyPr wrap="square" rtlCol="0">
            <a:spAutoFit/>
          </a:bodyPr>
          <a:lstStyle/>
          <a:p>
            <a:r>
              <a:rPr lang="en-US" sz="3200" dirty="0" smtClean="0"/>
              <a:t>Four important advocacy skills must be mastered by teachers who suspected child abuse within their states:</a:t>
            </a:r>
          </a:p>
          <a:p>
            <a:endParaRPr lang="en-US" sz="3200" dirty="0" smtClean="0"/>
          </a:p>
          <a:p>
            <a:r>
              <a:rPr lang="en-US" sz="3200" dirty="0" smtClean="0">
                <a:solidFill>
                  <a:schemeClr val="accent2">
                    <a:lumMod val="75000"/>
                  </a:schemeClr>
                </a:solidFill>
              </a:rPr>
              <a:t>1- Observing Students.</a:t>
            </a:r>
          </a:p>
          <a:p>
            <a:r>
              <a:rPr lang="en-US" sz="3200" dirty="0" smtClean="0">
                <a:solidFill>
                  <a:schemeClr val="accent2">
                    <a:lumMod val="75000"/>
                  </a:schemeClr>
                </a:solidFill>
              </a:rPr>
              <a:t>2- Making referrals.</a:t>
            </a:r>
          </a:p>
          <a:p>
            <a:r>
              <a:rPr lang="en-US" sz="3200" dirty="0" smtClean="0">
                <a:solidFill>
                  <a:schemeClr val="accent2">
                    <a:lumMod val="75000"/>
                  </a:schemeClr>
                </a:solidFill>
              </a:rPr>
              <a:t>3- </a:t>
            </a:r>
            <a:r>
              <a:rPr lang="en-US" sz="3200" dirty="0">
                <a:solidFill>
                  <a:schemeClr val="accent2">
                    <a:lumMod val="75000"/>
                  </a:schemeClr>
                </a:solidFill>
              </a:rPr>
              <a:t>Gathering </a:t>
            </a:r>
            <a:r>
              <a:rPr lang="en-US" sz="3200" dirty="0" smtClean="0">
                <a:solidFill>
                  <a:schemeClr val="accent2">
                    <a:lumMod val="75000"/>
                  </a:schemeClr>
                </a:solidFill>
              </a:rPr>
              <a:t>information.</a:t>
            </a:r>
          </a:p>
          <a:p>
            <a:r>
              <a:rPr lang="en-US" sz="3200" dirty="0" smtClean="0">
                <a:solidFill>
                  <a:schemeClr val="accent2">
                    <a:lumMod val="75000"/>
                  </a:schemeClr>
                </a:solidFill>
              </a:rPr>
              <a:t>4- Following </a:t>
            </a:r>
            <a:r>
              <a:rPr lang="en-US" sz="3200" dirty="0">
                <a:solidFill>
                  <a:schemeClr val="accent2">
                    <a:lumMod val="75000"/>
                  </a:schemeClr>
                </a:solidFill>
              </a:rPr>
              <a:t>up.</a:t>
            </a:r>
          </a:p>
          <a:p>
            <a:endParaRPr lang="en-US" sz="3200" dirty="0"/>
          </a:p>
        </p:txBody>
      </p:sp>
      <p:pic>
        <p:nvPicPr>
          <p:cNvPr id="3" name="Picture 2" descr="SP_HolidayMagic_redSwirlsPaper.jpg"/>
          <p:cNvPicPr>
            <a:picLocks noChangeAspect="1"/>
          </p:cNvPicPr>
          <p:nvPr/>
        </p:nvPicPr>
        <p:blipFill rotWithShape="1">
          <a:blip r:embed="rId3">
            <a:extLst>
              <a:ext uri="{28A0092B-C50C-407E-A947-70E740481C1C}">
                <a14:useLocalDpi xmlns:a14="http://schemas.microsoft.com/office/drawing/2010/main" val="0"/>
              </a:ext>
            </a:extLst>
          </a:blip>
          <a:srcRect l="86285" t="14161"/>
          <a:stretch/>
        </p:blipFill>
        <p:spPr>
          <a:xfrm>
            <a:off x="7963650" y="0"/>
            <a:ext cx="1180350" cy="6858000"/>
          </a:xfrm>
          <a:prstGeom prst="rect">
            <a:avLst/>
          </a:prstGeom>
        </p:spPr>
      </p:pic>
    </p:spTree>
    <p:extLst>
      <p:ext uri="{BB962C8B-B14F-4D97-AF65-F5344CB8AC3E}">
        <p14:creationId xmlns:p14="http://schemas.microsoft.com/office/powerpoint/2010/main" val="33791839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pic>
        <p:nvPicPr>
          <p:cNvPr id="3" name="Picture 2" descr="1659484_orig.png"/>
          <p:cNvPicPr>
            <a:picLocks noChangeAspect="1"/>
          </p:cNvPicPr>
          <p:nvPr/>
        </p:nvPicPr>
        <p:blipFill>
          <a:blip r:embed="rId3">
            <a:alphaModFix amt="30000"/>
            <a:extLst>
              <a:ext uri="{28A0092B-C50C-407E-A947-70E740481C1C}">
                <a14:useLocalDpi xmlns:a14="http://schemas.microsoft.com/office/drawing/2010/main" val="0"/>
              </a:ext>
            </a:extLst>
          </a:blip>
          <a:stretch>
            <a:fillRect/>
          </a:stretch>
        </p:blipFill>
        <p:spPr>
          <a:xfrm>
            <a:off x="6276788" y="3990788"/>
            <a:ext cx="2867212" cy="2867212"/>
          </a:xfrm>
          <a:prstGeom prst="rect">
            <a:avLst/>
          </a:prstGeom>
        </p:spPr>
      </p:pic>
      <p:sp>
        <p:nvSpPr>
          <p:cNvPr id="2" name="TextBox 1"/>
          <p:cNvSpPr txBox="1"/>
          <p:nvPr/>
        </p:nvSpPr>
        <p:spPr>
          <a:xfrm>
            <a:off x="343646" y="298827"/>
            <a:ext cx="8337178" cy="6247863"/>
          </a:xfrm>
          <a:prstGeom prst="rect">
            <a:avLst/>
          </a:prstGeom>
          <a:noFill/>
        </p:spPr>
        <p:txBody>
          <a:bodyPr wrap="square" rtlCol="0">
            <a:spAutoFit/>
          </a:bodyPr>
          <a:lstStyle/>
          <a:p>
            <a:r>
              <a:rPr lang="en-US" sz="2800" dirty="0"/>
              <a:t>Though teachers must be equipped to serve as advocates for all students,  there are some actions that are </a:t>
            </a:r>
            <a:r>
              <a:rPr lang="en-US" sz="2800" dirty="0">
                <a:solidFill>
                  <a:srgbClr val="FF0000"/>
                </a:solidFill>
              </a:rPr>
              <a:t>not</a:t>
            </a:r>
            <a:r>
              <a:rPr lang="en-US" sz="2800" dirty="0"/>
              <a:t> </a:t>
            </a:r>
            <a:r>
              <a:rPr lang="en-US" sz="2800" dirty="0" smtClean="0"/>
              <a:t>advised</a:t>
            </a:r>
            <a:r>
              <a:rPr lang="en-US" sz="2800" dirty="0"/>
              <a:t>:</a:t>
            </a:r>
            <a:endParaRPr lang="en-US" sz="2800" dirty="0" smtClean="0"/>
          </a:p>
          <a:p>
            <a:r>
              <a:rPr lang="en-US" sz="2800" dirty="0" smtClean="0"/>
              <a:t> </a:t>
            </a:r>
            <a:r>
              <a:rPr lang="en-US" sz="2400" dirty="0"/>
              <a:t/>
            </a:r>
            <a:br>
              <a:rPr lang="en-US" sz="2400" dirty="0"/>
            </a:br>
            <a:r>
              <a:rPr lang="en-US" sz="2400" dirty="0"/>
              <a:t>* Call the parents or caregivers to discuss suspicions.</a:t>
            </a:r>
            <a:br>
              <a:rPr lang="en-US" sz="2400" dirty="0"/>
            </a:br>
            <a:r>
              <a:rPr lang="en-US" sz="2400" dirty="0"/>
              <a:t>* Conduct an examination of unexposed areas of the child's body.</a:t>
            </a:r>
            <a:br>
              <a:rPr lang="en-US" sz="2400" dirty="0"/>
            </a:br>
            <a:r>
              <a:rPr lang="en-US" sz="2400" dirty="0"/>
              <a:t>* Assert that the report is an emergency unless the danger appears to be immediate.  </a:t>
            </a:r>
            <a:br>
              <a:rPr lang="en-US" sz="2400" dirty="0"/>
            </a:br>
            <a:r>
              <a:rPr lang="en-US" sz="2400" dirty="0"/>
              <a:t>* Conduct an investigation.  </a:t>
            </a:r>
            <a:br>
              <a:rPr lang="en-US" sz="2400" dirty="0"/>
            </a:br>
            <a:r>
              <a:rPr lang="en-US" sz="2400" dirty="0"/>
              <a:t>* Wait to see if the situation improves</a:t>
            </a:r>
            <a:br>
              <a:rPr lang="en-US" sz="2400" dirty="0"/>
            </a:br>
            <a:r>
              <a:rPr lang="en-US" sz="2400" dirty="0"/>
              <a:t>* Discuss suspicions with colleagues,  friends or siblings of the child.  </a:t>
            </a:r>
            <a:br>
              <a:rPr lang="en-US" sz="2400" dirty="0"/>
            </a:br>
            <a:r>
              <a:rPr lang="en-US" sz="2400" dirty="0"/>
              <a:t>* Promise the child that the teacher will not share information that has been revealed</a:t>
            </a:r>
            <a:br>
              <a:rPr lang="en-US" sz="2400" dirty="0"/>
            </a:br>
            <a:r>
              <a:rPr lang="en-US" sz="2400" dirty="0"/>
              <a:t>* Ignore what the child reports about </a:t>
            </a:r>
            <a:r>
              <a:rPr lang="en-US" sz="2400" dirty="0" smtClean="0"/>
              <a:t>maltreatment and </a:t>
            </a:r>
            <a:r>
              <a:rPr lang="en-US" sz="2400" dirty="0"/>
              <a:t>allow others to determine if reports should be made.</a:t>
            </a:r>
          </a:p>
        </p:txBody>
      </p:sp>
    </p:spTree>
    <p:extLst>
      <p:ext uri="{BB962C8B-B14F-4D97-AF65-F5344CB8AC3E}">
        <p14:creationId xmlns:p14="http://schemas.microsoft.com/office/powerpoint/2010/main" val="27849338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612589" y="2420454"/>
            <a:ext cx="8053294" cy="3970318"/>
          </a:xfrm>
          <a:prstGeom prst="rect">
            <a:avLst/>
          </a:prstGeom>
          <a:noFill/>
        </p:spPr>
        <p:txBody>
          <a:bodyPr wrap="square" rtlCol="0">
            <a:spAutoFit/>
          </a:bodyPr>
          <a:lstStyle/>
          <a:p>
            <a:r>
              <a:rPr lang="en-US" sz="3600" dirty="0" smtClean="0">
                <a:solidFill>
                  <a:srgbClr val="953735"/>
                </a:solidFill>
              </a:rPr>
              <a:t>Bullying: </a:t>
            </a:r>
            <a:r>
              <a:rPr lang="en-US" sz="3600" dirty="0"/>
              <a:t>includes intentional acts of aggressive </a:t>
            </a:r>
            <a:r>
              <a:rPr lang="en-US" sz="3600" dirty="0" smtClean="0"/>
              <a:t>behavior </a:t>
            </a:r>
            <a:r>
              <a:rPr lang="en-US" sz="3600" dirty="0"/>
              <a:t>that are characterized by an imbalance of power or strength</a:t>
            </a:r>
            <a:r>
              <a:rPr lang="en-US" sz="3600" dirty="0" smtClean="0"/>
              <a:t>.</a:t>
            </a:r>
          </a:p>
          <a:p>
            <a:endParaRPr lang="en-US" sz="3600" dirty="0" smtClean="0"/>
          </a:p>
          <a:p>
            <a:r>
              <a:rPr lang="en-US" sz="3600" dirty="0">
                <a:solidFill>
                  <a:srgbClr val="953735"/>
                </a:solidFill>
              </a:rPr>
              <a:t>"Cyberbullying”: </a:t>
            </a:r>
            <a:r>
              <a:rPr lang="en-US" sz="3600" dirty="0"/>
              <a:t>includes the use of communication technology to torment others.</a:t>
            </a:r>
            <a:endParaRPr lang="en-US" sz="3600" dirty="0" smtClean="0"/>
          </a:p>
        </p:txBody>
      </p:sp>
      <p:pic>
        <p:nvPicPr>
          <p:cNvPr id="3" name="Picture 2" descr="Bullying-stands-fo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9" y="0"/>
            <a:ext cx="3538069" cy="2211293"/>
          </a:xfrm>
          <a:prstGeom prst="rect">
            <a:avLst/>
          </a:prstGeom>
          <a:ln>
            <a:noFill/>
          </a:ln>
          <a:effectLst>
            <a:softEdge rad="112500"/>
          </a:effectLst>
        </p:spPr>
      </p:pic>
      <p:sp>
        <p:nvSpPr>
          <p:cNvPr id="5" name="Rectangle 4"/>
          <p:cNvSpPr/>
          <p:nvPr/>
        </p:nvSpPr>
        <p:spPr>
          <a:xfrm>
            <a:off x="3947944" y="920980"/>
            <a:ext cx="1972015" cy="584775"/>
          </a:xfrm>
          <a:prstGeom prst="rect">
            <a:avLst/>
          </a:prstGeom>
        </p:spPr>
        <p:txBody>
          <a:bodyPr wrap="none">
            <a:spAutoFit/>
          </a:bodyPr>
          <a:lstStyle/>
          <a:p>
            <a:pPr algn="ctr"/>
            <a:r>
              <a:rPr lang="en-US" sz="3200" b="1" dirty="0"/>
              <a:t>2- Bullying</a:t>
            </a:r>
          </a:p>
        </p:txBody>
      </p:sp>
    </p:spTree>
    <p:extLst>
      <p:ext uri="{BB962C8B-B14F-4D97-AF65-F5344CB8AC3E}">
        <p14:creationId xmlns:p14="http://schemas.microsoft.com/office/powerpoint/2010/main" val="38503076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298824" y="358596"/>
            <a:ext cx="8695763" cy="3046988"/>
          </a:xfrm>
          <a:prstGeom prst="rect">
            <a:avLst/>
          </a:prstGeom>
          <a:noFill/>
        </p:spPr>
        <p:txBody>
          <a:bodyPr wrap="square" rtlCol="0">
            <a:spAutoFit/>
          </a:bodyPr>
          <a:lstStyle/>
          <a:p>
            <a:r>
              <a:rPr lang="en-US" sz="3200" dirty="0" smtClean="0"/>
              <a:t>Many </a:t>
            </a:r>
            <a:r>
              <a:rPr lang="en-US" sz="3200" dirty="0"/>
              <a:t>school bullies go on to commit acts of violence as </a:t>
            </a:r>
            <a:r>
              <a:rPr lang="en-US" sz="3200" dirty="0" smtClean="0"/>
              <a:t>adults.</a:t>
            </a:r>
            <a:endParaRPr lang="en-US" sz="3200" dirty="0"/>
          </a:p>
          <a:p>
            <a:r>
              <a:rPr lang="en-US" sz="3200" dirty="0"/>
              <a:t>Sadly,  it is rare for students to come to the aid of the victim because many bystanders interpret that the victim is somehow responsible for or brought the situation on themselves</a:t>
            </a:r>
            <a:r>
              <a:rPr lang="en-US" sz="3200" dirty="0" smtClean="0"/>
              <a:t>.</a:t>
            </a:r>
            <a:endParaRPr lang="en-US" sz="3200" dirty="0"/>
          </a:p>
        </p:txBody>
      </p:sp>
      <p:pic>
        <p:nvPicPr>
          <p:cNvPr id="3" name="Picture 2" descr="Bullying-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6940" y="4053464"/>
            <a:ext cx="5139765" cy="2518485"/>
          </a:xfrm>
          <a:prstGeom prst="rect">
            <a:avLst/>
          </a:prstGeom>
          <a:ln w="57150" cmpd="sng">
            <a:solidFill>
              <a:srgbClr val="953735"/>
            </a:solidFill>
          </a:ln>
        </p:spPr>
      </p:pic>
    </p:spTree>
    <p:extLst>
      <p:ext uri="{BB962C8B-B14F-4D97-AF65-F5344CB8AC3E}">
        <p14:creationId xmlns:p14="http://schemas.microsoft.com/office/powerpoint/2010/main" val="25055116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597647" y="732122"/>
            <a:ext cx="7933765" cy="1200328"/>
          </a:xfrm>
          <a:prstGeom prst="rect">
            <a:avLst/>
          </a:prstGeom>
          <a:noFill/>
        </p:spPr>
        <p:txBody>
          <a:bodyPr wrap="square" rtlCol="0">
            <a:spAutoFit/>
          </a:bodyPr>
          <a:lstStyle/>
          <a:p>
            <a:pPr algn="ctr"/>
            <a:r>
              <a:rPr lang="en-US" sz="2400" dirty="0"/>
              <a:t>I</a:t>
            </a:r>
            <a:r>
              <a:rPr lang="en-US" sz="2400" dirty="0" smtClean="0"/>
              <a:t>n </a:t>
            </a:r>
            <a:r>
              <a:rPr lang="en-US" sz="2400" dirty="0"/>
              <a:t>addition,  it is not uncommon for adults including educators to </a:t>
            </a:r>
            <a:r>
              <a:rPr lang="en-US" sz="2400" b="1" dirty="0">
                <a:solidFill>
                  <a:schemeClr val="accent2">
                    <a:lumMod val="50000"/>
                  </a:schemeClr>
                </a:solidFill>
              </a:rPr>
              <a:t>ignore</a:t>
            </a:r>
            <a:r>
              <a:rPr lang="en-US" sz="2400" dirty="0"/>
              <a:t> such acts or to reflect attitudes that enable such violence to continue. These include</a:t>
            </a:r>
            <a:r>
              <a:rPr lang="en-US" sz="2400" dirty="0" smtClean="0"/>
              <a:t>:</a:t>
            </a:r>
          </a:p>
        </p:txBody>
      </p:sp>
      <p:graphicFrame>
        <p:nvGraphicFramePr>
          <p:cNvPr id="3" name="Table 2"/>
          <p:cNvGraphicFramePr>
            <a:graphicFrameLocks noGrp="1"/>
          </p:cNvGraphicFramePr>
          <p:nvPr>
            <p:extLst>
              <p:ext uri="{D42A27DB-BD31-4B8C-83A1-F6EECF244321}">
                <p14:modId xmlns:p14="http://schemas.microsoft.com/office/powerpoint/2010/main" val="69161771"/>
              </p:ext>
            </p:extLst>
          </p:nvPr>
        </p:nvGraphicFramePr>
        <p:xfrm>
          <a:off x="253999" y="2233699"/>
          <a:ext cx="8636002" cy="3901440"/>
        </p:xfrm>
        <a:graphic>
          <a:graphicData uri="http://schemas.openxmlformats.org/drawingml/2006/table">
            <a:tbl>
              <a:tblPr firstRow="1" bandRow="1">
                <a:tableStyleId>{5DA37D80-6434-44D0-A028-1B22A696006F}</a:tableStyleId>
              </a:tblPr>
              <a:tblGrid>
                <a:gridCol w="1987177"/>
                <a:gridCol w="6648825"/>
              </a:tblGrid>
              <a:tr h="370840">
                <a:tc>
                  <a:txBody>
                    <a:bodyPr/>
                    <a:lstStyle/>
                    <a:p>
                      <a:r>
                        <a:rPr lang="en-US" sz="2000" b="0" dirty="0" smtClean="0"/>
                        <a:t>* Denial</a:t>
                      </a:r>
                      <a:endParaRPr lang="en-US" sz="2000" b="0" dirty="0"/>
                    </a:p>
                  </a:txBody>
                  <a:tcPr>
                    <a:solidFill>
                      <a:srgbClr val="FFFFFF"/>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b="0" dirty="0" smtClean="0"/>
                        <a:t>"We don't have a problem with violence in our community,  but that other school district certainly does.”</a:t>
                      </a:r>
                    </a:p>
                  </a:txBody>
                  <a:tcPr>
                    <a:solidFill>
                      <a:srgbClr val="FFFFFF"/>
                    </a:solidFill>
                  </a:tcPr>
                </a:tc>
              </a:tr>
              <a:tr h="370840">
                <a:tc>
                  <a:txBody>
                    <a:bodyPr/>
                    <a:lstStyle/>
                    <a:p>
                      <a:r>
                        <a:rPr lang="en-US" sz="2000" dirty="0" smtClean="0"/>
                        <a:t>* Minimization</a:t>
                      </a:r>
                      <a:endParaRPr lang="en-US" sz="2000" dirty="0"/>
                    </a:p>
                  </a:txBody>
                  <a:tcPr/>
                </a:tc>
                <a:tc>
                  <a:txBody>
                    <a:bodyPr/>
                    <a:lstStyle/>
                    <a:p>
                      <a:r>
                        <a:rPr lang="en-US" sz="2000" dirty="0" smtClean="0"/>
                        <a:t>"Name-calling,  pushing,  and shoving are just normal behaviors for kids."</a:t>
                      </a:r>
                      <a:endParaRPr lang="en-US" sz="2000" dirty="0"/>
                    </a:p>
                  </a:txBody>
                  <a:tcPr/>
                </a:tc>
              </a:tr>
              <a:tr h="370840">
                <a:tc>
                  <a:txBody>
                    <a:bodyPr/>
                    <a:lstStyle/>
                    <a:p>
                      <a:r>
                        <a:rPr lang="en-US" sz="2000" dirty="0" smtClean="0"/>
                        <a:t>* Rationalization </a:t>
                      </a:r>
                      <a:endParaRPr lang="en-US" sz="2000" dirty="0"/>
                    </a:p>
                  </a:txBody>
                  <a:tcPr>
                    <a:solidFill>
                      <a:srgbClr val="FFFFFF"/>
                    </a:solidFill>
                  </a:tcPr>
                </a:tc>
                <a:tc>
                  <a:txBody>
                    <a:bodyPr/>
                    <a:lstStyle/>
                    <a:p>
                      <a:r>
                        <a:rPr lang="en-US" sz="2000" dirty="0" smtClean="0"/>
                        <a:t>"It is important for all kids to learn to stand up for themselves”</a:t>
                      </a:r>
                      <a:endParaRPr lang="en-US" sz="2000" dirty="0"/>
                    </a:p>
                  </a:txBody>
                  <a:tcPr>
                    <a:solidFill>
                      <a:srgbClr val="FFFFFF"/>
                    </a:solidFill>
                  </a:tcPr>
                </a:tc>
              </a:tr>
              <a:tr h="370840">
                <a:tc>
                  <a:txBody>
                    <a:bodyPr/>
                    <a:lstStyle/>
                    <a:p>
                      <a:r>
                        <a:rPr lang="en-US" sz="2000" dirty="0" smtClean="0"/>
                        <a:t>* Justification</a:t>
                      </a:r>
                      <a:endParaRPr lang="en-US" sz="2000" dirty="0"/>
                    </a:p>
                  </a:txBody>
                  <a:tcPr/>
                </a:tc>
                <a:tc>
                  <a:txBody>
                    <a:bodyPr/>
                    <a:lstStyle/>
                    <a:p>
                      <a:r>
                        <a:rPr lang="en-US" sz="2000" dirty="0" smtClean="0"/>
                        <a:t>"Our classes are just too big to do something about bullying" </a:t>
                      </a:r>
                      <a:endParaRPr lang="en-US" sz="2000" dirty="0"/>
                    </a:p>
                  </a:txBody>
                  <a:tcPr/>
                </a:tc>
              </a:tr>
              <a:tr h="370840">
                <a:tc>
                  <a:txBody>
                    <a:bodyPr/>
                    <a:lstStyle/>
                    <a:p>
                      <a:r>
                        <a:rPr lang="en-US" sz="2000" dirty="0" smtClean="0"/>
                        <a:t>* Blame</a:t>
                      </a:r>
                      <a:endParaRPr lang="en-US" sz="2000" dirty="0"/>
                    </a:p>
                  </a:txBody>
                  <a:tcPr>
                    <a:solidFill>
                      <a:srgbClr val="FFFFFF"/>
                    </a:solidFill>
                  </a:tcPr>
                </a:tc>
                <a:tc>
                  <a:txBody>
                    <a:bodyPr/>
                    <a:lstStyle/>
                    <a:p>
                      <a:r>
                        <a:rPr lang="en-US" sz="2000" dirty="0" smtClean="0"/>
                        <a:t>"Bullying and other forms of violence are the result of single-parent families and mothers who work outside of their homes.”</a:t>
                      </a:r>
                      <a:endParaRPr lang="en-US" sz="2000" dirty="0"/>
                    </a:p>
                  </a:txBody>
                  <a:tcPr>
                    <a:solidFill>
                      <a:srgbClr val="FFFFFF"/>
                    </a:solidFill>
                  </a:tcPr>
                </a:tc>
              </a:tr>
              <a:tr h="370840">
                <a:tc>
                  <a:txBody>
                    <a:bodyPr/>
                    <a:lstStyle/>
                    <a:p>
                      <a:r>
                        <a:rPr lang="en-US" sz="2000" dirty="0" smtClean="0"/>
                        <a:t>* Avoidance</a:t>
                      </a:r>
                      <a:endParaRPr lang="en-US" sz="20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"My job is to teach; managing violence is an administrative responsibility”</a:t>
                      </a:r>
                    </a:p>
                  </a:txBody>
                  <a:tcPr/>
                </a:tc>
              </a:tr>
            </a:tbl>
          </a:graphicData>
        </a:graphic>
      </p:graphicFrame>
    </p:spTree>
    <p:extLst>
      <p:ext uri="{BB962C8B-B14F-4D97-AF65-F5344CB8AC3E}">
        <p14:creationId xmlns:p14="http://schemas.microsoft.com/office/powerpoint/2010/main" val="34469752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1644"/>
            <a:ext cx="9152138" cy="6856356"/>
          </a:xfrm>
          <a:prstGeom prst="rect">
            <a:avLst/>
          </a:prstGeom>
        </p:spPr>
      </p:pic>
      <p:sp>
        <p:nvSpPr>
          <p:cNvPr id="26625" name="Title 1"/>
          <p:cNvSpPr>
            <a:spLocks noGrp="1"/>
          </p:cNvSpPr>
          <p:nvPr>
            <p:ph type="title"/>
          </p:nvPr>
        </p:nvSpPr>
        <p:spPr/>
        <p:txBody>
          <a:bodyPr>
            <a:normAutofit fontScale="90000"/>
          </a:bodyPr>
          <a:lstStyle/>
          <a:p>
            <a:pPr eaLnBrk="1" hangingPunct="1"/>
            <a:r>
              <a:rPr lang="en-US" dirty="0" smtClean="0"/>
              <a:t>Why be concerned about Asthma in School?</a:t>
            </a:r>
          </a:p>
        </p:txBody>
      </p:sp>
      <p:sp>
        <p:nvSpPr>
          <p:cNvPr id="26626" name="Content Placeholder 2"/>
          <p:cNvSpPr>
            <a:spLocks noGrp="1"/>
          </p:cNvSpPr>
          <p:nvPr>
            <p:ph idx="1"/>
          </p:nvPr>
        </p:nvSpPr>
        <p:spPr>
          <a:xfrm>
            <a:off x="498475" y="1851025"/>
            <a:ext cx="8458200" cy="4805363"/>
          </a:xfrm>
        </p:spPr>
        <p:txBody>
          <a:bodyPr/>
          <a:lstStyle/>
          <a:p>
            <a:pPr eaLnBrk="1" hangingPunct="1"/>
            <a:r>
              <a:rPr lang="en-US" sz="2200" dirty="0" smtClean="0"/>
              <a:t>Uncontrolled asthma can result in reduced performance for the child with asthma and disruptions for the entire classroom.</a:t>
            </a:r>
          </a:p>
          <a:p>
            <a:pPr eaLnBrk="1" hangingPunct="1"/>
            <a:r>
              <a:rPr lang="en-US" sz="2200" dirty="0" smtClean="0"/>
              <a:t>Students with asthma can function to their maximum potential if their needs are met. The benefits to students include</a:t>
            </a:r>
          </a:p>
          <a:p>
            <a:pPr eaLnBrk="1" hangingPunct="1">
              <a:lnSpc>
                <a:spcPct val="70000"/>
              </a:lnSpc>
              <a:buFont typeface="Wingdings" pitchFamily="2" charset="2"/>
              <a:buChar char="ü"/>
            </a:pPr>
            <a:r>
              <a:rPr lang="en-US" dirty="0" smtClean="0"/>
              <a:t> </a:t>
            </a:r>
            <a:r>
              <a:rPr lang="en-US" sz="2200" dirty="0" smtClean="0"/>
              <a:t>better attendance</a:t>
            </a:r>
          </a:p>
          <a:p>
            <a:pPr eaLnBrk="1" hangingPunct="1">
              <a:lnSpc>
                <a:spcPct val="70000"/>
              </a:lnSpc>
              <a:buFont typeface="Wingdings" pitchFamily="2" charset="2"/>
              <a:buChar char="ü"/>
            </a:pPr>
            <a:r>
              <a:rPr lang="en-US" sz="2200" dirty="0" smtClean="0"/>
              <a:t> improved alertness</a:t>
            </a:r>
          </a:p>
          <a:p>
            <a:pPr eaLnBrk="1" hangingPunct="1">
              <a:lnSpc>
                <a:spcPct val="70000"/>
              </a:lnSpc>
              <a:buFont typeface="Wingdings" pitchFamily="2" charset="2"/>
              <a:buChar char="ü"/>
            </a:pPr>
            <a:r>
              <a:rPr lang="en-US" sz="2200" dirty="0" smtClean="0"/>
              <a:t>fewer symptoms</a:t>
            </a:r>
          </a:p>
          <a:p>
            <a:pPr eaLnBrk="1" hangingPunct="1">
              <a:lnSpc>
                <a:spcPct val="70000"/>
              </a:lnSpc>
              <a:buFont typeface="Wingdings" pitchFamily="2" charset="2"/>
              <a:buChar char="ü"/>
            </a:pPr>
            <a:r>
              <a:rPr lang="en-US" sz="2200" dirty="0" smtClean="0"/>
              <a:t>fewer restrictions on participation in physical activities and special events, such as field trips</a:t>
            </a:r>
          </a:p>
          <a:p>
            <a:pPr eaLnBrk="1" hangingPunct="1">
              <a:lnSpc>
                <a:spcPct val="70000"/>
              </a:lnSpc>
              <a:buFont typeface="Wingdings" pitchFamily="2" charset="2"/>
              <a:buChar char="ü"/>
            </a:pPr>
            <a:r>
              <a:rPr lang="en-US" sz="2200" dirty="0" smtClean="0"/>
              <a:t> fewer medical emergencies.</a:t>
            </a:r>
          </a:p>
        </p:txBody>
      </p:sp>
    </p:spTree>
    <p:extLst>
      <p:ext uri="{BB962C8B-B14F-4D97-AF65-F5344CB8AC3E}">
        <p14:creationId xmlns:p14="http://schemas.microsoft.com/office/powerpoint/2010/main" val="35261759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6" name="Rectangle 5"/>
          <p:cNvSpPr/>
          <p:nvPr/>
        </p:nvSpPr>
        <p:spPr>
          <a:xfrm>
            <a:off x="239059" y="2017060"/>
            <a:ext cx="8680823" cy="4601882"/>
          </a:xfrm>
          <a:prstGeom prst="rect">
            <a:avLst/>
          </a:prstGeom>
          <a:solidFill>
            <a:srgbClr val="FFFFFF"/>
          </a:solidFill>
          <a:ln w="38100" cmpd="sng">
            <a:solidFill>
              <a:srgbClr val="95373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p:cNvSpPr/>
          <p:nvPr/>
        </p:nvSpPr>
        <p:spPr>
          <a:xfrm>
            <a:off x="239059" y="224114"/>
            <a:ext cx="8680823" cy="1628591"/>
          </a:xfrm>
          <a:prstGeom prst="rect">
            <a:avLst/>
          </a:prstGeom>
          <a:solidFill>
            <a:srgbClr val="FFFFFF"/>
          </a:solidFill>
          <a:ln w="38100" cmpd="sng">
            <a:solidFill>
              <a:srgbClr val="95373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extBox 1"/>
          <p:cNvSpPr txBox="1"/>
          <p:nvPr/>
        </p:nvSpPr>
        <p:spPr>
          <a:xfrm>
            <a:off x="2763008" y="2315866"/>
            <a:ext cx="6246519" cy="4154983"/>
          </a:xfrm>
          <a:prstGeom prst="rect">
            <a:avLst/>
          </a:prstGeom>
          <a:noFill/>
        </p:spPr>
        <p:txBody>
          <a:bodyPr wrap="square" rtlCol="0">
            <a:spAutoFit/>
          </a:bodyPr>
          <a:lstStyle/>
          <a:p>
            <a:r>
              <a:rPr lang="en-US" sz="2400" dirty="0" smtClean="0"/>
              <a:t>In </a:t>
            </a:r>
            <a:r>
              <a:rPr lang="en-US" sz="2400" dirty="0"/>
              <a:t>response,  schools</a:t>
            </a:r>
            <a:r>
              <a:rPr lang="en-US" sz="2400" dirty="0" smtClean="0"/>
              <a:t>, </a:t>
            </a:r>
            <a:r>
              <a:rPr lang="en-US" sz="2400" dirty="0"/>
              <a:t>and community organizations offer training programs to help young people master a range of </a:t>
            </a:r>
            <a:r>
              <a:rPr lang="en-US" sz="2400" b="1" dirty="0"/>
              <a:t>self-management and conflict resolution skills</a:t>
            </a:r>
            <a:r>
              <a:rPr lang="en-US" sz="2400" dirty="0"/>
              <a:t>.  </a:t>
            </a:r>
            <a:br>
              <a:rPr lang="en-US" sz="2400" dirty="0"/>
            </a:br>
            <a:r>
              <a:rPr lang="en-US" sz="2400" dirty="0"/>
              <a:t>In such programs,  individuals practice</a:t>
            </a:r>
            <a:r>
              <a:rPr lang="en-US" sz="2400" dirty="0" smtClean="0"/>
              <a:t>:</a:t>
            </a:r>
          </a:p>
          <a:p>
            <a:r>
              <a:rPr lang="en-US" sz="2400" dirty="0"/>
              <a:t/>
            </a:r>
            <a:br>
              <a:rPr lang="en-US" sz="2400" dirty="0"/>
            </a:br>
            <a:r>
              <a:rPr lang="en-US" sz="2400" dirty="0"/>
              <a:t>* Identify adults with whom they can share anger, </a:t>
            </a:r>
            <a:r>
              <a:rPr lang="en-US" sz="2400" dirty="0" smtClean="0"/>
              <a:t>fears, </a:t>
            </a:r>
            <a:r>
              <a:rPr lang="en-US" sz="2400" dirty="0"/>
              <a:t>and concerns.  </a:t>
            </a:r>
            <a:br>
              <a:rPr lang="en-US" sz="2400" dirty="0"/>
            </a:br>
            <a:r>
              <a:rPr lang="en-US" sz="2400" dirty="0"/>
              <a:t>* Refuse to carry a gun or other </a:t>
            </a:r>
            <a:r>
              <a:rPr lang="en-US" sz="2400" dirty="0" smtClean="0"/>
              <a:t>weapon </a:t>
            </a:r>
            <a:r>
              <a:rPr lang="en-US" sz="2400" dirty="0"/>
              <a:t>and avoid people who carry weapons  </a:t>
            </a:r>
            <a:br>
              <a:rPr lang="en-US" sz="2400" dirty="0"/>
            </a:br>
            <a:r>
              <a:rPr lang="en-US" sz="2400" dirty="0"/>
              <a:t>* Treat others with respect</a:t>
            </a:r>
            <a:r>
              <a:rPr lang="en-US" sz="2400" dirty="0" smtClean="0"/>
              <a:t>.</a:t>
            </a:r>
          </a:p>
        </p:txBody>
      </p:sp>
      <p:pic>
        <p:nvPicPr>
          <p:cNvPr id="3" name="Picture 2" descr="ihmag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3654" y="358584"/>
            <a:ext cx="1764485" cy="1384995"/>
          </a:xfrm>
          <a:prstGeom prst="rect">
            <a:avLst/>
          </a:prstGeom>
          <a:ln w="38100" cmpd="sng">
            <a:solidFill>
              <a:srgbClr val="FFFFFF"/>
            </a:solidFill>
          </a:ln>
        </p:spPr>
      </p:pic>
      <p:sp>
        <p:nvSpPr>
          <p:cNvPr id="4" name="TextBox 3"/>
          <p:cNvSpPr txBox="1"/>
          <p:nvPr/>
        </p:nvSpPr>
        <p:spPr>
          <a:xfrm>
            <a:off x="403411" y="212390"/>
            <a:ext cx="5991411" cy="1677382"/>
          </a:xfrm>
          <a:prstGeom prst="rect">
            <a:avLst/>
          </a:prstGeom>
          <a:noFill/>
          <a:ln w="38100" cmpd="sng">
            <a:noFill/>
          </a:ln>
        </p:spPr>
        <p:txBody>
          <a:bodyPr wrap="square" rtlCol="0">
            <a:spAutoFit/>
          </a:bodyPr>
          <a:lstStyle/>
          <a:p>
            <a:r>
              <a:rPr lang="en-US" sz="2800" b="1" dirty="0"/>
              <a:t>3- Conflict Resolution </a:t>
            </a:r>
            <a:r>
              <a:rPr lang="en-US" sz="2800" b="1" dirty="0" smtClean="0"/>
              <a:t>Education</a:t>
            </a:r>
            <a:endParaRPr lang="en-US" sz="2500" b="1" dirty="0" smtClean="0"/>
          </a:p>
          <a:p>
            <a:r>
              <a:rPr lang="en-US" sz="2500" dirty="0" smtClean="0"/>
              <a:t>All </a:t>
            </a:r>
            <a:r>
              <a:rPr lang="en-US" sz="2500" dirty="0"/>
              <a:t>too often,  small incidents and minor disagreements between young people escalate into destructive or violent acts</a:t>
            </a:r>
            <a:r>
              <a:rPr lang="en-US" sz="2500" dirty="0" smtClean="0"/>
              <a:t>.</a:t>
            </a:r>
            <a:endParaRPr lang="en-US" sz="2500" dirty="0"/>
          </a:p>
        </p:txBody>
      </p:sp>
      <p:pic>
        <p:nvPicPr>
          <p:cNvPr id="7" name="Picture 6" descr="KeepCal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411" y="2331743"/>
            <a:ext cx="2165364" cy="1911549"/>
          </a:xfrm>
          <a:prstGeom prst="rect">
            <a:avLst/>
          </a:prstGeom>
        </p:spPr>
      </p:pic>
      <p:pic>
        <p:nvPicPr>
          <p:cNvPr id="8" name="Picture 7" descr="SelfRespec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411" y="4353066"/>
            <a:ext cx="2165364" cy="2114461"/>
          </a:xfrm>
          <a:prstGeom prst="rect">
            <a:avLst/>
          </a:prstGeom>
        </p:spPr>
      </p:pic>
    </p:spTree>
    <p:extLst>
      <p:ext uri="{BB962C8B-B14F-4D97-AF65-F5344CB8AC3E}">
        <p14:creationId xmlns:p14="http://schemas.microsoft.com/office/powerpoint/2010/main" val="3285603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1344705" y="1419416"/>
            <a:ext cx="6648824" cy="3539430"/>
          </a:xfrm>
          <a:prstGeom prst="rect">
            <a:avLst/>
          </a:prstGeom>
          <a:solidFill>
            <a:srgbClr val="FFFFFF"/>
          </a:solidFill>
          <a:ln w="57150" cmpd="sng">
            <a:solidFill>
              <a:srgbClr val="953735"/>
            </a:solidFill>
          </a:ln>
        </p:spPr>
        <p:txBody>
          <a:bodyPr wrap="square" rtlCol="0">
            <a:spAutoFit/>
          </a:bodyPr>
          <a:lstStyle/>
          <a:p>
            <a:pPr algn="ctr"/>
            <a:endParaRPr lang="en-US" sz="3200" dirty="0"/>
          </a:p>
          <a:p>
            <a:pPr algn="ctr"/>
            <a:r>
              <a:rPr lang="en-US" sz="3200" dirty="0"/>
              <a:t>It is important to remember that bullying is a form of victimization characterized by an imbalance of power in a relationship and </a:t>
            </a:r>
            <a:r>
              <a:rPr lang="en-US" sz="3200" b="1" dirty="0">
                <a:solidFill>
                  <a:schemeClr val="accent2">
                    <a:lumMod val="75000"/>
                  </a:schemeClr>
                </a:solidFill>
              </a:rPr>
              <a:t>not</a:t>
            </a:r>
            <a:r>
              <a:rPr lang="en-US" sz="3200" dirty="0">
                <a:solidFill>
                  <a:schemeClr val="accent2">
                    <a:lumMod val="75000"/>
                  </a:schemeClr>
                </a:solidFill>
              </a:rPr>
              <a:t> </a:t>
            </a:r>
            <a:r>
              <a:rPr lang="en-US" sz="3200" dirty="0"/>
              <a:t>an example of peer conflict.</a:t>
            </a:r>
          </a:p>
          <a:p>
            <a:pPr algn="ctr"/>
            <a:endParaRPr lang="en-US" sz="3200" dirty="0"/>
          </a:p>
        </p:txBody>
      </p:sp>
      <p:pic>
        <p:nvPicPr>
          <p:cNvPr id="3" name="Picture 2" descr="SP_HolidayMagic_GreenBo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3" y="343647"/>
            <a:ext cx="4025270" cy="2058147"/>
          </a:xfrm>
          <a:prstGeom prst="rect">
            <a:avLst/>
          </a:prstGeom>
        </p:spPr>
      </p:pic>
    </p:spTree>
    <p:extLst>
      <p:ext uri="{BB962C8B-B14F-4D97-AF65-F5344CB8AC3E}">
        <p14:creationId xmlns:p14="http://schemas.microsoft.com/office/powerpoint/2010/main" val="1535648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313765" y="-63442"/>
            <a:ext cx="7634942" cy="6986528"/>
          </a:xfrm>
          <a:prstGeom prst="rect">
            <a:avLst/>
          </a:prstGeom>
          <a:noFill/>
        </p:spPr>
        <p:txBody>
          <a:bodyPr wrap="square" rtlCol="0">
            <a:spAutoFit/>
          </a:bodyPr>
          <a:lstStyle/>
          <a:p>
            <a:pPr algn="ctr"/>
            <a:r>
              <a:rPr lang="en-US" sz="2800" b="1" dirty="0"/>
              <a:t>4- Youth Suicide</a:t>
            </a:r>
          </a:p>
          <a:p>
            <a:pPr algn="ctr"/>
            <a:r>
              <a:rPr lang="en-US" sz="2800" dirty="0" smtClean="0">
                <a:solidFill>
                  <a:srgbClr val="953735"/>
                </a:solidFill>
              </a:rPr>
              <a:t>Suicide </a:t>
            </a:r>
            <a:r>
              <a:rPr lang="en-US" sz="2800" dirty="0">
                <a:solidFill>
                  <a:srgbClr val="953735"/>
                </a:solidFill>
              </a:rPr>
              <a:t>refers </a:t>
            </a:r>
            <a:r>
              <a:rPr lang="en-US" sz="2800" dirty="0" smtClean="0">
                <a:solidFill>
                  <a:srgbClr val="953735"/>
                </a:solidFill>
              </a:rPr>
              <a:t>to:</a:t>
            </a:r>
          </a:p>
          <a:p>
            <a:pPr algn="ctr"/>
            <a:r>
              <a:rPr lang="en-US" sz="2800" dirty="0" smtClean="0"/>
              <a:t>self</a:t>
            </a:r>
            <a:r>
              <a:rPr lang="en-US" sz="2800" dirty="0"/>
              <a:t>-chosen behavior to end one's life that might reveal itself as expressed thoughts (ideation), suicidal gestures (attempts of suicide that do not result in death),  and suicide (a death accomplished with intent)</a:t>
            </a:r>
            <a:r>
              <a:rPr lang="en-US" sz="2800" dirty="0" smtClean="0"/>
              <a:t>.</a:t>
            </a:r>
            <a:endParaRPr lang="en-US" sz="2800" dirty="0"/>
          </a:p>
          <a:p>
            <a:pPr algn="ctr"/>
            <a:r>
              <a:rPr lang="en-US" sz="2800" dirty="0"/>
              <a:t>There is no simple answer to why youth commit suicide. </a:t>
            </a:r>
            <a:r>
              <a:rPr lang="en-US" sz="2800" dirty="0" smtClean="0"/>
              <a:t>Many </a:t>
            </a:r>
            <a:r>
              <a:rPr lang="en-US" sz="2800" dirty="0"/>
              <a:t>adults conclude that youth suicide attempts are associated with attention seeking or motivations for revenge ("You'll e sorry when I'm gone),  but the research does </a:t>
            </a:r>
            <a:r>
              <a:rPr lang="en-US" sz="2800" b="1" dirty="0">
                <a:solidFill>
                  <a:srgbClr val="953735"/>
                </a:solidFill>
              </a:rPr>
              <a:t>not</a:t>
            </a:r>
            <a:r>
              <a:rPr lang="en-US" sz="2800" dirty="0"/>
              <a:t> support this conclusion. </a:t>
            </a:r>
            <a:r>
              <a:rPr lang="en-US" sz="2800" dirty="0" smtClean="0"/>
              <a:t>Rather</a:t>
            </a:r>
            <a:r>
              <a:rPr lang="en-US" sz="2800" dirty="0"/>
              <a:t>, </a:t>
            </a:r>
            <a:r>
              <a:rPr lang="en-US" sz="2800" dirty="0" smtClean="0"/>
              <a:t>evidence </a:t>
            </a:r>
            <a:r>
              <a:rPr lang="en-US" sz="2800" dirty="0"/>
              <a:t>suggests that most adolescent suicides are associated with </a:t>
            </a:r>
            <a:r>
              <a:rPr lang="en-US" sz="2800" dirty="0">
                <a:solidFill>
                  <a:srgbClr val="953735"/>
                </a:solidFill>
              </a:rPr>
              <a:t>depression</a:t>
            </a:r>
            <a:r>
              <a:rPr lang="en-US" sz="2800" dirty="0"/>
              <a:t> leading to the pursuit of escape or a desire to end painful life circumstances </a:t>
            </a:r>
          </a:p>
        </p:txBody>
      </p:sp>
      <p:pic>
        <p:nvPicPr>
          <p:cNvPr id="3" name="Picture 2" descr="Untitl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3487" y="14941"/>
            <a:ext cx="1420631" cy="6858000"/>
          </a:xfrm>
          <a:prstGeom prst="rect">
            <a:avLst/>
          </a:prstGeom>
        </p:spPr>
      </p:pic>
    </p:spTree>
    <p:extLst>
      <p:ext uri="{BB962C8B-B14F-4D97-AF65-F5344CB8AC3E}">
        <p14:creationId xmlns:p14="http://schemas.microsoft.com/office/powerpoint/2010/main" val="382610974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328707" y="986117"/>
            <a:ext cx="7769412" cy="5016757"/>
          </a:xfrm>
          <a:prstGeom prst="rect">
            <a:avLst/>
          </a:prstGeom>
          <a:noFill/>
        </p:spPr>
        <p:txBody>
          <a:bodyPr wrap="square" rtlCol="0">
            <a:spAutoFit/>
          </a:bodyPr>
          <a:lstStyle/>
          <a:p>
            <a:r>
              <a:rPr lang="en-US" sz="3200" b="1" dirty="0">
                <a:solidFill>
                  <a:srgbClr val="953735"/>
                </a:solidFill>
              </a:rPr>
              <a:t>To reduce and prevent suicide successfully:</a:t>
            </a:r>
            <a:br>
              <a:rPr lang="en-US" sz="3200" b="1" dirty="0">
                <a:solidFill>
                  <a:srgbClr val="953735"/>
                </a:solidFill>
              </a:rPr>
            </a:br>
            <a:endParaRPr lang="en-US" sz="3200" b="1" dirty="0" smtClean="0">
              <a:solidFill>
                <a:srgbClr val="953735"/>
              </a:solidFill>
            </a:endParaRPr>
          </a:p>
          <a:p>
            <a:r>
              <a:rPr lang="en-US" sz="3200" b="1" dirty="0" smtClean="0">
                <a:solidFill>
                  <a:srgbClr val="953735"/>
                </a:solidFill>
              </a:rPr>
              <a:t>1</a:t>
            </a:r>
            <a:r>
              <a:rPr lang="en-US" sz="3200" b="1" dirty="0">
                <a:solidFill>
                  <a:srgbClr val="953735"/>
                </a:solidFill>
              </a:rPr>
              <a:t>- </a:t>
            </a:r>
            <a:r>
              <a:rPr lang="en-US" sz="3200" dirty="0"/>
              <a:t>Adults must learn to recognize suicidal youth and refer them to professionals with specific expertise.</a:t>
            </a:r>
            <a:br>
              <a:rPr lang="en-US" sz="3200" dirty="0"/>
            </a:br>
            <a:r>
              <a:rPr lang="en-US" sz="3200" b="1" dirty="0">
                <a:solidFill>
                  <a:srgbClr val="953735"/>
                </a:solidFill>
              </a:rPr>
              <a:t>2- </a:t>
            </a:r>
            <a:r>
              <a:rPr lang="en-US" sz="3200" dirty="0"/>
              <a:t>Parents, </a:t>
            </a:r>
            <a:r>
              <a:rPr lang="en-US" sz="3200" dirty="0" smtClean="0"/>
              <a:t>teachers</a:t>
            </a:r>
            <a:r>
              <a:rPr lang="en-US" sz="3200" dirty="0"/>
              <a:t>, </a:t>
            </a:r>
            <a:r>
              <a:rPr lang="en-US" sz="3200" dirty="0" smtClean="0"/>
              <a:t>and </a:t>
            </a:r>
            <a:r>
              <a:rPr lang="en-US" sz="3200" dirty="0"/>
              <a:t>community resource professionals must develop strategies to maximize protective factors and reduce risks for intentional injuries among youth.</a:t>
            </a:r>
          </a:p>
        </p:txBody>
      </p:sp>
      <p:pic>
        <p:nvPicPr>
          <p:cNvPr id="5" name="Picture 4" descr="Untitl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3487" y="14941"/>
            <a:ext cx="1420631" cy="6858000"/>
          </a:xfrm>
          <a:prstGeom prst="rect">
            <a:avLst/>
          </a:prstGeom>
        </p:spPr>
      </p:pic>
    </p:spTree>
    <p:extLst>
      <p:ext uri="{BB962C8B-B14F-4D97-AF65-F5344CB8AC3E}">
        <p14:creationId xmlns:p14="http://schemas.microsoft.com/office/powerpoint/2010/main" val="197508893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itle 1"/>
          <p:cNvSpPr>
            <a:spLocks noGrp="1"/>
          </p:cNvSpPr>
          <p:nvPr>
            <p:ph type="title"/>
          </p:nvPr>
        </p:nvSpPr>
        <p:spPr>
          <a:xfrm>
            <a:off x="457200" y="661616"/>
            <a:ext cx="8229600" cy="1143000"/>
          </a:xfrm>
        </p:spPr>
        <p:txBody>
          <a:bodyPr>
            <a:normAutofit/>
          </a:bodyPr>
          <a:lstStyle/>
          <a:p>
            <a:r>
              <a:rPr lang="en-US" sz="4800" b="1" dirty="0" smtClean="0">
                <a:solidFill>
                  <a:srgbClr val="008000"/>
                </a:solidFill>
              </a:rPr>
              <a:t>Introduction</a:t>
            </a:r>
            <a:endParaRPr lang="en-US" sz="4800" b="1" dirty="0">
              <a:solidFill>
                <a:srgbClr val="008000"/>
              </a:solidFill>
            </a:endParaRPr>
          </a:p>
        </p:txBody>
      </p:sp>
      <p:sp>
        <p:nvSpPr>
          <p:cNvPr id="3" name="TextBox 2"/>
          <p:cNvSpPr txBox="1"/>
          <p:nvPr/>
        </p:nvSpPr>
        <p:spPr>
          <a:xfrm>
            <a:off x="457200" y="1763064"/>
            <a:ext cx="8229600" cy="2554545"/>
          </a:xfrm>
          <a:prstGeom prst="rect">
            <a:avLst/>
          </a:prstGeom>
          <a:noFill/>
        </p:spPr>
        <p:txBody>
          <a:bodyPr wrap="square" rtlCol="0">
            <a:spAutoFit/>
          </a:bodyPr>
          <a:lstStyle/>
          <a:p>
            <a:pPr algn="ctr"/>
            <a:r>
              <a:rPr lang="en-US" sz="3200" dirty="0"/>
              <a:t>T</a:t>
            </a:r>
            <a:r>
              <a:rPr lang="en-US" sz="3200" dirty="0" smtClean="0"/>
              <a:t>he belief that injuries happen by chance as a result of unpreventable accidents is </a:t>
            </a:r>
            <a:r>
              <a:rPr lang="en-US" sz="3200" dirty="0" smtClean="0">
                <a:solidFill>
                  <a:srgbClr val="008000"/>
                </a:solidFill>
              </a:rPr>
              <a:t>mistaken</a:t>
            </a:r>
            <a:r>
              <a:rPr lang="en-US" sz="3200" dirty="0" smtClean="0"/>
              <a:t>.</a:t>
            </a:r>
            <a:endParaRPr lang="en-US" sz="3200" dirty="0"/>
          </a:p>
          <a:p>
            <a:pPr algn="ctr"/>
            <a:r>
              <a:rPr lang="en-US" sz="3200" dirty="0" smtClean="0"/>
              <a:t>Many injuries are neither accidents nor random,  uncontrollable acts of fate.</a:t>
            </a:r>
            <a:endParaRPr lang="en-US" sz="3200" dirty="0"/>
          </a:p>
          <a:p>
            <a:pPr algn="ctr"/>
            <a:r>
              <a:rPr lang="en-US" sz="3200" dirty="0" smtClean="0"/>
              <a:t>Most injuries are predictable and </a:t>
            </a:r>
            <a:r>
              <a:rPr lang="en-US" sz="3200" dirty="0" smtClean="0">
                <a:solidFill>
                  <a:srgbClr val="008000"/>
                </a:solidFill>
              </a:rPr>
              <a:t>preventable</a:t>
            </a:r>
            <a:r>
              <a:rPr lang="en-US" sz="3200" dirty="0" smtClean="0"/>
              <a:t>.</a:t>
            </a:r>
            <a:endParaRPr lang="en-US" sz="3200" dirty="0"/>
          </a:p>
        </p:txBody>
      </p:sp>
      <p:sp>
        <p:nvSpPr>
          <p:cNvPr id="5" name="Rectangle 4"/>
          <p:cNvSpPr/>
          <p:nvPr/>
        </p:nvSpPr>
        <p:spPr>
          <a:xfrm>
            <a:off x="2218608" y="175587"/>
            <a:ext cx="4363887" cy="646331"/>
          </a:xfrm>
          <a:prstGeom prst="rect">
            <a:avLst/>
          </a:prstGeom>
        </p:spPr>
        <p:txBody>
          <a:bodyPr wrap="none">
            <a:spAutoFit/>
          </a:bodyPr>
          <a:lstStyle/>
          <a:p>
            <a:pPr algn="ctr"/>
            <a:r>
              <a:rPr lang="en-US" sz="3600" b="1" dirty="0"/>
              <a:t>Unintentional injuries</a:t>
            </a:r>
            <a:endParaRPr lang="en-US" sz="3600" b="1" dirty="0"/>
          </a:p>
        </p:txBody>
      </p:sp>
    </p:spTree>
    <p:extLst>
      <p:ext uri="{BB962C8B-B14F-4D97-AF65-F5344CB8AC3E}">
        <p14:creationId xmlns:p14="http://schemas.microsoft.com/office/powerpoint/2010/main" val="9518048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itle 1"/>
          <p:cNvSpPr>
            <a:spLocks noGrp="1"/>
          </p:cNvSpPr>
          <p:nvPr>
            <p:ph type="title"/>
          </p:nvPr>
        </p:nvSpPr>
        <p:spPr/>
        <p:txBody>
          <a:bodyPr/>
          <a:lstStyle/>
          <a:p>
            <a:r>
              <a:rPr lang="en-US" b="1" dirty="0" smtClean="0">
                <a:solidFill>
                  <a:srgbClr val="008000"/>
                </a:solidFill>
              </a:rPr>
              <a:t>Prevalence and Cost:</a:t>
            </a:r>
            <a:endParaRPr lang="en-US" b="1" dirty="0">
              <a:solidFill>
                <a:srgbClr val="008000"/>
              </a:solidFill>
            </a:endParaRPr>
          </a:p>
        </p:txBody>
      </p:sp>
      <p:sp>
        <p:nvSpPr>
          <p:cNvPr id="3" name="TextBox 2"/>
          <p:cNvSpPr txBox="1"/>
          <p:nvPr/>
        </p:nvSpPr>
        <p:spPr>
          <a:xfrm>
            <a:off x="457200" y="1867650"/>
            <a:ext cx="8229600" cy="3046988"/>
          </a:xfrm>
          <a:prstGeom prst="rect">
            <a:avLst/>
          </a:prstGeom>
          <a:noFill/>
        </p:spPr>
        <p:txBody>
          <a:bodyPr wrap="square" rtlCol="0">
            <a:spAutoFit/>
          </a:bodyPr>
          <a:lstStyle/>
          <a:p>
            <a:r>
              <a:rPr lang="en-US" sz="3200" b="1" dirty="0"/>
              <a:t>U</a:t>
            </a:r>
            <a:r>
              <a:rPr lang="en-US" sz="3200" b="1" dirty="0" smtClean="0"/>
              <a:t>nintentional injuries are those related to drowning, falls, fires burns,  poisoning,  suffocation, and transportation. </a:t>
            </a:r>
            <a:r>
              <a:rPr lang="en-US" sz="3200" dirty="0" smtClean="0"/>
              <a:t/>
            </a:r>
            <a:br>
              <a:rPr lang="en-US" sz="3200" dirty="0" smtClean="0"/>
            </a:br>
            <a:r>
              <a:rPr lang="en-US" sz="3200" dirty="0" smtClean="0"/>
              <a:t>In terms of deaths,  the CDC Childhood Injury Report revealed that the injury rates for males were almost two times </a:t>
            </a:r>
            <a:r>
              <a:rPr lang="en-US" sz="3200" dirty="0" smtClean="0">
                <a:solidFill>
                  <a:srgbClr val="008000"/>
                </a:solidFill>
              </a:rPr>
              <a:t>greater</a:t>
            </a:r>
            <a:r>
              <a:rPr lang="en-US" sz="3200" dirty="0" smtClean="0"/>
              <a:t> than for females.</a:t>
            </a:r>
            <a:endParaRPr lang="en-US" sz="3200" dirty="0"/>
          </a:p>
        </p:txBody>
      </p:sp>
      <p:pic>
        <p:nvPicPr>
          <p:cNvPr id="4" name="Picture 3"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87" y="5676050"/>
            <a:ext cx="691116" cy="691116"/>
          </a:xfrm>
          <a:prstGeom prst="rect">
            <a:avLst/>
          </a:prstGeom>
        </p:spPr>
      </p:pic>
      <p:pic>
        <p:nvPicPr>
          <p:cNvPr id="5" name="Picture 4"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284" y="5676050"/>
            <a:ext cx="691116" cy="691116"/>
          </a:xfrm>
          <a:prstGeom prst="rect">
            <a:avLst/>
          </a:prstGeom>
        </p:spPr>
      </p:pic>
      <p:pic>
        <p:nvPicPr>
          <p:cNvPr id="6" name="Picture 5"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155" y="5676050"/>
            <a:ext cx="691116" cy="691116"/>
          </a:xfrm>
          <a:prstGeom prst="rect">
            <a:avLst/>
          </a:prstGeom>
        </p:spPr>
      </p:pic>
      <p:pic>
        <p:nvPicPr>
          <p:cNvPr id="7" name="Picture 6"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8026" y="5676050"/>
            <a:ext cx="691116" cy="691116"/>
          </a:xfrm>
          <a:prstGeom prst="rect">
            <a:avLst/>
          </a:prstGeom>
        </p:spPr>
      </p:pic>
      <p:pic>
        <p:nvPicPr>
          <p:cNvPr id="8" name="Picture 7"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8897" y="5676050"/>
            <a:ext cx="691116" cy="691116"/>
          </a:xfrm>
          <a:prstGeom prst="rect">
            <a:avLst/>
          </a:prstGeom>
        </p:spPr>
      </p:pic>
      <p:pic>
        <p:nvPicPr>
          <p:cNvPr id="9" name="Picture 8"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9768" y="5676050"/>
            <a:ext cx="691116" cy="691116"/>
          </a:xfrm>
          <a:prstGeom prst="rect">
            <a:avLst/>
          </a:prstGeom>
        </p:spPr>
      </p:pic>
      <p:pic>
        <p:nvPicPr>
          <p:cNvPr id="10" name="Picture 9"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0639" y="5676050"/>
            <a:ext cx="691116" cy="691116"/>
          </a:xfrm>
          <a:prstGeom prst="rect">
            <a:avLst/>
          </a:prstGeom>
        </p:spPr>
      </p:pic>
      <p:pic>
        <p:nvPicPr>
          <p:cNvPr id="11" name="Picture 10"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1510" y="5676050"/>
            <a:ext cx="691116" cy="691116"/>
          </a:xfrm>
          <a:prstGeom prst="rect">
            <a:avLst/>
          </a:prstGeom>
        </p:spPr>
      </p:pic>
      <p:pic>
        <p:nvPicPr>
          <p:cNvPr id="12" name="Picture 11"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2381" y="5676050"/>
            <a:ext cx="691116" cy="691116"/>
          </a:xfrm>
          <a:prstGeom prst="rect">
            <a:avLst/>
          </a:prstGeom>
        </p:spPr>
      </p:pic>
      <p:pic>
        <p:nvPicPr>
          <p:cNvPr id="13" name="Picture 12"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3252" y="5676050"/>
            <a:ext cx="691116" cy="691116"/>
          </a:xfrm>
          <a:prstGeom prst="rect">
            <a:avLst/>
          </a:prstGeom>
        </p:spPr>
      </p:pic>
      <p:pic>
        <p:nvPicPr>
          <p:cNvPr id="14" name="Picture 13"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4123" y="5676050"/>
            <a:ext cx="691116" cy="691116"/>
          </a:xfrm>
          <a:prstGeom prst="rect">
            <a:avLst/>
          </a:prstGeom>
        </p:spPr>
      </p:pic>
      <p:pic>
        <p:nvPicPr>
          <p:cNvPr id="15" name="Picture 14"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4994" y="5676050"/>
            <a:ext cx="691116" cy="691116"/>
          </a:xfrm>
          <a:prstGeom prst="rect">
            <a:avLst/>
          </a:prstGeom>
        </p:spPr>
      </p:pic>
      <p:pic>
        <p:nvPicPr>
          <p:cNvPr id="16" name="Picture 15"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5865" y="5676050"/>
            <a:ext cx="691116" cy="691116"/>
          </a:xfrm>
          <a:prstGeom prst="rect">
            <a:avLst/>
          </a:prstGeom>
        </p:spPr>
      </p:pic>
      <p:pic>
        <p:nvPicPr>
          <p:cNvPr id="17" name="Picture 16"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6736" y="5676050"/>
            <a:ext cx="691116" cy="691116"/>
          </a:xfrm>
          <a:prstGeom prst="rect">
            <a:avLst/>
          </a:prstGeom>
        </p:spPr>
      </p:pic>
      <p:pic>
        <p:nvPicPr>
          <p:cNvPr id="18" name="Picture 17"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7607" y="5676050"/>
            <a:ext cx="691116" cy="691116"/>
          </a:xfrm>
          <a:prstGeom prst="rect">
            <a:avLst/>
          </a:prstGeom>
        </p:spPr>
      </p:pic>
      <p:pic>
        <p:nvPicPr>
          <p:cNvPr id="19" name="Picture 18"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8478" y="5676050"/>
            <a:ext cx="691116" cy="691116"/>
          </a:xfrm>
          <a:prstGeom prst="rect">
            <a:avLst/>
          </a:prstGeom>
        </p:spPr>
      </p:pic>
      <p:pic>
        <p:nvPicPr>
          <p:cNvPr id="20" name="Picture 19"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9349" y="5676050"/>
            <a:ext cx="691116" cy="691116"/>
          </a:xfrm>
          <a:prstGeom prst="rect">
            <a:avLst/>
          </a:prstGeom>
        </p:spPr>
      </p:pic>
    </p:spTree>
    <p:extLst>
      <p:ext uri="{BB962C8B-B14F-4D97-AF65-F5344CB8AC3E}">
        <p14:creationId xmlns:p14="http://schemas.microsoft.com/office/powerpoint/2010/main" val="37187853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itle 1"/>
          <p:cNvSpPr>
            <a:spLocks noGrp="1"/>
          </p:cNvSpPr>
          <p:nvPr>
            <p:ph type="title"/>
          </p:nvPr>
        </p:nvSpPr>
        <p:spPr/>
        <p:txBody>
          <a:bodyPr>
            <a:normAutofit fontScale="90000"/>
          </a:bodyPr>
          <a:lstStyle/>
          <a:p>
            <a:r>
              <a:rPr lang="en-US" dirty="0" smtClean="0">
                <a:solidFill>
                  <a:srgbClr val="008000"/>
                </a:solidFill>
              </a:rPr>
              <a:t>Safety and Unintentional Injury and Academic Performance</a:t>
            </a:r>
            <a:endParaRPr lang="en-US" dirty="0">
              <a:solidFill>
                <a:srgbClr val="008000"/>
              </a:solidFill>
            </a:endParaRPr>
          </a:p>
        </p:txBody>
      </p:sp>
      <p:sp>
        <p:nvSpPr>
          <p:cNvPr id="3" name="TextBox 2"/>
          <p:cNvSpPr txBox="1"/>
          <p:nvPr/>
        </p:nvSpPr>
        <p:spPr>
          <a:xfrm>
            <a:off x="262968" y="1942355"/>
            <a:ext cx="6146799" cy="4401205"/>
          </a:xfrm>
          <a:prstGeom prst="rect">
            <a:avLst/>
          </a:prstGeom>
          <a:solidFill>
            <a:schemeClr val="bg1"/>
          </a:solidFill>
          <a:ln w="38100" cmpd="sng">
            <a:solidFill>
              <a:srgbClr val="008000"/>
            </a:solidFill>
          </a:ln>
        </p:spPr>
        <p:txBody>
          <a:bodyPr wrap="square" rtlCol="0">
            <a:spAutoFit/>
          </a:bodyPr>
          <a:lstStyle/>
          <a:p>
            <a:r>
              <a:rPr lang="en-US" sz="2800" dirty="0" smtClean="0"/>
              <a:t>Young children are at greater risk for many injuries.  This increased risk may be attributable to many factors,  Children are curious and like to explore their environment. </a:t>
            </a:r>
          </a:p>
          <a:p>
            <a:r>
              <a:rPr lang="en-US" sz="2800" dirty="0" smtClean="0"/>
              <a:t>They have limited physical coordination and cognitive abilities, and when childhood and adolescent injuries result in days missed from school, academic performance is affected.</a:t>
            </a:r>
            <a:endParaRPr lang="en-US" sz="2800" dirty="0"/>
          </a:p>
        </p:txBody>
      </p:sp>
      <p:pic>
        <p:nvPicPr>
          <p:cNvPr id="4" name="Picture 3" descr="images.jpg"/>
          <p:cNvPicPr>
            <a:picLocks noChangeAspect="1"/>
          </p:cNvPicPr>
          <p:nvPr/>
        </p:nvPicPr>
        <p:blipFill rotWithShape="1">
          <a:blip r:embed="rId3">
            <a:extLst>
              <a:ext uri="{28A0092B-C50C-407E-A947-70E740481C1C}">
                <a14:useLocalDpi xmlns:a14="http://schemas.microsoft.com/office/drawing/2010/main" val="0"/>
              </a:ext>
            </a:extLst>
          </a:blip>
          <a:srcRect b="4118"/>
          <a:stretch/>
        </p:blipFill>
        <p:spPr>
          <a:xfrm>
            <a:off x="6514354" y="1942355"/>
            <a:ext cx="2540000" cy="2435410"/>
          </a:xfrm>
          <a:prstGeom prst="rect">
            <a:avLst/>
          </a:prstGeom>
          <a:ln w="38100" cmpd="sng">
            <a:solidFill>
              <a:srgbClr val="008000"/>
            </a:solidFill>
          </a:ln>
        </p:spPr>
      </p:pic>
      <p:pic>
        <p:nvPicPr>
          <p:cNvPr id="6" name="Picture 5" descr="absent.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4354" y="4570480"/>
            <a:ext cx="2540000" cy="1767840"/>
          </a:xfrm>
          <a:prstGeom prst="rect">
            <a:avLst/>
          </a:prstGeom>
          <a:ln w="38100" cmpd="sng">
            <a:solidFill>
              <a:srgbClr val="008000"/>
            </a:solidFill>
          </a:ln>
        </p:spPr>
      </p:pic>
    </p:spTree>
    <p:extLst>
      <p:ext uri="{BB962C8B-B14F-4D97-AF65-F5344CB8AC3E}">
        <p14:creationId xmlns:p14="http://schemas.microsoft.com/office/powerpoint/2010/main" val="6767657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itle 1"/>
          <p:cNvSpPr>
            <a:spLocks noGrp="1"/>
          </p:cNvSpPr>
          <p:nvPr>
            <p:ph type="title"/>
          </p:nvPr>
        </p:nvSpPr>
        <p:spPr/>
        <p:txBody>
          <a:bodyPr>
            <a:normAutofit fontScale="90000"/>
          </a:bodyPr>
          <a:lstStyle/>
          <a:p>
            <a:r>
              <a:rPr lang="en-US" b="1" dirty="0" smtClean="0">
                <a:solidFill>
                  <a:srgbClr val="008000"/>
                </a:solidFill>
              </a:rPr>
              <a:t>Factors that Influence Safety and Unintentional Injury</a:t>
            </a:r>
            <a:endParaRPr lang="en-US" b="1" dirty="0">
              <a:solidFill>
                <a:srgbClr val="008000"/>
              </a:solidFill>
            </a:endParaRPr>
          </a:p>
        </p:txBody>
      </p:sp>
      <p:sp>
        <p:nvSpPr>
          <p:cNvPr id="3" name="TextBox 2"/>
          <p:cNvSpPr txBox="1"/>
          <p:nvPr/>
        </p:nvSpPr>
        <p:spPr>
          <a:xfrm>
            <a:off x="457200" y="1792946"/>
            <a:ext cx="8229600" cy="4893647"/>
          </a:xfrm>
          <a:prstGeom prst="rect">
            <a:avLst/>
          </a:prstGeom>
          <a:noFill/>
        </p:spPr>
        <p:txBody>
          <a:bodyPr wrap="square" rtlCol="0">
            <a:spAutoFit/>
          </a:bodyPr>
          <a:lstStyle/>
          <a:p>
            <a:r>
              <a:rPr lang="en-US" sz="2400" dirty="0" smtClean="0"/>
              <a:t>The </a:t>
            </a:r>
            <a:r>
              <a:rPr lang="en-US" sz="2400" dirty="0"/>
              <a:t>s</a:t>
            </a:r>
            <a:r>
              <a:rPr lang="en-US" sz="2400" dirty="0" smtClean="0"/>
              <a:t>cience of injury prevention and control has moved away from a focus on "accident proneness” and parental supervision to an emphasis on the </a:t>
            </a:r>
            <a:r>
              <a:rPr lang="en-US" sz="2400" dirty="0" smtClean="0">
                <a:solidFill>
                  <a:srgbClr val="008000"/>
                </a:solidFill>
              </a:rPr>
              <a:t>role of the environment as a modifiable risk factor for injury.</a:t>
            </a:r>
            <a:r>
              <a:rPr lang="en-US" sz="2400" dirty="0" smtClean="0"/>
              <a:t>  Perhaps the most important environmental risk factor for injury among children is </a:t>
            </a:r>
            <a:r>
              <a:rPr lang="en-US" sz="2400" u="sng" dirty="0" smtClean="0"/>
              <a:t>poverty</a:t>
            </a:r>
            <a:r>
              <a:rPr lang="en-US" sz="2400" dirty="0" smtClean="0"/>
              <a:t>. </a:t>
            </a:r>
            <a:endParaRPr lang="en-US" sz="2400" dirty="0"/>
          </a:p>
          <a:p>
            <a:r>
              <a:rPr lang="en-US" sz="2400" b="1" dirty="0" smtClean="0"/>
              <a:t>-Children living in poverty have a greater risk of almost every type of </a:t>
            </a:r>
            <a:r>
              <a:rPr lang="en-US" sz="2400" dirty="0" smtClean="0"/>
              <a:t>injury,  including fires and burns, drowning,  falls, and violence.  </a:t>
            </a:r>
            <a:br>
              <a:rPr lang="en-US" sz="2400" dirty="0" smtClean="0"/>
            </a:br>
            <a:r>
              <a:rPr lang="en-US" sz="2400" dirty="0" smtClean="0"/>
              <a:t>Poverty also can mean that Children live in neighborhoods with high crime rates and easy access to guns. </a:t>
            </a:r>
            <a:br>
              <a:rPr lang="en-US" sz="2400" dirty="0" smtClean="0"/>
            </a:br>
            <a:r>
              <a:rPr lang="en-US" sz="2400" dirty="0" smtClean="0"/>
              <a:t>Lower levels of parental education make poor children less likely to use protective gear such as bike helmets, car seats, and personal flotation devices.</a:t>
            </a:r>
            <a:endParaRPr lang="en-US" sz="2400" dirty="0"/>
          </a:p>
        </p:txBody>
      </p:sp>
    </p:spTree>
    <p:extLst>
      <p:ext uri="{BB962C8B-B14F-4D97-AF65-F5344CB8AC3E}">
        <p14:creationId xmlns:p14="http://schemas.microsoft.com/office/powerpoint/2010/main" val="251836565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493059" y="1180349"/>
            <a:ext cx="8023412" cy="5201424"/>
          </a:xfrm>
          <a:prstGeom prst="rect">
            <a:avLst/>
          </a:prstGeom>
          <a:solidFill>
            <a:srgbClr val="FFFFFF"/>
          </a:solidFill>
          <a:ln w="57150" cmpd="sng">
            <a:solidFill>
              <a:srgbClr val="008000"/>
            </a:solidFill>
          </a:ln>
        </p:spPr>
        <p:txBody>
          <a:bodyPr wrap="square" rtlCol="0">
            <a:spAutoFit/>
          </a:bodyPr>
          <a:lstStyle/>
          <a:p>
            <a:pPr algn="ctr"/>
            <a:endParaRPr lang="en-US" sz="2800" dirty="0" smtClean="0"/>
          </a:p>
          <a:p>
            <a:pPr algn="ctr"/>
            <a:r>
              <a:rPr lang="en-US" sz="2800" dirty="0" smtClean="0"/>
              <a:t>William M. Kane and Marcia </a:t>
            </a:r>
            <a:r>
              <a:rPr lang="en-US" sz="2800" dirty="0" smtClean="0"/>
              <a:t>Quackenbush</a:t>
            </a:r>
            <a:r>
              <a:rPr lang="en-US" sz="2800" dirty="0" smtClean="0"/>
              <a:t> stated that taking risks is part of growing up.  </a:t>
            </a:r>
            <a:br>
              <a:rPr lang="en-US" sz="2800" dirty="0" smtClean="0"/>
            </a:br>
            <a:r>
              <a:rPr lang="en-US" sz="2800" dirty="0" smtClean="0"/>
              <a:t>They explained: </a:t>
            </a:r>
            <a:br>
              <a:rPr lang="en-US" sz="2800" dirty="0" smtClean="0"/>
            </a:br>
            <a:r>
              <a:rPr lang="en-US" sz="4000" dirty="0" smtClean="0"/>
              <a:t>"</a:t>
            </a:r>
            <a:r>
              <a:rPr lang="en-US" sz="2800" dirty="0" smtClean="0"/>
              <a:t>Children have a natural desire to grow up.  They want to act like older kids. They want to feel like older kids. They like to look good in front of their peers, which often means looking more grown up. This is a normal,  healthy developmental process, and every child does it to some degree.  One of the places this process is played out is through risk </a:t>
            </a:r>
            <a:r>
              <a:rPr lang="en-US" sz="2800" dirty="0"/>
              <a:t>taking. </a:t>
            </a:r>
            <a:r>
              <a:rPr lang="en-US" sz="4000" dirty="0"/>
              <a:t>"</a:t>
            </a:r>
          </a:p>
        </p:txBody>
      </p:sp>
      <p:pic>
        <p:nvPicPr>
          <p:cNvPr id="3" name="Picture 2" descr="SP_HolidayMagic_GreenBo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30845">
            <a:off x="-148540" y="318048"/>
            <a:ext cx="2987331" cy="1527441"/>
          </a:xfrm>
          <a:prstGeom prst="rect">
            <a:avLst/>
          </a:prstGeom>
        </p:spPr>
      </p:pic>
    </p:spTree>
    <p:extLst>
      <p:ext uri="{BB962C8B-B14F-4D97-AF65-F5344CB8AC3E}">
        <p14:creationId xmlns:p14="http://schemas.microsoft.com/office/powerpoint/2010/main" val="30539225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itle 1"/>
          <p:cNvSpPr>
            <a:spLocks noGrp="1"/>
          </p:cNvSpPr>
          <p:nvPr>
            <p:ph type="title"/>
          </p:nvPr>
        </p:nvSpPr>
        <p:spPr>
          <a:xfrm>
            <a:off x="239066" y="274638"/>
            <a:ext cx="7760447" cy="1143000"/>
          </a:xfrm>
        </p:spPr>
        <p:txBody>
          <a:bodyPr>
            <a:noAutofit/>
          </a:bodyPr>
          <a:lstStyle/>
          <a:p>
            <a:r>
              <a:rPr lang="en-US" sz="3600" dirty="0">
                <a:solidFill>
                  <a:srgbClr val="008000"/>
                </a:solidFill>
              </a:rPr>
              <a:t>The eight major recommendations for preventing injuries </a:t>
            </a:r>
            <a:r>
              <a:rPr lang="en-US" sz="3600" dirty="0" smtClean="0">
                <a:solidFill>
                  <a:srgbClr val="008000"/>
                </a:solidFill>
              </a:rPr>
              <a:t>by the CDC are</a:t>
            </a:r>
            <a:r>
              <a:rPr lang="en-US" sz="3600" dirty="0">
                <a:solidFill>
                  <a:srgbClr val="008000"/>
                </a:solidFill>
              </a:rPr>
              <a:t>:</a:t>
            </a:r>
          </a:p>
        </p:txBody>
      </p:sp>
      <p:sp>
        <p:nvSpPr>
          <p:cNvPr id="3" name="TextBox 2"/>
          <p:cNvSpPr txBox="1"/>
          <p:nvPr/>
        </p:nvSpPr>
        <p:spPr>
          <a:xfrm>
            <a:off x="173321" y="1628558"/>
            <a:ext cx="7924798" cy="4832093"/>
          </a:xfrm>
          <a:prstGeom prst="rect">
            <a:avLst/>
          </a:prstGeom>
          <a:noFill/>
        </p:spPr>
        <p:txBody>
          <a:bodyPr wrap="square" rtlCol="0">
            <a:spAutoFit/>
          </a:bodyPr>
          <a:lstStyle/>
          <a:p>
            <a:r>
              <a:rPr lang="en-US" sz="2800" dirty="0"/>
              <a:t>1- A social environment that promotes safety.</a:t>
            </a:r>
            <a:br>
              <a:rPr lang="en-US" sz="2800" dirty="0"/>
            </a:br>
            <a:r>
              <a:rPr lang="en-US" sz="2800" dirty="0"/>
              <a:t>2- A safe physical environment.</a:t>
            </a:r>
            <a:br>
              <a:rPr lang="en-US" sz="2800" dirty="0"/>
            </a:br>
            <a:r>
              <a:rPr lang="en-US" sz="2800" dirty="0"/>
              <a:t>3- Health education curriculum and instruction.</a:t>
            </a:r>
            <a:br>
              <a:rPr lang="en-US" sz="2800" dirty="0"/>
            </a:br>
            <a:r>
              <a:rPr lang="en-US" sz="2800" dirty="0"/>
              <a:t>4- Safe physical education, </a:t>
            </a:r>
            <a:r>
              <a:rPr lang="en-US" sz="2800" dirty="0" smtClean="0"/>
              <a:t>sports</a:t>
            </a:r>
            <a:r>
              <a:rPr lang="en-US" sz="2800" dirty="0"/>
              <a:t>, </a:t>
            </a:r>
            <a:r>
              <a:rPr lang="en-US" sz="2800" dirty="0" smtClean="0"/>
              <a:t>and </a:t>
            </a:r>
            <a:r>
              <a:rPr lang="en-US" sz="2800" dirty="0"/>
              <a:t>recreational activities.</a:t>
            </a:r>
            <a:br>
              <a:rPr lang="en-US" sz="2800" dirty="0"/>
            </a:br>
            <a:r>
              <a:rPr lang="en-US" sz="2800" dirty="0"/>
              <a:t>5- Health, </a:t>
            </a:r>
            <a:r>
              <a:rPr lang="en-US" sz="2800" dirty="0" smtClean="0"/>
              <a:t>counseling</a:t>
            </a:r>
            <a:r>
              <a:rPr lang="en-US" sz="2800" dirty="0"/>
              <a:t>, </a:t>
            </a:r>
            <a:r>
              <a:rPr lang="en-US" sz="2800" dirty="0" smtClean="0"/>
              <a:t>psychological</a:t>
            </a:r>
            <a:r>
              <a:rPr lang="en-US" sz="2800" dirty="0"/>
              <a:t>, </a:t>
            </a:r>
            <a:r>
              <a:rPr lang="en-US" sz="2800" dirty="0" smtClean="0"/>
              <a:t>and </a:t>
            </a:r>
            <a:r>
              <a:rPr lang="en-US" sz="2800" dirty="0"/>
              <a:t>social services for students.</a:t>
            </a:r>
            <a:br>
              <a:rPr lang="en-US" sz="2800" dirty="0"/>
            </a:br>
            <a:r>
              <a:rPr lang="en-US" sz="2800" dirty="0"/>
              <a:t>6- Appropriate crisis and emergency response.</a:t>
            </a:r>
            <a:br>
              <a:rPr lang="en-US" sz="2800" dirty="0"/>
            </a:br>
            <a:r>
              <a:rPr lang="en-US" sz="2800" dirty="0"/>
              <a:t>7- Involvement of families and communities.</a:t>
            </a:r>
            <a:br>
              <a:rPr lang="en-US" sz="2800" dirty="0"/>
            </a:br>
            <a:r>
              <a:rPr lang="en-US" sz="2800" dirty="0"/>
              <a:t>8- Staff development to promote safety and prevent unintentional injuries</a:t>
            </a:r>
            <a:r>
              <a:rPr lang="en-US" sz="2800" dirty="0" smtClean="0"/>
              <a:t>, </a:t>
            </a:r>
            <a:r>
              <a:rPr lang="en-US" sz="2800" dirty="0"/>
              <a:t>violence, </a:t>
            </a:r>
            <a:r>
              <a:rPr lang="en-US" sz="2800" dirty="0" smtClean="0"/>
              <a:t>and </a:t>
            </a:r>
            <a:r>
              <a:rPr lang="en-US" sz="2800" dirty="0"/>
              <a:t>suicide.</a:t>
            </a:r>
          </a:p>
        </p:txBody>
      </p:sp>
      <p:pic>
        <p:nvPicPr>
          <p:cNvPr id="4" name="Picture 3" descr="SP_HolidayMagic_BlueSwirlsPaper.jpg"/>
          <p:cNvPicPr>
            <a:picLocks noChangeAspect="1"/>
          </p:cNvPicPr>
          <p:nvPr/>
        </p:nvPicPr>
        <p:blipFill rotWithShape="1">
          <a:blip r:embed="rId3">
            <a:extLst>
              <a:ext uri="{28A0092B-C50C-407E-A947-70E740481C1C}">
                <a14:useLocalDpi xmlns:a14="http://schemas.microsoft.com/office/drawing/2010/main" val="0"/>
              </a:ext>
            </a:extLst>
          </a:blip>
          <a:srcRect l="82571"/>
          <a:stretch/>
        </p:blipFill>
        <p:spPr>
          <a:xfrm>
            <a:off x="7948706" y="0"/>
            <a:ext cx="1195293" cy="6858000"/>
          </a:xfrm>
          <a:prstGeom prst="rect">
            <a:avLst/>
          </a:prstGeom>
        </p:spPr>
      </p:pic>
    </p:spTree>
    <p:extLst>
      <p:ext uri="{BB962C8B-B14F-4D97-AF65-F5344CB8AC3E}">
        <p14:creationId xmlns:p14="http://schemas.microsoft.com/office/powerpoint/2010/main" val="4191363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38100" y="1644"/>
            <a:ext cx="9152138" cy="6856356"/>
          </a:xfrm>
          <a:prstGeom prst="rect">
            <a:avLst/>
          </a:prstGeom>
        </p:spPr>
      </p:pic>
      <p:sp>
        <p:nvSpPr>
          <p:cNvPr id="27649" name="Title 1"/>
          <p:cNvSpPr>
            <a:spLocks noGrp="1"/>
          </p:cNvSpPr>
          <p:nvPr>
            <p:ph type="title"/>
          </p:nvPr>
        </p:nvSpPr>
        <p:spPr/>
        <p:txBody>
          <a:bodyPr>
            <a:normAutofit fontScale="90000"/>
          </a:bodyPr>
          <a:lstStyle/>
          <a:p>
            <a:pPr eaLnBrk="1" hangingPunct="1"/>
            <a:r>
              <a:rPr lang="en-US" dirty="0" smtClean="0"/>
              <a:t>What to expect from effective asthma management in school settings</a:t>
            </a:r>
          </a:p>
        </p:txBody>
      </p:sp>
      <p:sp>
        <p:nvSpPr>
          <p:cNvPr id="27650" name="Content Placeholder 2"/>
          <p:cNvSpPr>
            <a:spLocks noGrp="1"/>
          </p:cNvSpPr>
          <p:nvPr>
            <p:ph idx="1"/>
          </p:nvPr>
        </p:nvSpPr>
        <p:spPr>
          <a:xfrm>
            <a:off x="498475" y="2266950"/>
            <a:ext cx="7556500" cy="4122738"/>
          </a:xfrm>
        </p:spPr>
        <p:txBody>
          <a:bodyPr>
            <a:normAutofit fontScale="85000" lnSpcReduction="20000"/>
          </a:bodyPr>
          <a:lstStyle/>
          <a:p>
            <a:pPr eaLnBrk="1" hangingPunct="1">
              <a:lnSpc>
                <a:spcPct val="90000"/>
              </a:lnSpc>
              <a:buFont typeface="Wingdings" pitchFamily="2" charset="2"/>
              <a:buChar char="²"/>
            </a:pPr>
            <a:r>
              <a:rPr lang="en-US" dirty="0" smtClean="0"/>
              <a:t>A supportive learning environment for students with asthma.</a:t>
            </a:r>
          </a:p>
          <a:p>
            <a:pPr eaLnBrk="1" hangingPunct="1">
              <a:lnSpc>
                <a:spcPct val="90000"/>
              </a:lnSpc>
              <a:buFont typeface="Wingdings" pitchFamily="2" charset="2"/>
              <a:buChar char="²"/>
            </a:pPr>
            <a:r>
              <a:rPr lang="en-US" dirty="0" smtClean="0"/>
              <a:t>Reduced absences—students have fewer episodes and symptoms are treated earlier.</a:t>
            </a:r>
          </a:p>
          <a:p>
            <a:pPr eaLnBrk="1" hangingPunct="1">
              <a:lnSpc>
                <a:spcPct val="90000"/>
              </a:lnSpc>
              <a:buFont typeface="Wingdings" pitchFamily="2" charset="2"/>
              <a:buChar char="²"/>
            </a:pPr>
            <a:r>
              <a:rPr lang="en-US" dirty="0" smtClean="0"/>
              <a:t>Reduced disruption in the classroom— students have fewer symptoms when they adhere to their asthma action plan.</a:t>
            </a:r>
          </a:p>
          <a:p>
            <a:pPr eaLnBrk="1" hangingPunct="1">
              <a:lnSpc>
                <a:spcPct val="90000"/>
              </a:lnSpc>
              <a:buFont typeface="Wingdings" pitchFamily="2" charset="2"/>
              <a:buChar char="²"/>
            </a:pPr>
            <a:r>
              <a:rPr lang="en-US" dirty="0" smtClean="0"/>
              <a:t>Appropriate emergency care—school staff members know how to respond to emergencies.</a:t>
            </a:r>
          </a:p>
          <a:p>
            <a:pPr eaLnBrk="1" hangingPunct="1">
              <a:lnSpc>
                <a:spcPct val="90000"/>
              </a:lnSpc>
              <a:buFont typeface="Wingdings" pitchFamily="2" charset="2"/>
              <a:buChar char="²"/>
            </a:pPr>
            <a:r>
              <a:rPr lang="en-US" dirty="0" smtClean="0"/>
              <a:t>Full student participation in physical activities— physical education (PE) instructors and coaches know how to prevent exercise induced asthma.</a:t>
            </a:r>
          </a:p>
        </p:txBody>
      </p:sp>
    </p:spTree>
    <p:extLst>
      <p:ext uri="{BB962C8B-B14F-4D97-AF65-F5344CB8AC3E}">
        <p14:creationId xmlns:p14="http://schemas.microsoft.com/office/powerpoint/2010/main" val="15761263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4E890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83881" y="274638"/>
            <a:ext cx="8537388" cy="1143000"/>
          </a:xfrm>
        </p:spPr>
        <p:txBody>
          <a:bodyPr>
            <a:normAutofit fontScale="90000"/>
          </a:bodyPr>
          <a:lstStyle/>
          <a:p>
            <a:r>
              <a:rPr lang="nl-NL" b="1" dirty="0" err="1">
                <a:solidFill>
                  <a:schemeClr val="bg1"/>
                </a:solidFill>
              </a:rPr>
              <a:t>Guidelines</a:t>
            </a:r>
            <a:r>
              <a:rPr lang="nl-NL" b="1" dirty="0">
                <a:solidFill>
                  <a:schemeClr val="bg1"/>
                </a:solidFill>
              </a:rPr>
              <a:t> </a:t>
            </a:r>
            <a:r>
              <a:rPr lang="nl-NL" b="1" dirty="0" smtClean="0">
                <a:solidFill>
                  <a:schemeClr val="bg1"/>
                </a:solidFill>
              </a:rPr>
              <a:t>For </a:t>
            </a:r>
            <a:r>
              <a:rPr lang="nl-NL" b="1" dirty="0">
                <a:solidFill>
                  <a:schemeClr val="bg1"/>
                </a:solidFill>
              </a:rPr>
              <a:t>Classroom </a:t>
            </a:r>
            <a:r>
              <a:rPr lang="nl-NL" b="1" dirty="0" smtClean="0">
                <a:solidFill>
                  <a:schemeClr val="bg1"/>
                </a:solidFill>
              </a:rPr>
              <a:t>Applications</a:t>
            </a:r>
            <a:endParaRPr lang="en-US" b="1" dirty="0">
              <a:solidFill>
                <a:schemeClr val="bg1"/>
              </a:solidFill>
            </a:endParaRPr>
          </a:p>
        </p:txBody>
      </p:sp>
      <p:sp>
        <p:nvSpPr>
          <p:cNvPr id="3" name="TextBox 2"/>
          <p:cNvSpPr txBox="1"/>
          <p:nvPr/>
        </p:nvSpPr>
        <p:spPr>
          <a:xfrm>
            <a:off x="283881" y="1527915"/>
            <a:ext cx="8695766" cy="3970318"/>
          </a:xfrm>
          <a:prstGeom prst="rect">
            <a:avLst/>
          </a:prstGeom>
          <a:noFill/>
        </p:spPr>
        <p:txBody>
          <a:bodyPr wrap="square" rtlCol="0">
            <a:spAutoFit/>
          </a:bodyPr>
          <a:lstStyle/>
          <a:p>
            <a:pPr algn="ctr"/>
            <a:r>
              <a:rPr lang="en-US" sz="2800" dirty="0">
                <a:solidFill>
                  <a:srgbClr val="FFFFFF"/>
                </a:solidFill>
              </a:rPr>
              <a:t>Teachers should remember that young </a:t>
            </a:r>
            <a:r>
              <a:rPr lang="en-US" sz="2800" dirty="0" smtClean="0">
                <a:solidFill>
                  <a:srgbClr val="FFFFFF"/>
                </a:solidFill>
              </a:rPr>
              <a:t>students </a:t>
            </a:r>
            <a:r>
              <a:rPr lang="en-US" sz="2800" dirty="0">
                <a:solidFill>
                  <a:srgbClr val="FFFFFF"/>
                </a:solidFill>
              </a:rPr>
              <a:t>often do no fully understand abstract concepts or different perspectives</a:t>
            </a:r>
            <a:r>
              <a:rPr lang="en-US" sz="2800" dirty="0" smtClean="0">
                <a:solidFill>
                  <a:srgbClr val="FFFFFF"/>
                </a:solidFill>
              </a:rPr>
              <a:t>. </a:t>
            </a:r>
            <a:r>
              <a:rPr lang="en-US" sz="2800" dirty="0">
                <a:solidFill>
                  <a:srgbClr val="FFFFFF"/>
                </a:solidFill>
              </a:rPr>
              <a:t>For example,  young children might assume that drivers can see them and will stop simply because the children see the car coming. </a:t>
            </a:r>
            <a:endParaRPr lang="en-US" sz="2800" dirty="0" smtClean="0">
              <a:solidFill>
                <a:srgbClr val="FFFFFF"/>
              </a:solidFill>
            </a:endParaRPr>
          </a:p>
          <a:p>
            <a:pPr algn="ctr"/>
            <a:r>
              <a:rPr lang="en-US" sz="2800" dirty="0" smtClean="0">
                <a:solidFill>
                  <a:srgbClr val="FFFFFF"/>
                </a:solidFill>
              </a:rPr>
              <a:t>Safety </a:t>
            </a:r>
            <a:r>
              <a:rPr lang="en-US" sz="2800" dirty="0">
                <a:solidFill>
                  <a:srgbClr val="FFFFFF"/>
                </a:solidFill>
              </a:rPr>
              <a:t>instruction for </a:t>
            </a:r>
            <a:r>
              <a:rPr lang="en-US" sz="2800" dirty="0" smtClean="0">
                <a:solidFill>
                  <a:srgbClr val="FFFFFF"/>
                </a:solidFill>
              </a:rPr>
              <a:t>young </a:t>
            </a:r>
            <a:r>
              <a:rPr lang="en-US" sz="2800" dirty="0">
                <a:solidFill>
                  <a:srgbClr val="FFFFFF"/>
                </a:solidFill>
              </a:rPr>
              <a:t>students must focus on concrete experiences, </a:t>
            </a:r>
            <a:r>
              <a:rPr lang="en-US" sz="2800" dirty="0" smtClean="0">
                <a:solidFill>
                  <a:srgbClr val="FFFFFF"/>
                </a:solidFill>
              </a:rPr>
              <a:t>such </a:t>
            </a:r>
            <a:r>
              <a:rPr lang="en-US" sz="2800" dirty="0">
                <a:solidFill>
                  <a:srgbClr val="FFFFFF"/>
                </a:solidFill>
              </a:rPr>
              <a:t>as practicing </a:t>
            </a:r>
            <a:r>
              <a:rPr lang="en-US" sz="2800" dirty="0" smtClean="0">
                <a:solidFill>
                  <a:srgbClr val="FFFFFF"/>
                </a:solidFill>
              </a:rPr>
              <a:t>- not </a:t>
            </a:r>
            <a:r>
              <a:rPr lang="en-US" sz="2800" dirty="0">
                <a:solidFill>
                  <a:srgbClr val="FFFFFF"/>
                </a:solidFill>
              </a:rPr>
              <a:t>just hearing </a:t>
            </a:r>
            <a:r>
              <a:rPr lang="en-US" sz="2800" dirty="0" smtClean="0">
                <a:solidFill>
                  <a:srgbClr val="FFFFFF"/>
                </a:solidFill>
              </a:rPr>
              <a:t>about - </a:t>
            </a:r>
            <a:r>
              <a:rPr lang="en-US" sz="2800" dirty="0">
                <a:solidFill>
                  <a:srgbClr val="FFFFFF"/>
                </a:solidFill>
              </a:rPr>
              <a:t>skills such as crossing the street or feeling a door to find out whether it's hot or cold to the touch</a:t>
            </a:r>
            <a:r>
              <a:rPr lang="en-US" sz="2800" dirty="0" smtClean="0">
                <a:solidFill>
                  <a:srgbClr val="FFFFFF"/>
                </a:solidFill>
              </a:rPr>
              <a:t>.</a:t>
            </a:r>
            <a:endParaRPr lang="en-US" sz="2800" dirty="0">
              <a:solidFill>
                <a:srgbClr val="FFFFFF"/>
              </a:solidFill>
            </a:endParaRPr>
          </a:p>
        </p:txBody>
      </p:sp>
    </p:spTree>
    <p:extLst>
      <p:ext uri="{BB962C8B-B14F-4D97-AF65-F5344CB8AC3E}">
        <p14:creationId xmlns:p14="http://schemas.microsoft.com/office/powerpoint/2010/main" val="292543587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5" name="Rectangle 4"/>
          <p:cNvSpPr/>
          <p:nvPr/>
        </p:nvSpPr>
        <p:spPr>
          <a:xfrm>
            <a:off x="0" y="528634"/>
            <a:ext cx="9152138" cy="1727480"/>
          </a:xfrm>
          <a:prstGeom prst="rect">
            <a:avLst/>
          </a:prstGeom>
          <a:solidFill>
            <a:srgbClr val="4E890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520219" y="611980"/>
            <a:ext cx="8100840" cy="5632310"/>
          </a:xfrm>
          <a:prstGeom prst="rect">
            <a:avLst/>
          </a:prstGeom>
          <a:noFill/>
        </p:spPr>
        <p:txBody>
          <a:bodyPr wrap="square" rtlCol="0">
            <a:spAutoFit/>
          </a:bodyPr>
          <a:lstStyle/>
          <a:p>
            <a:pPr algn="ctr"/>
            <a:r>
              <a:rPr lang="en-US" sz="2400" b="1" dirty="0">
                <a:solidFill>
                  <a:schemeClr val="bg1"/>
                </a:solidFill>
              </a:rPr>
              <a:t>The National Center for Injury </a:t>
            </a:r>
            <a:r>
              <a:rPr lang="en-US" sz="2400" b="1" dirty="0" smtClean="0">
                <a:solidFill>
                  <a:schemeClr val="bg1"/>
                </a:solidFill>
              </a:rPr>
              <a:t>Prevention </a:t>
            </a:r>
            <a:r>
              <a:rPr lang="en-US" sz="2400" b="1" dirty="0">
                <a:solidFill>
                  <a:schemeClr val="bg1"/>
                </a:solidFill>
              </a:rPr>
              <a:t>and Control targets injuries related to transportation,  home, and recreation activities</a:t>
            </a:r>
            <a:r>
              <a:rPr lang="en-US" sz="2400" b="1" dirty="0" smtClean="0">
                <a:solidFill>
                  <a:schemeClr val="bg1"/>
                </a:solidFill>
              </a:rPr>
              <a:t>. </a:t>
            </a:r>
            <a:r>
              <a:rPr lang="en-US" sz="2400" b="1" dirty="0">
                <a:solidFill>
                  <a:schemeClr val="bg1"/>
                </a:solidFill>
              </a:rPr>
              <a:t>The types of unintentional injury that pose the greatest threat to </a:t>
            </a:r>
            <a:r>
              <a:rPr lang="en-US" sz="2400" b="1" dirty="0" smtClean="0">
                <a:solidFill>
                  <a:schemeClr val="bg1"/>
                </a:solidFill>
              </a:rPr>
              <a:t>youth </a:t>
            </a:r>
            <a:r>
              <a:rPr lang="en-US" sz="2400" b="1" dirty="0">
                <a:solidFill>
                  <a:schemeClr val="bg1"/>
                </a:solidFill>
              </a:rPr>
              <a:t>are</a:t>
            </a:r>
            <a:r>
              <a:rPr lang="en-US" sz="2400" b="1" dirty="0" smtClean="0">
                <a:solidFill>
                  <a:schemeClr val="bg1"/>
                </a:solidFill>
              </a:rPr>
              <a:t>:</a:t>
            </a:r>
          </a:p>
          <a:p>
            <a:endParaRPr lang="en-US" sz="2400" b="1" dirty="0" smtClean="0"/>
          </a:p>
          <a:p>
            <a:r>
              <a:rPr lang="en-US" sz="2400" b="1" dirty="0"/>
              <a:t>1- Child Passenger </a:t>
            </a:r>
            <a:r>
              <a:rPr lang="en-US" sz="2400" b="1" dirty="0" smtClean="0"/>
              <a:t>Safety.</a:t>
            </a:r>
            <a:endParaRPr lang="en-US" sz="2400" b="1" dirty="0"/>
          </a:p>
          <a:p>
            <a:r>
              <a:rPr lang="en-US" sz="2400" b="1" dirty="0"/>
              <a:t>2- Fireworks-Related </a:t>
            </a:r>
            <a:r>
              <a:rPr lang="en-US" sz="2400" b="1" dirty="0" smtClean="0"/>
              <a:t>Injuries.</a:t>
            </a:r>
          </a:p>
          <a:p>
            <a:r>
              <a:rPr lang="en-US" sz="2400" b="1" dirty="0"/>
              <a:t>3- Playground </a:t>
            </a:r>
            <a:r>
              <a:rPr lang="en-US" sz="2400" b="1" dirty="0" smtClean="0"/>
              <a:t>injuries.</a:t>
            </a:r>
          </a:p>
          <a:p>
            <a:r>
              <a:rPr lang="en-US" sz="2400" b="1" dirty="0"/>
              <a:t>4- </a:t>
            </a:r>
            <a:r>
              <a:rPr lang="en-US" sz="2400" b="1" dirty="0" smtClean="0"/>
              <a:t>Poisonings.</a:t>
            </a:r>
          </a:p>
          <a:p>
            <a:r>
              <a:rPr lang="en-US" sz="2400" b="1" dirty="0"/>
              <a:t>5- Residential Fire-Related </a:t>
            </a:r>
            <a:r>
              <a:rPr lang="en-US" sz="2400" b="1" dirty="0" smtClean="0"/>
              <a:t>Injuries.</a:t>
            </a:r>
          </a:p>
          <a:p>
            <a:r>
              <a:rPr lang="en-US" sz="2400" b="1" dirty="0"/>
              <a:t>6- Traumatic Brain </a:t>
            </a:r>
            <a:r>
              <a:rPr lang="en-US" sz="2400" b="1" dirty="0" smtClean="0"/>
              <a:t>Injury.</a:t>
            </a:r>
          </a:p>
          <a:p>
            <a:r>
              <a:rPr lang="en-US" sz="2400" b="1" dirty="0"/>
              <a:t>7- Healthy Swimming and Water </a:t>
            </a:r>
            <a:r>
              <a:rPr lang="en-US" sz="2400" b="1" dirty="0" smtClean="0"/>
              <a:t>Safety</a:t>
            </a:r>
            <a:r>
              <a:rPr lang="en-US" sz="2400" b="1" dirty="0"/>
              <a:t>.</a:t>
            </a:r>
            <a:endParaRPr lang="en-US" sz="2400" b="1" dirty="0" smtClean="0"/>
          </a:p>
          <a:p>
            <a:r>
              <a:rPr lang="en-US" sz="2400" b="1" dirty="0"/>
              <a:t>8- Children Home </a:t>
            </a:r>
            <a:r>
              <a:rPr lang="en-US" sz="2400" b="1" dirty="0" smtClean="0"/>
              <a:t>Alone.</a:t>
            </a:r>
          </a:p>
          <a:p>
            <a:r>
              <a:rPr lang="en-US" sz="2400" b="1" dirty="0"/>
              <a:t>9- Pedestrian and Bicycle Safety.</a:t>
            </a:r>
          </a:p>
          <a:p>
            <a:r>
              <a:rPr lang="en-US" sz="2400" b="1" dirty="0"/>
              <a:t>10- Sports and Recreation Activities</a:t>
            </a:r>
            <a:r>
              <a:rPr lang="en-US" sz="2400" b="1" dirty="0" smtClean="0"/>
              <a:t>.</a:t>
            </a:r>
            <a:endParaRPr lang="en-US" sz="2400" b="1" dirty="0"/>
          </a:p>
        </p:txBody>
      </p:sp>
    </p:spTree>
    <p:extLst>
      <p:ext uri="{BB962C8B-B14F-4D97-AF65-F5344CB8AC3E}">
        <p14:creationId xmlns:p14="http://schemas.microsoft.com/office/powerpoint/2010/main" val="212076239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313766" y="1278346"/>
            <a:ext cx="7932122" cy="5262980"/>
          </a:xfrm>
          <a:prstGeom prst="rect">
            <a:avLst/>
          </a:prstGeom>
          <a:noFill/>
        </p:spPr>
        <p:txBody>
          <a:bodyPr wrap="square" rtlCol="0">
            <a:spAutoFit/>
          </a:bodyPr>
          <a:lstStyle/>
          <a:p>
            <a:r>
              <a:rPr lang="en-US" sz="2800" dirty="0" smtClean="0"/>
              <a:t>At </a:t>
            </a:r>
            <a:r>
              <a:rPr lang="en-US" sz="2800" dirty="0"/>
              <a:t>the classroom level, teachers </a:t>
            </a:r>
            <a:endParaRPr lang="en-US" sz="2800" dirty="0" smtClean="0"/>
          </a:p>
          <a:p>
            <a:r>
              <a:rPr lang="en-US" sz="2800" dirty="0" smtClean="0"/>
              <a:t>can </a:t>
            </a:r>
            <a:r>
              <a:rPr lang="en-US" sz="2800" dirty="0"/>
              <a:t>involve students and their </a:t>
            </a:r>
            <a:endParaRPr lang="en-US" sz="2800" dirty="0" smtClean="0"/>
          </a:p>
          <a:p>
            <a:r>
              <a:rPr lang="en-US" sz="2800" dirty="0" smtClean="0"/>
              <a:t>families </a:t>
            </a:r>
            <a:r>
              <a:rPr lang="en-US" sz="2800" dirty="0"/>
              <a:t>in education and awareness </a:t>
            </a:r>
            <a:endParaRPr lang="en-US" sz="2800" dirty="0" smtClean="0"/>
          </a:p>
          <a:p>
            <a:r>
              <a:rPr lang="en-US" sz="2800" dirty="0" smtClean="0"/>
              <a:t>efforts </a:t>
            </a:r>
            <a:r>
              <a:rPr lang="en-US" sz="2800" dirty="0"/>
              <a:t>to </a:t>
            </a:r>
            <a:r>
              <a:rPr lang="en-US" sz="2800" dirty="0" smtClean="0"/>
              <a:t>increase </a:t>
            </a:r>
            <a:r>
              <a:rPr lang="en-US" sz="2800" dirty="0"/>
              <a:t>proper child restraint in motor vehicles. </a:t>
            </a:r>
            <a:r>
              <a:rPr lang="en-US" sz="2800" dirty="0" smtClean="0">
                <a:solidFill>
                  <a:srgbClr val="008000"/>
                </a:solidFill>
              </a:rPr>
              <a:t>At </a:t>
            </a:r>
            <a:r>
              <a:rPr lang="en-US" sz="2800" dirty="0">
                <a:solidFill>
                  <a:srgbClr val="008000"/>
                </a:solidFill>
              </a:rPr>
              <a:t>minimum, </a:t>
            </a:r>
            <a:r>
              <a:rPr lang="en-US" sz="2800" dirty="0" smtClean="0">
                <a:solidFill>
                  <a:srgbClr val="008000"/>
                </a:solidFill>
              </a:rPr>
              <a:t>students </a:t>
            </a:r>
            <a:r>
              <a:rPr lang="en-US" sz="2800" dirty="0">
                <a:solidFill>
                  <a:srgbClr val="008000"/>
                </a:solidFill>
              </a:rPr>
              <a:t>should know that they should</a:t>
            </a:r>
            <a:r>
              <a:rPr lang="en-US" sz="2800" dirty="0" smtClean="0">
                <a:solidFill>
                  <a:srgbClr val="008000"/>
                </a:solidFill>
              </a:rPr>
              <a:t>:</a:t>
            </a:r>
          </a:p>
          <a:p>
            <a:r>
              <a:rPr lang="en-US" sz="2800" dirty="0"/>
              <a:t/>
            </a:r>
            <a:br>
              <a:rPr lang="en-US" sz="2800" dirty="0"/>
            </a:br>
            <a:r>
              <a:rPr lang="en-US" sz="2800" b="1" dirty="0"/>
              <a:t>A- Always wear a seat belt,  or sit in a booster seat if appropriate for their size,  every time they ride in a car</a:t>
            </a:r>
            <a:r>
              <a:rPr lang="en-US" sz="2800" b="1" dirty="0" smtClean="0"/>
              <a:t>.</a:t>
            </a:r>
            <a:r>
              <a:rPr lang="en-US" sz="2800" b="1" dirty="0"/>
              <a:t/>
            </a:r>
            <a:br>
              <a:rPr lang="en-US" sz="2800" b="1" dirty="0"/>
            </a:br>
            <a:r>
              <a:rPr lang="en-US" sz="2800" b="1" dirty="0"/>
              <a:t>B- Ride in the backseat if they are 12 years of age or younger.</a:t>
            </a:r>
            <a:r>
              <a:rPr lang="en-US" sz="2800" dirty="0"/>
              <a:t>  </a:t>
            </a:r>
          </a:p>
        </p:txBody>
      </p:sp>
      <p:sp>
        <p:nvSpPr>
          <p:cNvPr id="3" name="TextBox 2"/>
          <p:cNvSpPr txBox="1"/>
          <p:nvPr/>
        </p:nvSpPr>
        <p:spPr>
          <a:xfrm>
            <a:off x="566121" y="331404"/>
            <a:ext cx="6350000" cy="646331"/>
          </a:xfrm>
          <a:prstGeom prst="rect">
            <a:avLst/>
          </a:prstGeom>
          <a:noFill/>
        </p:spPr>
        <p:txBody>
          <a:bodyPr wrap="square" rtlCol="0">
            <a:spAutoFit/>
          </a:bodyPr>
          <a:lstStyle/>
          <a:p>
            <a:r>
              <a:rPr lang="en-US" sz="3600" b="1" dirty="0">
                <a:solidFill>
                  <a:srgbClr val="4E8908"/>
                </a:solidFill>
              </a:rPr>
              <a:t>1- Child Passenger Safety:</a:t>
            </a:r>
          </a:p>
        </p:txBody>
      </p:sp>
      <p:pic>
        <p:nvPicPr>
          <p:cNvPr id="5" name="Picture 4"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8533" y="2446453"/>
            <a:ext cx="691116" cy="691116"/>
          </a:xfrm>
          <a:prstGeom prst="rect">
            <a:avLst/>
          </a:prstGeom>
        </p:spPr>
      </p:pic>
      <p:pic>
        <p:nvPicPr>
          <p:cNvPr id="6" name="Picture 5" descr="carseats.jpg"/>
          <p:cNvPicPr>
            <a:picLocks noChangeAspect="1"/>
          </p:cNvPicPr>
          <p:nvPr/>
        </p:nvPicPr>
        <p:blipFill rotWithShape="1">
          <a:blip r:embed="rId4">
            <a:extLst>
              <a:ext uri="{28A0092B-C50C-407E-A947-70E740481C1C}">
                <a14:useLocalDpi xmlns:a14="http://schemas.microsoft.com/office/drawing/2010/main" val="0"/>
              </a:ext>
            </a:extLst>
          </a:blip>
          <a:srcRect l="10944" t="12689" r="9851" b="11168"/>
          <a:stretch/>
        </p:blipFill>
        <p:spPr>
          <a:xfrm>
            <a:off x="5871883" y="205277"/>
            <a:ext cx="3107766" cy="2241176"/>
          </a:xfrm>
          <a:prstGeom prst="rect">
            <a:avLst/>
          </a:prstGeom>
          <a:ln w="57150" cmpd="sng">
            <a:solidFill>
              <a:srgbClr val="4E8908"/>
            </a:solidFill>
          </a:ln>
        </p:spPr>
      </p:pic>
      <p:pic>
        <p:nvPicPr>
          <p:cNvPr id="7" name="Picture 6"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8533" y="3137569"/>
            <a:ext cx="691116" cy="691116"/>
          </a:xfrm>
          <a:prstGeom prst="rect">
            <a:avLst/>
          </a:prstGeom>
        </p:spPr>
      </p:pic>
      <p:pic>
        <p:nvPicPr>
          <p:cNvPr id="8" name="Picture 7" descr="SP_HolidayMagic_GreenBra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8533" y="3828685"/>
            <a:ext cx="691116" cy="691116"/>
          </a:xfrm>
          <a:prstGeom prst="rect">
            <a:avLst/>
          </a:prstGeom>
        </p:spPr>
      </p:pic>
    </p:spTree>
    <p:extLst>
      <p:ext uri="{BB962C8B-B14F-4D97-AF65-F5344CB8AC3E}">
        <p14:creationId xmlns:p14="http://schemas.microsoft.com/office/powerpoint/2010/main" val="16577486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443717" y="1369068"/>
            <a:ext cx="6742992" cy="4832093"/>
          </a:xfrm>
          <a:prstGeom prst="rect">
            <a:avLst/>
          </a:prstGeom>
          <a:noFill/>
        </p:spPr>
        <p:txBody>
          <a:bodyPr wrap="square" rtlCol="0">
            <a:spAutoFit/>
          </a:bodyPr>
          <a:lstStyle/>
          <a:p>
            <a:r>
              <a:rPr lang="en-US" sz="2800" dirty="0" smtClean="0"/>
              <a:t>If </a:t>
            </a:r>
            <a:r>
              <a:rPr lang="en-US" sz="2800" dirty="0"/>
              <a:t>appropriate to the community,  teachers can engage their students in discussions about safety around fire-works before holidays, </a:t>
            </a:r>
            <a:r>
              <a:rPr lang="en-US" sz="2800" dirty="0" smtClean="0"/>
              <a:t>such </a:t>
            </a:r>
            <a:r>
              <a:rPr lang="en-US" sz="2800" dirty="0"/>
              <a:t>as New Year's Eve and the Fourth of July.  Students can access information about fireworks danger -for example, </a:t>
            </a:r>
            <a:r>
              <a:rPr lang="en-US" sz="2800" dirty="0" smtClean="0"/>
              <a:t>sparklers </a:t>
            </a:r>
            <a:r>
              <a:rPr lang="en-US" sz="2800" dirty="0"/>
              <a:t>can burn at more the 1,000 degrees Fahrenheit.  </a:t>
            </a:r>
            <a:endParaRPr lang="en-US" sz="2800" dirty="0" smtClean="0"/>
          </a:p>
          <a:p>
            <a:r>
              <a:rPr lang="en-US" sz="2800" dirty="0" smtClean="0"/>
              <a:t>Decision</a:t>
            </a:r>
            <a:r>
              <a:rPr lang="en-US" sz="2800" dirty="0"/>
              <a:t>-making and self-management scenarios also make for lively discussion about fireworks safety.</a:t>
            </a:r>
          </a:p>
        </p:txBody>
      </p:sp>
      <p:sp>
        <p:nvSpPr>
          <p:cNvPr id="3" name="TextBox 2"/>
          <p:cNvSpPr txBox="1"/>
          <p:nvPr/>
        </p:nvSpPr>
        <p:spPr>
          <a:xfrm>
            <a:off x="582708" y="493059"/>
            <a:ext cx="6604000" cy="646331"/>
          </a:xfrm>
          <a:prstGeom prst="rect">
            <a:avLst/>
          </a:prstGeom>
          <a:noFill/>
        </p:spPr>
        <p:txBody>
          <a:bodyPr wrap="square" rtlCol="0">
            <a:spAutoFit/>
          </a:bodyPr>
          <a:lstStyle/>
          <a:p>
            <a:r>
              <a:rPr lang="en-US" sz="3600" b="1" dirty="0">
                <a:solidFill>
                  <a:srgbClr val="4E8908"/>
                </a:solidFill>
              </a:rPr>
              <a:t>2- Fireworks-Related Injuries:</a:t>
            </a:r>
          </a:p>
        </p:txBody>
      </p:sp>
      <p:pic>
        <p:nvPicPr>
          <p:cNvPr id="5" name="Picture 4" descr="birthday_cake_fireworks_candle-oth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4377" y="149412"/>
            <a:ext cx="1738779" cy="2614706"/>
          </a:xfrm>
          <a:prstGeom prst="rect">
            <a:avLst/>
          </a:prstGeom>
          <a:ln w="57150" cmpd="sng">
            <a:solidFill>
              <a:srgbClr val="4E8908"/>
            </a:solidFill>
          </a:ln>
        </p:spPr>
      </p:pic>
      <p:pic>
        <p:nvPicPr>
          <p:cNvPr id="9" name="Picture 8"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2790096"/>
            <a:ext cx="691116" cy="691116"/>
          </a:xfrm>
          <a:prstGeom prst="rect">
            <a:avLst/>
          </a:prstGeom>
        </p:spPr>
      </p:pic>
      <p:pic>
        <p:nvPicPr>
          <p:cNvPr id="10" name="Picture 9"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3481212"/>
            <a:ext cx="691116" cy="691116"/>
          </a:xfrm>
          <a:prstGeom prst="rect">
            <a:avLst/>
          </a:prstGeom>
        </p:spPr>
      </p:pic>
      <p:pic>
        <p:nvPicPr>
          <p:cNvPr id="11" name="Picture 10"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4172328"/>
            <a:ext cx="691116" cy="691116"/>
          </a:xfrm>
          <a:prstGeom prst="rect">
            <a:avLst/>
          </a:prstGeom>
        </p:spPr>
      </p:pic>
    </p:spTree>
    <p:extLst>
      <p:ext uri="{BB962C8B-B14F-4D97-AF65-F5344CB8AC3E}">
        <p14:creationId xmlns:p14="http://schemas.microsoft.com/office/powerpoint/2010/main" val="94570705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358588" y="1146745"/>
            <a:ext cx="8247530" cy="5632310"/>
          </a:xfrm>
          <a:prstGeom prst="rect">
            <a:avLst/>
          </a:prstGeom>
          <a:noFill/>
        </p:spPr>
        <p:txBody>
          <a:bodyPr wrap="square" rtlCol="0">
            <a:spAutoFit/>
          </a:bodyPr>
          <a:lstStyle/>
          <a:p>
            <a:r>
              <a:rPr lang="en-US" sz="2400" dirty="0" smtClean="0"/>
              <a:t>Lack </a:t>
            </a:r>
            <a:r>
              <a:rPr lang="en-US" sz="2400" dirty="0"/>
              <a:t>of supervision often is associated with </a:t>
            </a:r>
            <a:endParaRPr lang="en-US" sz="2400" dirty="0" smtClean="0"/>
          </a:p>
          <a:p>
            <a:r>
              <a:rPr lang="en-US" sz="2400" dirty="0" smtClean="0"/>
              <a:t>playground </a:t>
            </a:r>
            <a:r>
              <a:rPr lang="en-US" sz="2400" dirty="0"/>
              <a:t>injuries.  In addition to providing close </a:t>
            </a:r>
            <a:endParaRPr lang="en-US" sz="2400" dirty="0" smtClean="0"/>
          </a:p>
          <a:p>
            <a:r>
              <a:rPr lang="en-US" sz="2400" dirty="0" smtClean="0"/>
              <a:t>adult </a:t>
            </a:r>
            <a:r>
              <a:rPr lang="en-US" sz="2400" dirty="0"/>
              <a:t>supervision, </a:t>
            </a:r>
            <a:r>
              <a:rPr lang="en-US" sz="2400" dirty="0">
                <a:solidFill>
                  <a:srgbClr val="008000"/>
                </a:solidFill>
              </a:rPr>
              <a:t> teachers can help students learn </a:t>
            </a:r>
            <a:endParaRPr lang="en-US" sz="2400" dirty="0" smtClean="0">
              <a:solidFill>
                <a:srgbClr val="008000"/>
              </a:solidFill>
            </a:endParaRPr>
          </a:p>
          <a:p>
            <a:r>
              <a:rPr lang="en-US" sz="2400" dirty="0" smtClean="0">
                <a:solidFill>
                  <a:srgbClr val="008000"/>
                </a:solidFill>
              </a:rPr>
              <a:t>and </a:t>
            </a:r>
            <a:r>
              <a:rPr lang="en-US" sz="2400" dirty="0">
                <a:solidFill>
                  <a:srgbClr val="008000"/>
                </a:solidFill>
              </a:rPr>
              <a:t>apply the following basic information about fall </a:t>
            </a:r>
            <a:endParaRPr lang="en-US" sz="2400" dirty="0" smtClean="0">
              <a:solidFill>
                <a:srgbClr val="008000"/>
              </a:solidFill>
            </a:endParaRPr>
          </a:p>
          <a:p>
            <a:r>
              <a:rPr lang="en-US" sz="2400" dirty="0" smtClean="0">
                <a:solidFill>
                  <a:srgbClr val="008000"/>
                </a:solidFill>
              </a:rPr>
              <a:t>prevention</a:t>
            </a:r>
            <a:r>
              <a:rPr lang="en-US" sz="2400" dirty="0">
                <a:solidFill>
                  <a:srgbClr val="008000"/>
                </a:solidFill>
              </a:rPr>
              <a:t>:</a:t>
            </a:r>
            <a:r>
              <a:rPr lang="en-US" sz="2400" dirty="0"/>
              <a:t/>
            </a:r>
            <a:br>
              <a:rPr lang="en-US" sz="2400" dirty="0"/>
            </a:br>
            <a:r>
              <a:rPr lang="en-US" sz="2400" b="1" dirty="0"/>
              <a:t>A- Play safely by taking turns on equipment.  Remind others </a:t>
            </a:r>
            <a:endParaRPr lang="en-US" sz="2400" b="1" dirty="0" smtClean="0"/>
          </a:p>
          <a:p>
            <a:r>
              <a:rPr lang="en-US" sz="2400" b="1" dirty="0" smtClean="0"/>
              <a:t>not </a:t>
            </a:r>
            <a:r>
              <a:rPr lang="en-US" sz="2400" b="1" dirty="0"/>
              <a:t>to push.</a:t>
            </a:r>
            <a:br>
              <a:rPr lang="en-US" sz="2400" b="1" dirty="0"/>
            </a:br>
            <a:r>
              <a:rPr lang="en-US" sz="2400" b="1" dirty="0"/>
              <a:t>B- Talk with parents, caregivers, and teachers about </a:t>
            </a:r>
            <a:endParaRPr lang="en-US" sz="2400" b="1" dirty="0" smtClean="0"/>
          </a:p>
          <a:p>
            <a:r>
              <a:rPr lang="en-US" sz="2400" b="1" dirty="0" smtClean="0"/>
              <a:t>playground </a:t>
            </a:r>
            <a:r>
              <a:rPr lang="en-US" sz="2400" b="1" dirty="0"/>
              <a:t>rules and safety.</a:t>
            </a:r>
            <a:br>
              <a:rPr lang="en-US" sz="2400" b="1" dirty="0"/>
            </a:br>
            <a:r>
              <a:rPr lang="en-US" sz="2400" b="1" dirty="0"/>
              <a:t>C- Ask adults if your playground has the right kind of safe, </a:t>
            </a:r>
            <a:endParaRPr lang="en-US" sz="2400" b="1" dirty="0" smtClean="0"/>
          </a:p>
          <a:p>
            <a:r>
              <a:rPr lang="en-US" sz="2400" b="1" dirty="0" smtClean="0"/>
              <a:t>soft </a:t>
            </a:r>
            <a:r>
              <a:rPr lang="en-US" sz="2400" b="1" dirty="0"/>
              <a:t>landing surface to prevent injuries.</a:t>
            </a:r>
            <a:br>
              <a:rPr lang="en-US" sz="2400" b="1" dirty="0"/>
            </a:br>
            <a:r>
              <a:rPr lang="en-US" sz="2400" b="1" dirty="0"/>
              <a:t>D- Be careful on stairs and ladders (</a:t>
            </a:r>
            <a:r>
              <a:rPr lang="en-US" sz="2400" b="1" dirty="0" smtClean="0"/>
              <a:t>e.g</a:t>
            </a:r>
            <a:r>
              <a:rPr lang="en-US" sz="2400" b="1" dirty="0"/>
              <a:t>.</a:t>
            </a:r>
            <a:r>
              <a:rPr lang="en-US" sz="2400" b="1" dirty="0" smtClean="0"/>
              <a:t> </a:t>
            </a:r>
            <a:r>
              <a:rPr lang="en-US" sz="2400" b="1" dirty="0"/>
              <a:t>on sliding boards)</a:t>
            </a:r>
            <a:r>
              <a:rPr lang="en-US" sz="2400" b="1" dirty="0" smtClean="0"/>
              <a:t>.</a:t>
            </a:r>
          </a:p>
          <a:p>
            <a:r>
              <a:rPr lang="en-US" sz="2400" b="1" dirty="0" smtClean="0"/>
              <a:t>Take </a:t>
            </a:r>
            <a:r>
              <a:rPr lang="en-US" sz="2400" b="1" dirty="0"/>
              <a:t>your time in order to stay safe and prevent falls.</a:t>
            </a:r>
            <a:br>
              <a:rPr lang="en-US" sz="2400" b="1" dirty="0"/>
            </a:br>
            <a:r>
              <a:rPr lang="en-US" sz="2400" b="1" dirty="0"/>
              <a:t>E- Ask for help from adults if </a:t>
            </a:r>
            <a:r>
              <a:rPr lang="en-US" sz="2400" b="1" dirty="0" smtClean="0"/>
              <a:t>you </a:t>
            </a:r>
            <a:r>
              <a:rPr lang="en-US" sz="2400" b="1" dirty="0"/>
              <a:t>see an unsafe situation on the playground.</a:t>
            </a:r>
          </a:p>
        </p:txBody>
      </p:sp>
      <p:sp>
        <p:nvSpPr>
          <p:cNvPr id="3" name="TextBox 2"/>
          <p:cNvSpPr txBox="1"/>
          <p:nvPr/>
        </p:nvSpPr>
        <p:spPr>
          <a:xfrm>
            <a:off x="719127" y="388472"/>
            <a:ext cx="7319226" cy="646331"/>
          </a:xfrm>
          <a:prstGeom prst="rect">
            <a:avLst/>
          </a:prstGeom>
          <a:noFill/>
        </p:spPr>
        <p:txBody>
          <a:bodyPr wrap="square" rtlCol="0">
            <a:spAutoFit/>
          </a:bodyPr>
          <a:lstStyle/>
          <a:p>
            <a:r>
              <a:rPr lang="en-US" sz="3600" b="1" dirty="0">
                <a:solidFill>
                  <a:srgbClr val="4E8908"/>
                </a:solidFill>
              </a:rPr>
              <a:t>3- Playground injuries:</a:t>
            </a:r>
          </a:p>
        </p:txBody>
      </p:sp>
      <p:pic>
        <p:nvPicPr>
          <p:cNvPr id="5" name="Picture 4" descr="playgroun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7176" y="91514"/>
            <a:ext cx="1969993" cy="2837438"/>
          </a:xfrm>
          <a:prstGeom prst="rect">
            <a:avLst/>
          </a:prstGeom>
          <a:ln w="57150" cmpd="sng">
            <a:solidFill>
              <a:srgbClr val="4E8908"/>
            </a:solidFill>
          </a:ln>
        </p:spPr>
      </p:pic>
      <p:pic>
        <p:nvPicPr>
          <p:cNvPr id="6" name="Picture 5"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2954447"/>
            <a:ext cx="691116" cy="691116"/>
          </a:xfrm>
          <a:prstGeom prst="rect">
            <a:avLst/>
          </a:prstGeom>
        </p:spPr>
      </p:pic>
      <p:pic>
        <p:nvPicPr>
          <p:cNvPr id="7" name="Picture 6"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3645563"/>
            <a:ext cx="691116" cy="691116"/>
          </a:xfrm>
          <a:prstGeom prst="rect">
            <a:avLst/>
          </a:prstGeom>
        </p:spPr>
      </p:pic>
      <p:pic>
        <p:nvPicPr>
          <p:cNvPr id="8" name="Picture 7"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4336679"/>
            <a:ext cx="691116" cy="691116"/>
          </a:xfrm>
          <a:prstGeom prst="rect">
            <a:avLst/>
          </a:prstGeom>
        </p:spPr>
      </p:pic>
    </p:spTree>
    <p:extLst>
      <p:ext uri="{BB962C8B-B14F-4D97-AF65-F5344CB8AC3E}">
        <p14:creationId xmlns:p14="http://schemas.microsoft.com/office/powerpoint/2010/main" val="40858490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585"/>
            <a:ext cx="9152138" cy="6856356"/>
          </a:xfrm>
          <a:prstGeom prst="rect">
            <a:avLst/>
          </a:prstGeom>
        </p:spPr>
      </p:pic>
      <p:sp>
        <p:nvSpPr>
          <p:cNvPr id="2" name="TextBox 1"/>
          <p:cNvSpPr txBox="1"/>
          <p:nvPr/>
        </p:nvSpPr>
        <p:spPr>
          <a:xfrm>
            <a:off x="550820" y="978092"/>
            <a:ext cx="7771415" cy="5262979"/>
          </a:xfrm>
          <a:prstGeom prst="rect">
            <a:avLst/>
          </a:prstGeom>
          <a:noFill/>
        </p:spPr>
        <p:txBody>
          <a:bodyPr wrap="square" rtlCol="0">
            <a:spAutoFit/>
          </a:bodyPr>
          <a:lstStyle/>
          <a:p>
            <a:r>
              <a:rPr lang="en-US" sz="2400" dirty="0" smtClean="0"/>
              <a:t>The </a:t>
            </a:r>
            <a:r>
              <a:rPr lang="en-US" sz="2400" dirty="0"/>
              <a:t>National Center for Injury Prevention and </a:t>
            </a:r>
            <a:endParaRPr lang="en-US" sz="2400" dirty="0" smtClean="0"/>
          </a:p>
          <a:p>
            <a:r>
              <a:rPr lang="en-US" sz="2400" dirty="0" smtClean="0"/>
              <a:t>Control </a:t>
            </a:r>
            <a:r>
              <a:rPr lang="en-US" sz="2400" dirty="0"/>
              <a:t>defines poison as:</a:t>
            </a:r>
            <a:br>
              <a:rPr lang="en-US" sz="2400" dirty="0"/>
            </a:br>
            <a:r>
              <a:rPr lang="en-US" sz="2400" dirty="0">
                <a:solidFill>
                  <a:schemeClr val="accent3">
                    <a:lumMod val="50000"/>
                  </a:schemeClr>
                </a:solidFill>
              </a:rPr>
              <a:t>Any substance that is harmful to the body when </a:t>
            </a:r>
            <a:endParaRPr lang="en-US" sz="2400" dirty="0" smtClean="0">
              <a:solidFill>
                <a:schemeClr val="accent3">
                  <a:lumMod val="50000"/>
                </a:schemeClr>
              </a:solidFill>
            </a:endParaRPr>
          </a:p>
          <a:p>
            <a:r>
              <a:rPr lang="en-US" sz="2400" dirty="0" smtClean="0">
                <a:solidFill>
                  <a:schemeClr val="accent3">
                    <a:lumMod val="50000"/>
                  </a:schemeClr>
                </a:solidFill>
              </a:rPr>
              <a:t>ingested </a:t>
            </a:r>
            <a:r>
              <a:rPr lang="en-US" sz="2400" dirty="0">
                <a:solidFill>
                  <a:schemeClr val="accent3">
                    <a:lumMod val="50000"/>
                  </a:schemeClr>
                </a:solidFill>
              </a:rPr>
              <a:t>(eaten), </a:t>
            </a:r>
            <a:r>
              <a:rPr lang="en-US" sz="2400" dirty="0" smtClean="0">
                <a:solidFill>
                  <a:schemeClr val="accent3">
                    <a:lumMod val="50000"/>
                  </a:schemeClr>
                </a:solidFill>
              </a:rPr>
              <a:t>inhaled </a:t>
            </a:r>
            <a:r>
              <a:rPr lang="en-US" sz="2400" dirty="0">
                <a:solidFill>
                  <a:schemeClr val="accent3">
                    <a:lumMod val="50000"/>
                  </a:schemeClr>
                </a:solidFill>
              </a:rPr>
              <a:t>(breathed)</a:t>
            </a:r>
            <a:r>
              <a:rPr lang="en-US" sz="2400" dirty="0" smtClean="0">
                <a:solidFill>
                  <a:schemeClr val="accent3">
                    <a:lumMod val="50000"/>
                  </a:schemeClr>
                </a:solidFill>
              </a:rPr>
              <a:t>, </a:t>
            </a:r>
            <a:r>
              <a:rPr lang="en-US" sz="2400" dirty="0">
                <a:solidFill>
                  <a:schemeClr val="accent3">
                    <a:lumMod val="50000"/>
                  </a:schemeClr>
                </a:solidFill>
              </a:rPr>
              <a:t>injected, </a:t>
            </a:r>
            <a:r>
              <a:rPr lang="en-US" sz="2400" dirty="0" smtClean="0">
                <a:solidFill>
                  <a:schemeClr val="accent3">
                    <a:lumMod val="50000"/>
                  </a:schemeClr>
                </a:solidFill>
              </a:rPr>
              <a:t>or </a:t>
            </a:r>
          </a:p>
          <a:p>
            <a:r>
              <a:rPr lang="en-US" sz="2400" dirty="0" smtClean="0">
                <a:solidFill>
                  <a:schemeClr val="accent3">
                    <a:lumMod val="50000"/>
                  </a:schemeClr>
                </a:solidFill>
              </a:rPr>
              <a:t>absorbed </a:t>
            </a:r>
            <a:r>
              <a:rPr lang="en-US" sz="2400" dirty="0">
                <a:solidFill>
                  <a:schemeClr val="accent3">
                    <a:lumMod val="50000"/>
                  </a:schemeClr>
                </a:solidFill>
              </a:rPr>
              <a:t>through the skin.  Any substance can be poisonous if enough is taken. </a:t>
            </a:r>
            <a:r>
              <a:rPr lang="en-US" sz="2400" dirty="0"/>
              <a:t>This definition </a:t>
            </a:r>
            <a:r>
              <a:rPr lang="en-US" sz="2400" u="sng" dirty="0"/>
              <a:t>does not </a:t>
            </a:r>
            <a:r>
              <a:rPr lang="en-US" sz="2400" dirty="0"/>
              <a:t>include adverse reactions to medications taken correctly</a:t>
            </a:r>
            <a:r>
              <a:rPr lang="en-US" sz="2400" dirty="0" smtClean="0"/>
              <a:t>.</a:t>
            </a:r>
            <a:r>
              <a:rPr lang="en-US" sz="2400" dirty="0"/>
              <a:t/>
            </a:r>
            <a:br>
              <a:rPr lang="en-US" sz="2400" dirty="0"/>
            </a:br>
            <a:r>
              <a:rPr lang="en-US" sz="2400" dirty="0" smtClean="0"/>
              <a:t>* Poisonings </a:t>
            </a:r>
            <a:r>
              <a:rPr lang="en-US" sz="2400" dirty="0"/>
              <a:t>are either intentional or unintentional.</a:t>
            </a:r>
            <a:br>
              <a:rPr lang="en-US" sz="2400" dirty="0"/>
            </a:br>
            <a:r>
              <a:rPr lang="en-US" sz="2400" dirty="0" smtClean="0"/>
              <a:t>* Suicide </a:t>
            </a:r>
            <a:r>
              <a:rPr lang="en-US" sz="2400" dirty="0"/>
              <a:t>and assault by poisoning fall into this category.</a:t>
            </a:r>
            <a:br>
              <a:rPr lang="en-US" sz="2400" dirty="0"/>
            </a:br>
            <a:r>
              <a:rPr lang="en-US" sz="2400" dirty="0" smtClean="0"/>
              <a:t>* Children </a:t>
            </a:r>
            <a:r>
              <a:rPr lang="en-US" sz="2400" dirty="0"/>
              <a:t>and adolescents always should ask a trusted adult before taking any medication.</a:t>
            </a:r>
            <a:br>
              <a:rPr lang="en-US" sz="2400" dirty="0"/>
            </a:br>
            <a:r>
              <a:rPr lang="en-US" sz="2400" dirty="0" smtClean="0"/>
              <a:t>*Young </a:t>
            </a:r>
            <a:r>
              <a:rPr lang="en-US" sz="2400" dirty="0"/>
              <a:t>people never should put anything in their mouth if they are not sure if it is safe to eat.</a:t>
            </a:r>
          </a:p>
          <a:p>
            <a:endParaRPr lang="en-US" sz="2400" dirty="0"/>
          </a:p>
        </p:txBody>
      </p:sp>
      <p:sp>
        <p:nvSpPr>
          <p:cNvPr id="3" name="TextBox 2"/>
          <p:cNvSpPr txBox="1"/>
          <p:nvPr/>
        </p:nvSpPr>
        <p:spPr>
          <a:xfrm>
            <a:off x="550820" y="373529"/>
            <a:ext cx="6710592" cy="646331"/>
          </a:xfrm>
          <a:prstGeom prst="rect">
            <a:avLst/>
          </a:prstGeom>
          <a:noFill/>
        </p:spPr>
        <p:txBody>
          <a:bodyPr wrap="square" rtlCol="0">
            <a:spAutoFit/>
          </a:bodyPr>
          <a:lstStyle/>
          <a:p>
            <a:r>
              <a:rPr lang="en-US" sz="3600" b="1" dirty="0">
                <a:solidFill>
                  <a:srgbClr val="4E8908"/>
                </a:solidFill>
              </a:rPr>
              <a:t>4- Poisonings</a:t>
            </a:r>
            <a:r>
              <a:rPr lang="en-US" sz="3600" b="1" dirty="0" smtClean="0">
                <a:solidFill>
                  <a:srgbClr val="4E8908"/>
                </a:solidFill>
              </a:rPr>
              <a:t>:</a:t>
            </a:r>
            <a:endParaRPr lang="en-US" sz="3600" b="1" dirty="0">
              <a:solidFill>
                <a:srgbClr val="4E8908"/>
              </a:solidFill>
            </a:endParaRPr>
          </a:p>
        </p:txBody>
      </p:sp>
      <p:pic>
        <p:nvPicPr>
          <p:cNvPr id="5" name="Picture 4" descr="1147259718_137159429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1530" y="46467"/>
            <a:ext cx="1878041" cy="2196353"/>
          </a:xfrm>
          <a:prstGeom prst="rect">
            <a:avLst/>
          </a:prstGeom>
        </p:spPr>
      </p:pic>
      <p:pic>
        <p:nvPicPr>
          <p:cNvPr id="6" name="Picture 5"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2192456"/>
            <a:ext cx="691116" cy="691116"/>
          </a:xfrm>
          <a:prstGeom prst="rect">
            <a:avLst/>
          </a:prstGeom>
        </p:spPr>
      </p:pic>
      <p:pic>
        <p:nvPicPr>
          <p:cNvPr id="7" name="Picture 6"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2883572"/>
            <a:ext cx="691116" cy="691116"/>
          </a:xfrm>
          <a:prstGeom prst="rect">
            <a:avLst/>
          </a:prstGeom>
        </p:spPr>
      </p:pic>
      <p:pic>
        <p:nvPicPr>
          <p:cNvPr id="8" name="Picture 7"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3574688"/>
            <a:ext cx="691116" cy="691116"/>
          </a:xfrm>
          <a:prstGeom prst="rect">
            <a:avLst/>
          </a:prstGeom>
        </p:spPr>
      </p:pic>
    </p:spTree>
    <p:extLst>
      <p:ext uri="{BB962C8B-B14F-4D97-AF65-F5344CB8AC3E}">
        <p14:creationId xmlns:p14="http://schemas.microsoft.com/office/powerpoint/2010/main" val="116765896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448231" y="380452"/>
            <a:ext cx="8038353" cy="6001642"/>
          </a:xfrm>
          <a:prstGeom prst="rect">
            <a:avLst/>
          </a:prstGeom>
          <a:noFill/>
        </p:spPr>
        <p:txBody>
          <a:bodyPr wrap="square" rtlCol="0">
            <a:spAutoFit/>
          </a:bodyPr>
          <a:lstStyle/>
          <a:p>
            <a:r>
              <a:rPr lang="en-US" sz="3200" b="1" dirty="0">
                <a:solidFill>
                  <a:srgbClr val="008000"/>
                </a:solidFill>
              </a:rPr>
              <a:t>Teachers can help students learn and </a:t>
            </a:r>
            <a:endParaRPr lang="en-US" sz="3200" b="1" dirty="0" smtClean="0">
              <a:solidFill>
                <a:srgbClr val="008000"/>
              </a:solidFill>
            </a:endParaRPr>
          </a:p>
          <a:p>
            <a:r>
              <a:rPr lang="en-US" sz="3200" b="1" dirty="0" smtClean="0">
                <a:solidFill>
                  <a:srgbClr val="008000"/>
                </a:solidFill>
              </a:rPr>
              <a:t>apply </a:t>
            </a:r>
            <a:r>
              <a:rPr lang="en-US" sz="3200" b="1" dirty="0">
                <a:solidFill>
                  <a:srgbClr val="008000"/>
                </a:solidFill>
              </a:rPr>
              <a:t>the following basic information </a:t>
            </a:r>
            <a:endParaRPr lang="en-US" sz="3200" b="1" dirty="0" smtClean="0">
              <a:solidFill>
                <a:srgbClr val="008000"/>
              </a:solidFill>
            </a:endParaRPr>
          </a:p>
          <a:p>
            <a:r>
              <a:rPr lang="en-US" sz="3200" b="1" dirty="0" smtClean="0">
                <a:solidFill>
                  <a:srgbClr val="008000"/>
                </a:solidFill>
              </a:rPr>
              <a:t>about </a:t>
            </a:r>
            <a:r>
              <a:rPr lang="en-US" sz="3200" b="1" dirty="0">
                <a:solidFill>
                  <a:srgbClr val="008000"/>
                </a:solidFill>
              </a:rPr>
              <a:t>poison prevention:</a:t>
            </a:r>
            <a:r>
              <a:rPr lang="en-US" sz="3200" b="1" dirty="0"/>
              <a:t/>
            </a:r>
            <a:br>
              <a:rPr lang="en-US" sz="3200" b="1" dirty="0"/>
            </a:br>
            <a:r>
              <a:rPr lang="en-US" sz="3200" b="1" dirty="0"/>
              <a:t>A- Call 997 in a poisoning emergency.</a:t>
            </a:r>
            <a:br>
              <a:rPr lang="en-US" sz="3200" b="1" dirty="0"/>
            </a:br>
            <a:r>
              <a:rPr lang="en-US" sz="3200" b="1" dirty="0"/>
              <a:t>B- Check inside and outside the home for potential hazards (including poisonous </a:t>
            </a:r>
            <a:r>
              <a:rPr lang="en-US" sz="3200" b="1" dirty="0" smtClean="0"/>
              <a:t>plant, </a:t>
            </a:r>
            <a:r>
              <a:rPr lang="en-US" sz="3200" b="1" dirty="0"/>
              <a:t>to protect small children and pets). </a:t>
            </a:r>
            <a:endParaRPr lang="en-US" sz="3200" b="1" dirty="0" smtClean="0"/>
          </a:p>
          <a:p>
            <a:r>
              <a:rPr lang="en-US" sz="3200" b="1" dirty="0" smtClean="0"/>
              <a:t>C</a:t>
            </a:r>
            <a:r>
              <a:rPr lang="en-US" sz="3200" b="1" dirty="0"/>
              <a:t>- Work with your family to be sure all medication are out of the reach of small children.  </a:t>
            </a:r>
            <a:br>
              <a:rPr lang="en-US" sz="3200" b="1" dirty="0"/>
            </a:br>
            <a:r>
              <a:rPr lang="en-US" sz="3200" b="1" dirty="0"/>
              <a:t>D- Take medications only with adult supervision.</a:t>
            </a:r>
          </a:p>
        </p:txBody>
      </p:sp>
      <p:pic>
        <p:nvPicPr>
          <p:cNvPr id="4" name="Picture 3" descr="1147259718_137159429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1530" y="46467"/>
            <a:ext cx="1878041" cy="2196353"/>
          </a:xfrm>
          <a:prstGeom prst="rect">
            <a:avLst/>
          </a:prstGeom>
        </p:spPr>
      </p:pic>
      <p:pic>
        <p:nvPicPr>
          <p:cNvPr id="5" name="Picture 4"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2192456"/>
            <a:ext cx="691116" cy="691116"/>
          </a:xfrm>
          <a:prstGeom prst="rect">
            <a:avLst/>
          </a:prstGeom>
        </p:spPr>
      </p:pic>
      <p:pic>
        <p:nvPicPr>
          <p:cNvPr id="6" name="Picture 5"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2883572"/>
            <a:ext cx="691116" cy="691116"/>
          </a:xfrm>
          <a:prstGeom prst="rect">
            <a:avLst/>
          </a:prstGeom>
        </p:spPr>
      </p:pic>
      <p:pic>
        <p:nvPicPr>
          <p:cNvPr id="7" name="Picture 6"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33" y="3574688"/>
            <a:ext cx="691116" cy="691116"/>
          </a:xfrm>
          <a:prstGeom prst="rect">
            <a:avLst/>
          </a:prstGeom>
        </p:spPr>
      </p:pic>
    </p:spTree>
    <p:extLst>
      <p:ext uri="{BB962C8B-B14F-4D97-AF65-F5344CB8AC3E}">
        <p14:creationId xmlns:p14="http://schemas.microsoft.com/office/powerpoint/2010/main" val="356357026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597647" y="1910551"/>
            <a:ext cx="7276353" cy="2554545"/>
          </a:xfrm>
          <a:prstGeom prst="rect">
            <a:avLst/>
          </a:prstGeom>
          <a:noFill/>
        </p:spPr>
        <p:txBody>
          <a:bodyPr wrap="square" rtlCol="0">
            <a:spAutoFit/>
          </a:bodyPr>
          <a:lstStyle/>
          <a:p>
            <a:r>
              <a:rPr lang="en-US" sz="3200" dirty="0" smtClean="0"/>
              <a:t>Deaths </a:t>
            </a:r>
            <a:r>
              <a:rPr lang="en-US" sz="3200" dirty="0"/>
              <a:t>from fires and burns are </a:t>
            </a:r>
            <a:endParaRPr lang="en-US" sz="3200" dirty="0" smtClean="0"/>
          </a:p>
          <a:p>
            <a:r>
              <a:rPr lang="en-US" sz="3200" dirty="0" smtClean="0"/>
              <a:t>the </a:t>
            </a:r>
            <a:r>
              <a:rPr lang="en-US" sz="3200" dirty="0"/>
              <a:t>third leading cause of fatal home injury in the United States.</a:t>
            </a:r>
            <a:br>
              <a:rPr lang="en-US" sz="3200" dirty="0"/>
            </a:br>
            <a:r>
              <a:rPr lang="en-US" sz="3200" dirty="0"/>
              <a:t>Most victims of fires die from smoke or toxic gases and </a:t>
            </a:r>
            <a:r>
              <a:rPr lang="en-US" sz="3200" b="1" dirty="0">
                <a:solidFill>
                  <a:srgbClr val="4E8908"/>
                </a:solidFill>
              </a:rPr>
              <a:t>not</a:t>
            </a:r>
            <a:r>
              <a:rPr lang="en-US" sz="3200" dirty="0">
                <a:solidFill>
                  <a:srgbClr val="4E8908"/>
                </a:solidFill>
              </a:rPr>
              <a:t> </a:t>
            </a:r>
            <a:r>
              <a:rPr lang="en-US" sz="3200" dirty="0"/>
              <a:t>from burns.</a:t>
            </a:r>
          </a:p>
        </p:txBody>
      </p:sp>
      <p:sp>
        <p:nvSpPr>
          <p:cNvPr id="3" name="TextBox 2"/>
          <p:cNvSpPr txBox="1"/>
          <p:nvPr/>
        </p:nvSpPr>
        <p:spPr>
          <a:xfrm>
            <a:off x="627529" y="552824"/>
            <a:ext cx="7575177" cy="1200329"/>
          </a:xfrm>
          <a:prstGeom prst="rect">
            <a:avLst/>
          </a:prstGeom>
          <a:noFill/>
        </p:spPr>
        <p:txBody>
          <a:bodyPr wrap="square" rtlCol="0">
            <a:spAutoFit/>
          </a:bodyPr>
          <a:lstStyle/>
          <a:p>
            <a:r>
              <a:rPr lang="en-US" sz="3600" b="1" dirty="0">
                <a:solidFill>
                  <a:srgbClr val="008000"/>
                </a:solidFill>
              </a:rPr>
              <a:t>5- Residential Fire-Related </a:t>
            </a:r>
            <a:endParaRPr lang="en-US" sz="3600" b="1" dirty="0" smtClean="0">
              <a:solidFill>
                <a:srgbClr val="008000"/>
              </a:solidFill>
            </a:endParaRPr>
          </a:p>
          <a:p>
            <a:r>
              <a:rPr lang="en-US" sz="3600" b="1" dirty="0" smtClean="0">
                <a:solidFill>
                  <a:srgbClr val="008000"/>
                </a:solidFill>
              </a:rPr>
              <a:t>Injuries</a:t>
            </a:r>
            <a:r>
              <a:rPr lang="en-US" sz="3600" b="1" dirty="0">
                <a:solidFill>
                  <a:srgbClr val="008000"/>
                </a:solidFill>
              </a:rPr>
              <a:t>:</a:t>
            </a:r>
          </a:p>
        </p:txBody>
      </p:sp>
      <p:pic>
        <p:nvPicPr>
          <p:cNvPr id="5" name="Picture 4" descr="houseFir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4118" y="64614"/>
            <a:ext cx="2518256" cy="2043662"/>
          </a:xfrm>
          <a:prstGeom prst="rect">
            <a:avLst/>
          </a:prstGeom>
          <a:ln w="57150" cmpd="sng">
            <a:solidFill>
              <a:srgbClr val="4E8908"/>
            </a:solidFill>
          </a:ln>
        </p:spPr>
      </p:pic>
      <p:pic>
        <p:nvPicPr>
          <p:cNvPr id="10" name="Picture 9"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2162574"/>
            <a:ext cx="691116" cy="691116"/>
          </a:xfrm>
          <a:prstGeom prst="rect">
            <a:avLst/>
          </a:prstGeom>
        </p:spPr>
      </p:pic>
      <p:pic>
        <p:nvPicPr>
          <p:cNvPr id="11" name="Picture 10"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2853690"/>
            <a:ext cx="691116" cy="691116"/>
          </a:xfrm>
          <a:prstGeom prst="rect">
            <a:avLst/>
          </a:prstGeom>
        </p:spPr>
      </p:pic>
      <p:pic>
        <p:nvPicPr>
          <p:cNvPr id="12" name="Picture 11"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3544806"/>
            <a:ext cx="691116" cy="691116"/>
          </a:xfrm>
          <a:prstGeom prst="rect">
            <a:avLst/>
          </a:prstGeom>
        </p:spPr>
      </p:pic>
    </p:spTree>
    <p:extLst>
      <p:ext uri="{BB962C8B-B14F-4D97-AF65-F5344CB8AC3E}">
        <p14:creationId xmlns:p14="http://schemas.microsoft.com/office/powerpoint/2010/main" val="21961517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403412" y="776941"/>
            <a:ext cx="8262470" cy="5632310"/>
          </a:xfrm>
          <a:prstGeom prst="rect">
            <a:avLst/>
          </a:prstGeom>
          <a:noFill/>
        </p:spPr>
        <p:txBody>
          <a:bodyPr wrap="square" rtlCol="0">
            <a:spAutoFit/>
          </a:bodyPr>
          <a:lstStyle/>
          <a:p>
            <a:r>
              <a:rPr lang="en-US" sz="2400" b="1" dirty="0">
                <a:solidFill>
                  <a:srgbClr val="008000"/>
                </a:solidFill>
              </a:rPr>
              <a:t>Teachers can help students learn that they </a:t>
            </a:r>
            <a:endParaRPr lang="en-US" sz="2400" b="1" dirty="0" smtClean="0">
              <a:solidFill>
                <a:srgbClr val="008000"/>
              </a:solidFill>
            </a:endParaRPr>
          </a:p>
          <a:p>
            <a:r>
              <a:rPr lang="en-US" sz="2400" b="1" dirty="0" smtClean="0">
                <a:solidFill>
                  <a:srgbClr val="008000"/>
                </a:solidFill>
              </a:rPr>
              <a:t>should</a:t>
            </a:r>
            <a:r>
              <a:rPr lang="en-US" sz="2400" b="1" dirty="0">
                <a:solidFill>
                  <a:srgbClr val="008000"/>
                </a:solidFill>
              </a:rPr>
              <a:t>:</a:t>
            </a:r>
            <a:r>
              <a:rPr lang="en-US" sz="2400" dirty="0"/>
              <a:t/>
            </a:r>
            <a:br>
              <a:rPr lang="en-US" sz="2400" dirty="0"/>
            </a:br>
            <a:r>
              <a:rPr lang="en-US" sz="2400" dirty="0"/>
              <a:t>A- Check with their families to be sure they </a:t>
            </a:r>
            <a:endParaRPr lang="en-US" sz="2400" dirty="0" smtClean="0"/>
          </a:p>
          <a:p>
            <a:r>
              <a:rPr lang="en-US" sz="2400" dirty="0" smtClean="0"/>
              <a:t>have </a:t>
            </a:r>
            <a:r>
              <a:rPr lang="en-US" sz="2400" dirty="0"/>
              <a:t>a working smoke detector in the home </a:t>
            </a:r>
            <a:endParaRPr lang="en-US" sz="2400" dirty="0" smtClean="0"/>
          </a:p>
          <a:p>
            <a:r>
              <a:rPr lang="en-US" sz="2400" dirty="0" smtClean="0"/>
              <a:t>and </a:t>
            </a:r>
            <a:r>
              <a:rPr lang="en-US" sz="2400" dirty="0"/>
              <a:t>to test the batteries once every month</a:t>
            </a:r>
            <a:br>
              <a:rPr lang="en-US" sz="2400" dirty="0"/>
            </a:br>
            <a:r>
              <a:rPr lang="en-US" sz="2400" dirty="0"/>
              <a:t>B- Plan a home fire escape route with their families.</a:t>
            </a:r>
            <a:br>
              <a:rPr lang="en-US" sz="2400" dirty="0"/>
            </a:br>
            <a:r>
              <a:rPr lang="en-US" sz="2400" dirty="0"/>
              <a:t>C- Keep matches and lighters out of the reach of young children.</a:t>
            </a:r>
            <a:br>
              <a:rPr lang="en-US" sz="2400" dirty="0"/>
            </a:br>
            <a:r>
              <a:rPr lang="en-US" sz="2400" dirty="0"/>
              <a:t>D- Keep the handles </a:t>
            </a:r>
            <a:r>
              <a:rPr lang="en-US" sz="2400" dirty="0" smtClean="0"/>
              <a:t>of </a:t>
            </a:r>
            <a:r>
              <a:rPr lang="en-US" sz="2400" dirty="0"/>
              <a:t>pots and pans turned toward the back of the stove,  out of the reach of young children.</a:t>
            </a:r>
            <a:br>
              <a:rPr lang="en-US" sz="2400" dirty="0"/>
            </a:br>
            <a:r>
              <a:rPr lang="en-US" sz="2400" dirty="0"/>
              <a:t>E- Practice </a:t>
            </a:r>
            <a:r>
              <a:rPr lang="en-US" sz="2400" dirty="0" smtClean="0"/>
              <a:t>the "</a:t>
            </a:r>
            <a:r>
              <a:rPr lang="en-US" sz="2400" dirty="0"/>
              <a:t>stop,  drop,  and roll"  method for putting out clothing fires.  Students should learn that "roll"  may mean to rock back and forth to put out the fire</a:t>
            </a:r>
            <a:r>
              <a:rPr lang="en-US" sz="2400" dirty="0" smtClean="0"/>
              <a:t>. </a:t>
            </a:r>
            <a:r>
              <a:rPr lang="en-US" sz="2400" dirty="0"/>
              <a:t>S</a:t>
            </a:r>
            <a:r>
              <a:rPr lang="en-US" sz="2400" dirty="0" smtClean="0"/>
              <a:t>ome </a:t>
            </a:r>
            <a:r>
              <a:rPr lang="en-US" sz="2400" dirty="0"/>
              <a:t>teachers teach children </a:t>
            </a:r>
            <a:r>
              <a:rPr lang="en-US" sz="2400" dirty="0" smtClean="0"/>
              <a:t>to "</a:t>
            </a:r>
            <a:r>
              <a:rPr lang="en-US" sz="2400" dirty="0"/>
              <a:t>stop, </a:t>
            </a:r>
            <a:r>
              <a:rPr lang="en-US" sz="2400" dirty="0" smtClean="0"/>
              <a:t>drop</a:t>
            </a:r>
            <a:r>
              <a:rPr lang="en-US" sz="2400" dirty="0"/>
              <a:t>, </a:t>
            </a:r>
            <a:r>
              <a:rPr lang="en-US" sz="2400" dirty="0" smtClean="0"/>
              <a:t>and </a:t>
            </a:r>
            <a:r>
              <a:rPr lang="en-US" sz="2400" dirty="0"/>
              <a:t>rock".  </a:t>
            </a:r>
            <a:br>
              <a:rPr lang="en-US" sz="2400" dirty="0"/>
            </a:br>
            <a:r>
              <a:rPr lang="en-US" sz="2400" dirty="0"/>
              <a:t>F- Stay away from fallen electrical wires,  and notify adults right away.  </a:t>
            </a:r>
          </a:p>
        </p:txBody>
      </p:sp>
      <p:pic>
        <p:nvPicPr>
          <p:cNvPr id="4" name="Picture 3" descr="houseFir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4118" y="64614"/>
            <a:ext cx="2518256" cy="2043662"/>
          </a:xfrm>
          <a:prstGeom prst="rect">
            <a:avLst/>
          </a:prstGeom>
          <a:ln w="57150" cmpd="sng">
            <a:solidFill>
              <a:srgbClr val="4E8908"/>
            </a:solidFill>
          </a:ln>
        </p:spPr>
      </p:pic>
      <p:pic>
        <p:nvPicPr>
          <p:cNvPr id="5" name="Picture 4"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2162574"/>
            <a:ext cx="691116" cy="691116"/>
          </a:xfrm>
          <a:prstGeom prst="rect">
            <a:avLst/>
          </a:prstGeom>
        </p:spPr>
      </p:pic>
      <p:pic>
        <p:nvPicPr>
          <p:cNvPr id="6" name="Picture 5"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2853690"/>
            <a:ext cx="691116" cy="691116"/>
          </a:xfrm>
          <a:prstGeom prst="rect">
            <a:avLst/>
          </a:prstGeom>
        </p:spPr>
      </p:pic>
      <p:pic>
        <p:nvPicPr>
          <p:cNvPr id="7" name="Picture 6"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3544806"/>
            <a:ext cx="691116" cy="691116"/>
          </a:xfrm>
          <a:prstGeom prst="rect">
            <a:avLst/>
          </a:prstGeom>
        </p:spPr>
      </p:pic>
    </p:spTree>
    <p:extLst>
      <p:ext uri="{BB962C8B-B14F-4D97-AF65-F5344CB8AC3E}">
        <p14:creationId xmlns:p14="http://schemas.microsoft.com/office/powerpoint/2010/main" val="4372902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508000" y="1210231"/>
            <a:ext cx="8128000" cy="4524315"/>
          </a:xfrm>
          <a:prstGeom prst="rect">
            <a:avLst/>
          </a:prstGeom>
          <a:noFill/>
        </p:spPr>
        <p:txBody>
          <a:bodyPr wrap="square" rtlCol="0">
            <a:spAutoFit/>
          </a:bodyPr>
          <a:lstStyle/>
          <a:p>
            <a:r>
              <a:rPr lang="en-US" sz="2400" dirty="0" smtClean="0"/>
              <a:t>(</a:t>
            </a:r>
            <a:r>
              <a:rPr lang="en-US" sz="2400" dirty="0"/>
              <a:t>TBI) is defined </a:t>
            </a:r>
            <a:r>
              <a:rPr lang="en-US" sz="2400" dirty="0" smtClean="0"/>
              <a:t>as: </a:t>
            </a:r>
            <a:r>
              <a:rPr lang="en-US" sz="2400" dirty="0" smtClean="0">
                <a:solidFill>
                  <a:schemeClr val="accent3">
                    <a:lumMod val="50000"/>
                  </a:schemeClr>
                </a:solidFill>
              </a:rPr>
              <a:t>A </a:t>
            </a:r>
            <a:r>
              <a:rPr lang="en-US" sz="2400" dirty="0">
                <a:solidFill>
                  <a:schemeClr val="accent3">
                    <a:lumMod val="50000"/>
                  </a:schemeClr>
                </a:solidFill>
              </a:rPr>
              <a:t>bump,  blow, or jolt to </a:t>
            </a:r>
            <a:endParaRPr lang="en-US" sz="2400" dirty="0" smtClean="0">
              <a:solidFill>
                <a:schemeClr val="accent3">
                  <a:lumMod val="50000"/>
                </a:schemeClr>
              </a:solidFill>
            </a:endParaRPr>
          </a:p>
          <a:p>
            <a:r>
              <a:rPr lang="en-US" sz="2400" dirty="0" smtClean="0">
                <a:solidFill>
                  <a:schemeClr val="accent3">
                    <a:lumMod val="50000"/>
                  </a:schemeClr>
                </a:solidFill>
              </a:rPr>
              <a:t>the </a:t>
            </a:r>
            <a:r>
              <a:rPr lang="en-US" sz="2400" dirty="0">
                <a:solidFill>
                  <a:schemeClr val="accent3">
                    <a:lumMod val="50000"/>
                  </a:schemeClr>
                </a:solidFill>
              </a:rPr>
              <a:t>head or a </a:t>
            </a:r>
            <a:r>
              <a:rPr lang="en-US" sz="2400" dirty="0" smtClean="0">
                <a:solidFill>
                  <a:schemeClr val="accent3">
                    <a:lumMod val="50000"/>
                  </a:schemeClr>
                </a:solidFill>
              </a:rPr>
              <a:t>penetrating </a:t>
            </a:r>
            <a:r>
              <a:rPr lang="en-US" sz="2400" dirty="0">
                <a:solidFill>
                  <a:schemeClr val="accent3">
                    <a:lumMod val="50000"/>
                  </a:schemeClr>
                </a:solidFill>
              </a:rPr>
              <a:t>head injury that </a:t>
            </a:r>
            <a:endParaRPr lang="en-US" sz="2400" dirty="0" smtClean="0">
              <a:solidFill>
                <a:schemeClr val="accent3">
                  <a:lumMod val="50000"/>
                </a:schemeClr>
              </a:solidFill>
            </a:endParaRPr>
          </a:p>
          <a:p>
            <a:r>
              <a:rPr lang="en-US" sz="2400" dirty="0" smtClean="0">
                <a:solidFill>
                  <a:schemeClr val="accent3">
                    <a:lumMod val="50000"/>
                  </a:schemeClr>
                </a:solidFill>
              </a:rPr>
              <a:t>disrupts </a:t>
            </a:r>
            <a:r>
              <a:rPr lang="en-US" sz="2400" dirty="0">
                <a:solidFill>
                  <a:schemeClr val="accent3">
                    <a:lumMod val="50000"/>
                  </a:schemeClr>
                </a:solidFill>
              </a:rPr>
              <a:t>the function of the brain.</a:t>
            </a:r>
            <a:r>
              <a:rPr lang="en-US" sz="2400" dirty="0"/>
              <a:t>  </a:t>
            </a:r>
            <a:br>
              <a:rPr lang="en-US" sz="2400" dirty="0"/>
            </a:br>
            <a:r>
              <a:rPr lang="en-US" sz="2400" dirty="0"/>
              <a:t>Not all blows or jolts to the head result in TBI.  Severity may range from mild (a brief change in mental status or consciousness)  to severe (an extended period of unconsciousness or amnesia after the injury).  </a:t>
            </a:r>
            <a:br>
              <a:rPr lang="en-US" sz="2400" dirty="0"/>
            </a:br>
            <a:r>
              <a:rPr lang="en-US" sz="2400" dirty="0"/>
              <a:t>The CDC provides online materials for Heads Up to Schools:  </a:t>
            </a:r>
            <a:r>
              <a:rPr lang="en-US" sz="2400" dirty="0">
                <a:solidFill>
                  <a:srgbClr val="008000"/>
                </a:solidFill>
              </a:rPr>
              <a:t>Know Your Concussion ABCs as follows:  </a:t>
            </a:r>
            <a:r>
              <a:rPr lang="en-US" sz="2400" dirty="0"/>
              <a:t/>
            </a:r>
            <a:br>
              <a:rPr lang="en-US" sz="2400" dirty="0"/>
            </a:br>
            <a:r>
              <a:rPr lang="en-US" sz="2400" b="1" dirty="0"/>
              <a:t>A-Assess the situation</a:t>
            </a:r>
            <a:br>
              <a:rPr lang="en-US" sz="2400" b="1" dirty="0"/>
            </a:br>
            <a:r>
              <a:rPr lang="en-US" sz="2400" b="1" dirty="0"/>
              <a:t>B-Be alert for signs and symptoms </a:t>
            </a:r>
            <a:br>
              <a:rPr lang="en-US" sz="2400" b="1" dirty="0"/>
            </a:br>
            <a:r>
              <a:rPr lang="en-US" sz="2400" b="1" dirty="0"/>
              <a:t>C-Contact a healthcare professional. </a:t>
            </a:r>
          </a:p>
        </p:txBody>
      </p:sp>
      <p:sp>
        <p:nvSpPr>
          <p:cNvPr id="3" name="TextBox 2"/>
          <p:cNvSpPr txBox="1"/>
          <p:nvPr/>
        </p:nvSpPr>
        <p:spPr>
          <a:xfrm>
            <a:off x="403412" y="448235"/>
            <a:ext cx="8038353" cy="646331"/>
          </a:xfrm>
          <a:prstGeom prst="rect">
            <a:avLst/>
          </a:prstGeom>
          <a:noFill/>
        </p:spPr>
        <p:txBody>
          <a:bodyPr wrap="square" rtlCol="0">
            <a:spAutoFit/>
          </a:bodyPr>
          <a:lstStyle/>
          <a:p>
            <a:r>
              <a:rPr lang="en-US" sz="3600" b="1" dirty="0">
                <a:solidFill>
                  <a:srgbClr val="008000"/>
                </a:solidFill>
              </a:rPr>
              <a:t>6- Traumatic Brain Injury:</a:t>
            </a:r>
          </a:p>
        </p:txBody>
      </p:sp>
      <p:pic>
        <p:nvPicPr>
          <p:cNvPr id="5" name="Picture 4" descr="traumatic_brain_injury_head_injur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2544" y="61408"/>
            <a:ext cx="2411692" cy="1934882"/>
          </a:xfrm>
          <a:prstGeom prst="rect">
            <a:avLst/>
          </a:prstGeom>
          <a:ln w="57150" cmpd="sng">
            <a:solidFill>
              <a:srgbClr val="4E8908"/>
            </a:solidFill>
          </a:ln>
        </p:spPr>
      </p:pic>
      <p:pic>
        <p:nvPicPr>
          <p:cNvPr id="6" name="Picture 5"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1968341"/>
            <a:ext cx="691116" cy="691116"/>
          </a:xfrm>
          <a:prstGeom prst="rect">
            <a:avLst/>
          </a:prstGeom>
        </p:spPr>
      </p:pic>
      <p:pic>
        <p:nvPicPr>
          <p:cNvPr id="7" name="Picture 6"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2659457"/>
            <a:ext cx="691116" cy="691116"/>
          </a:xfrm>
          <a:prstGeom prst="rect">
            <a:avLst/>
          </a:prstGeom>
        </p:spPr>
      </p:pic>
      <p:pic>
        <p:nvPicPr>
          <p:cNvPr id="8" name="Picture 7"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3350573"/>
            <a:ext cx="691116" cy="691116"/>
          </a:xfrm>
          <a:prstGeom prst="rect">
            <a:avLst/>
          </a:prstGeom>
        </p:spPr>
      </p:pic>
    </p:spTree>
    <p:extLst>
      <p:ext uri="{BB962C8B-B14F-4D97-AF65-F5344CB8AC3E}">
        <p14:creationId xmlns:p14="http://schemas.microsoft.com/office/powerpoint/2010/main" val="33194466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8673" name="Title 1"/>
          <p:cNvSpPr>
            <a:spLocks noGrp="1"/>
          </p:cNvSpPr>
          <p:nvPr>
            <p:ph type="title"/>
          </p:nvPr>
        </p:nvSpPr>
        <p:spPr/>
        <p:txBody>
          <a:bodyPr>
            <a:normAutofit fontScale="90000"/>
          </a:bodyPr>
          <a:lstStyle/>
          <a:p>
            <a:pPr eaLnBrk="1" hangingPunct="1"/>
            <a:r>
              <a:rPr lang="en-US" dirty="0" smtClean="0"/>
              <a:t>Develop an Asthma Management Program in Your School</a:t>
            </a:r>
          </a:p>
        </p:txBody>
      </p:sp>
      <p:sp>
        <p:nvSpPr>
          <p:cNvPr id="28674" name="Content Placeholder 2"/>
          <p:cNvSpPr>
            <a:spLocks noGrp="1"/>
          </p:cNvSpPr>
          <p:nvPr>
            <p:ph idx="1"/>
          </p:nvPr>
        </p:nvSpPr>
        <p:spPr>
          <a:xfrm>
            <a:off x="498475" y="1981200"/>
            <a:ext cx="7556500" cy="4427538"/>
          </a:xfrm>
        </p:spPr>
        <p:txBody>
          <a:bodyPr>
            <a:normAutofit fontScale="85000" lnSpcReduction="10000"/>
          </a:bodyPr>
          <a:lstStyle/>
          <a:p>
            <a:pPr eaLnBrk="1" hangingPunct="1"/>
            <a:r>
              <a:rPr lang="en-US" b="1" u="sng" dirty="0" smtClean="0"/>
              <a:t>A management program should contain:</a:t>
            </a:r>
          </a:p>
          <a:p>
            <a:pPr eaLnBrk="1" hangingPunct="1">
              <a:buFont typeface="Arial" pitchFamily="34" charset="0"/>
              <a:buChar char="•"/>
            </a:pPr>
            <a:r>
              <a:rPr lang="en-US" dirty="0" smtClean="0"/>
              <a:t>A confidential list of students who have asthma. </a:t>
            </a:r>
          </a:p>
          <a:p>
            <a:pPr eaLnBrk="1" hangingPunct="1">
              <a:buFont typeface="Arial" pitchFamily="34" charset="0"/>
              <a:buChar char="•"/>
            </a:pPr>
            <a:r>
              <a:rPr lang="en-US" dirty="0" smtClean="0"/>
              <a:t>School policies and procedures for administering medications, including protocols for emergency response to a severe asthma episode. </a:t>
            </a:r>
          </a:p>
          <a:p>
            <a:pPr eaLnBrk="1" hangingPunct="1">
              <a:buFont typeface="Arial" pitchFamily="34" charset="0"/>
              <a:buChar char="•"/>
            </a:pPr>
            <a:r>
              <a:rPr lang="en-US" dirty="0" smtClean="0"/>
              <a:t>Specific actions for staff members to perform in the asthma management program. </a:t>
            </a:r>
          </a:p>
          <a:p>
            <a:pPr eaLnBrk="1" hangingPunct="1">
              <a:buFont typeface="Arial" pitchFamily="34" charset="0"/>
              <a:buChar char="•"/>
            </a:pPr>
            <a:r>
              <a:rPr lang="en-US" dirty="0" smtClean="0"/>
              <a:t>A written action plan for every student with asthma.</a:t>
            </a:r>
          </a:p>
          <a:p>
            <a:pPr eaLnBrk="1" hangingPunct="1">
              <a:buFont typeface="Arial" pitchFamily="34" charset="0"/>
              <a:buChar char="•"/>
            </a:pPr>
            <a:r>
              <a:rPr lang="en-US" dirty="0" smtClean="0"/>
              <a:t>Education for staff and students about asthma.</a:t>
            </a:r>
          </a:p>
        </p:txBody>
      </p:sp>
    </p:spTree>
    <p:extLst>
      <p:ext uri="{BB962C8B-B14F-4D97-AF65-F5344CB8AC3E}">
        <p14:creationId xmlns:p14="http://schemas.microsoft.com/office/powerpoint/2010/main" val="118476392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448237" y="1822814"/>
            <a:ext cx="8411882" cy="3539431"/>
          </a:xfrm>
          <a:prstGeom prst="rect">
            <a:avLst/>
          </a:prstGeom>
          <a:noFill/>
        </p:spPr>
        <p:txBody>
          <a:bodyPr wrap="square" rtlCol="0">
            <a:spAutoFit/>
          </a:bodyPr>
          <a:lstStyle/>
          <a:p>
            <a:r>
              <a:rPr lang="en-US" sz="2800" dirty="0" smtClean="0"/>
              <a:t>Swimming </a:t>
            </a:r>
            <a:r>
              <a:rPr lang="en-US" sz="2800" dirty="0"/>
              <a:t>and other water-related </a:t>
            </a:r>
            <a:endParaRPr lang="en-US" sz="2800" dirty="0" smtClean="0"/>
          </a:p>
          <a:p>
            <a:r>
              <a:rPr lang="en-US" sz="2800" dirty="0" smtClean="0"/>
              <a:t>activities are </a:t>
            </a:r>
            <a:r>
              <a:rPr lang="en-US" sz="2800" dirty="0"/>
              <a:t>excellent ways to the get </a:t>
            </a:r>
            <a:endParaRPr lang="en-US" sz="2800" dirty="0" smtClean="0"/>
          </a:p>
          <a:p>
            <a:r>
              <a:rPr lang="en-US" sz="2800" dirty="0" smtClean="0"/>
              <a:t>the </a:t>
            </a:r>
            <a:r>
              <a:rPr lang="en-US" sz="2800" dirty="0"/>
              <a:t>physical activity for a healthy </a:t>
            </a:r>
            <a:r>
              <a:rPr lang="en-US" sz="2800" dirty="0" smtClean="0"/>
              <a:t>lifestyle. However</a:t>
            </a:r>
            <a:r>
              <a:rPr lang="en-US" sz="2800" dirty="0"/>
              <a:t>, </a:t>
            </a:r>
            <a:endParaRPr lang="en-US" sz="2800" dirty="0" smtClean="0"/>
          </a:p>
          <a:p>
            <a:r>
              <a:rPr lang="en-US" sz="2800" dirty="0" smtClean="0"/>
              <a:t>it's </a:t>
            </a:r>
            <a:r>
              <a:rPr lang="en-US" sz="2800" dirty="0"/>
              <a:t>important to prevent water-related adverse health effects,  such as sunburn and other injuries, </a:t>
            </a:r>
            <a:r>
              <a:rPr lang="en-US" sz="2800" dirty="0" smtClean="0"/>
              <a:t>drowning</a:t>
            </a:r>
            <a:r>
              <a:rPr lang="en-US" sz="2800" dirty="0"/>
              <a:t>,  and recreational water illnesses(</a:t>
            </a:r>
            <a:r>
              <a:rPr lang="en-US" sz="2800" dirty="0" smtClean="0"/>
              <a:t>e.g. </a:t>
            </a:r>
            <a:r>
              <a:rPr lang="en-US" sz="2800" dirty="0"/>
              <a:t>diarrhea). </a:t>
            </a:r>
            <a:endParaRPr lang="en-US" sz="2800" dirty="0" smtClean="0"/>
          </a:p>
          <a:p>
            <a:r>
              <a:rPr lang="en-US" sz="2800" dirty="0" smtClean="0"/>
              <a:t>Children </a:t>
            </a:r>
            <a:r>
              <a:rPr lang="en-US" sz="2800" dirty="0"/>
              <a:t>sometimes also experience swimmer's ear, which is caused by a germ in contaminated water.</a:t>
            </a:r>
          </a:p>
        </p:txBody>
      </p:sp>
      <p:sp>
        <p:nvSpPr>
          <p:cNvPr id="3" name="TextBox 2"/>
          <p:cNvSpPr txBox="1"/>
          <p:nvPr/>
        </p:nvSpPr>
        <p:spPr>
          <a:xfrm>
            <a:off x="582706" y="567767"/>
            <a:ext cx="8008470" cy="1200329"/>
          </a:xfrm>
          <a:prstGeom prst="rect">
            <a:avLst/>
          </a:prstGeom>
          <a:noFill/>
        </p:spPr>
        <p:txBody>
          <a:bodyPr wrap="square" rtlCol="0">
            <a:spAutoFit/>
          </a:bodyPr>
          <a:lstStyle/>
          <a:p>
            <a:r>
              <a:rPr lang="en-US" sz="3600" b="1" dirty="0">
                <a:solidFill>
                  <a:srgbClr val="008000"/>
                </a:solidFill>
              </a:rPr>
              <a:t>7- Healthy Swimming and </a:t>
            </a:r>
            <a:endParaRPr lang="en-US" sz="3600" b="1" dirty="0" smtClean="0">
              <a:solidFill>
                <a:srgbClr val="008000"/>
              </a:solidFill>
            </a:endParaRPr>
          </a:p>
          <a:p>
            <a:r>
              <a:rPr lang="en-US" sz="3600" b="1" dirty="0" smtClean="0">
                <a:solidFill>
                  <a:srgbClr val="008000"/>
                </a:solidFill>
              </a:rPr>
              <a:t>Water </a:t>
            </a:r>
            <a:r>
              <a:rPr lang="en-US" sz="3600" b="1" dirty="0">
                <a:solidFill>
                  <a:srgbClr val="008000"/>
                </a:solidFill>
              </a:rPr>
              <a:t>Safety:</a:t>
            </a:r>
          </a:p>
        </p:txBody>
      </p:sp>
      <p:pic>
        <p:nvPicPr>
          <p:cNvPr id="5" name="Picture 4" descr="imkhages.jpg"/>
          <p:cNvPicPr>
            <a:picLocks noChangeAspect="1"/>
          </p:cNvPicPr>
          <p:nvPr/>
        </p:nvPicPr>
        <p:blipFill rotWithShape="1">
          <a:blip r:embed="rId3">
            <a:extLst>
              <a:ext uri="{28A0092B-C50C-407E-A947-70E740481C1C}">
                <a14:useLocalDpi xmlns:a14="http://schemas.microsoft.com/office/drawing/2010/main" val="0"/>
              </a:ext>
            </a:extLst>
          </a:blip>
          <a:srcRect l="15668" r="15047" b="6939"/>
          <a:stretch/>
        </p:blipFill>
        <p:spPr>
          <a:xfrm>
            <a:off x="6648823" y="93288"/>
            <a:ext cx="2428609" cy="2162830"/>
          </a:xfrm>
          <a:prstGeom prst="rect">
            <a:avLst/>
          </a:prstGeom>
          <a:ln w="57150" cmpd="sng">
            <a:solidFill>
              <a:srgbClr val="4E8908"/>
            </a:solidFill>
          </a:ln>
        </p:spPr>
      </p:pic>
      <p:pic>
        <p:nvPicPr>
          <p:cNvPr id="6" name="Picture 5"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2256118"/>
            <a:ext cx="691116" cy="691116"/>
          </a:xfrm>
          <a:prstGeom prst="rect">
            <a:avLst/>
          </a:prstGeom>
        </p:spPr>
      </p:pic>
      <p:pic>
        <p:nvPicPr>
          <p:cNvPr id="7" name="Picture 6"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2928395"/>
            <a:ext cx="691116" cy="691116"/>
          </a:xfrm>
          <a:prstGeom prst="rect">
            <a:avLst/>
          </a:prstGeom>
        </p:spPr>
      </p:pic>
      <p:pic>
        <p:nvPicPr>
          <p:cNvPr id="8" name="Picture 7"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3619511"/>
            <a:ext cx="691116" cy="691116"/>
          </a:xfrm>
          <a:prstGeom prst="rect">
            <a:avLst/>
          </a:prstGeom>
        </p:spPr>
      </p:pic>
    </p:spTree>
    <p:extLst>
      <p:ext uri="{BB962C8B-B14F-4D97-AF65-F5344CB8AC3E}">
        <p14:creationId xmlns:p14="http://schemas.microsoft.com/office/powerpoint/2010/main" val="106578182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493059" y="1329759"/>
            <a:ext cx="7859059" cy="5262979"/>
          </a:xfrm>
          <a:prstGeom prst="rect">
            <a:avLst/>
          </a:prstGeom>
          <a:noFill/>
        </p:spPr>
        <p:txBody>
          <a:bodyPr wrap="square" rtlCol="0">
            <a:spAutoFit/>
          </a:bodyPr>
          <a:lstStyle/>
          <a:p>
            <a:r>
              <a:rPr lang="en-US" sz="2400" dirty="0" smtClean="0"/>
              <a:t>Every </a:t>
            </a:r>
            <a:r>
              <a:rPr lang="en-US" sz="2400" dirty="0"/>
              <a:t>day thousands of children arrive home </a:t>
            </a:r>
            <a:endParaRPr lang="en-US" sz="2400" dirty="0" smtClean="0"/>
          </a:p>
          <a:p>
            <a:r>
              <a:rPr lang="en-US" sz="2400" dirty="0" smtClean="0"/>
              <a:t>from </a:t>
            </a:r>
            <a:r>
              <a:rPr lang="en-US" sz="2400" dirty="0"/>
              <a:t>school to an empty house.</a:t>
            </a:r>
            <a:br>
              <a:rPr lang="en-US" sz="2400" dirty="0"/>
            </a:br>
            <a:r>
              <a:rPr lang="en-US" sz="2400" dirty="0"/>
              <a:t>Being home alone can be a frightening and </a:t>
            </a:r>
            <a:endParaRPr lang="en-US" sz="2400" dirty="0" smtClean="0"/>
          </a:p>
          <a:p>
            <a:r>
              <a:rPr lang="en-US" sz="2400" dirty="0" smtClean="0"/>
              <a:t>stressful </a:t>
            </a:r>
            <a:r>
              <a:rPr lang="en-US" sz="2400" dirty="0"/>
              <a:t>experience for children</a:t>
            </a:r>
            <a:r>
              <a:rPr lang="en-US" sz="2400" dirty="0" smtClean="0"/>
              <a:t>. </a:t>
            </a:r>
            <a:r>
              <a:rPr lang="en-US" sz="2400" dirty="0"/>
              <a:t>In addition to the important teaching that parents and caregivers must do with their children to minimize danger and keep them safe,  teachers can talk </a:t>
            </a:r>
            <a:r>
              <a:rPr lang="en-US" sz="2400" dirty="0" smtClean="0"/>
              <a:t>with students </a:t>
            </a:r>
            <a:r>
              <a:rPr lang="en-US" sz="2400" dirty="0"/>
              <a:t>about safety issues after school</a:t>
            </a:r>
            <a:r>
              <a:rPr lang="en-US" sz="2400" dirty="0" smtClean="0"/>
              <a:t>.</a:t>
            </a:r>
          </a:p>
          <a:p>
            <a:r>
              <a:rPr lang="en-US" sz="2400" dirty="0">
                <a:solidFill>
                  <a:srgbClr val="008000"/>
                </a:solidFill>
              </a:rPr>
              <a:t>Parents and caregivers should work with children to teach them about safety issues</a:t>
            </a:r>
            <a:r>
              <a:rPr lang="en-US" sz="2400" dirty="0" smtClean="0">
                <a:solidFill>
                  <a:srgbClr val="008000"/>
                </a:solidFill>
              </a:rPr>
              <a:t>, </a:t>
            </a:r>
            <a:r>
              <a:rPr lang="en-US" sz="2400" dirty="0">
                <a:solidFill>
                  <a:srgbClr val="008000"/>
                </a:solidFill>
              </a:rPr>
              <a:t>such </a:t>
            </a:r>
            <a:r>
              <a:rPr lang="en-US" sz="2400" dirty="0" smtClean="0">
                <a:solidFill>
                  <a:srgbClr val="008000"/>
                </a:solidFill>
              </a:rPr>
              <a:t>as:</a:t>
            </a:r>
          </a:p>
          <a:p>
            <a:r>
              <a:rPr lang="en-US" sz="2400" b="1" dirty="0" smtClean="0"/>
              <a:t>1- not </a:t>
            </a:r>
            <a:r>
              <a:rPr lang="en-US" sz="2400" b="1" dirty="0"/>
              <a:t>opening the </a:t>
            </a:r>
            <a:r>
              <a:rPr lang="en-US" sz="2400" b="1" dirty="0" smtClean="0"/>
              <a:t>door.</a:t>
            </a:r>
          </a:p>
          <a:p>
            <a:r>
              <a:rPr lang="en-US" sz="2400" b="1" dirty="0" smtClean="0"/>
              <a:t>2- saying </a:t>
            </a:r>
            <a:r>
              <a:rPr lang="en-US" sz="2400" b="1" dirty="0"/>
              <a:t>in the </a:t>
            </a:r>
            <a:r>
              <a:rPr lang="en-US" sz="2400" b="1" dirty="0" smtClean="0"/>
              <a:t>house.</a:t>
            </a:r>
          </a:p>
          <a:p>
            <a:r>
              <a:rPr lang="en-US" sz="2400" b="1" dirty="0" smtClean="0"/>
              <a:t>3- answering </a:t>
            </a:r>
            <a:r>
              <a:rPr lang="en-US" sz="2400" b="1" dirty="0"/>
              <a:t>the phone </a:t>
            </a:r>
            <a:r>
              <a:rPr lang="en-US" sz="2400" b="1" dirty="0" smtClean="0"/>
              <a:t>properly.</a:t>
            </a:r>
          </a:p>
          <a:p>
            <a:r>
              <a:rPr lang="en-US" sz="2400" b="1" dirty="0" smtClean="0"/>
              <a:t>4- practicing </a:t>
            </a:r>
            <a:r>
              <a:rPr lang="en-US" sz="2400" b="1" dirty="0"/>
              <a:t>what to do if something goes </a:t>
            </a:r>
            <a:r>
              <a:rPr lang="en-US" sz="2400" b="1" dirty="0" smtClean="0"/>
              <a:t>wrong.</a:t>
            </a:r>
          </a:p>
          <a:p>
            <a:r>
              <a:rPr lang="en-US" sz="2400" b="1" dirty="0" smtClean="0"/>
              <a:t>5- knowing </a:t>
            </a:r>
            <a:r>
              <a:rPr lang="en-US" sz="2400" b="1" dirty="0"/>
              <a:t>emergency numbers</a:t>
            </a:r>
            <a:r>
              <a:rPr lang="en-US" sz="2400" b="1" dirty="0" smtClean="0"/>
              <a:t>, </a:t>
            </a:r>
            <a:r>
              <a:rPr lang="en-US" sz="2400" b="1" dirty="0"/>
              <a:t>and practicing what to say</a:t>
            </a:r>
            <a:r>
              <a:rPr lang="en-US" sz="2400" b="1" dirty="0" smtClean="0"/>
              <a:t>.</a:t>
            </a:r>
            <a:endParaRPr lang="en-US" sz="2400" b="1" dirty="0"/>
          </a:p>
        </p:txBody>
      </p:sp>
      <p:sp>
        <p:nvSpPr>
          <p:cNvPr id="3" name="TextBox 2"/>
          <p:cNvSpPr txBox="1"/>
          <p:nvPr/>
        </p:nvSpPr>
        <p:spPr>
          <a:xfrm>
            <a:off x="493058" y="552824"/>
            <a:ext cx="7126941" cy="646331"/>
          </a:xfrm>
          <a:prstGeom prst="rect">
            <a:avLst/>
          </a:prstGeom>
          <a:noFill/>
        </p:spPr>
        <p:txBody>
          <a:bodyPr wrap="square" rtlCol="0">
            <a:spAutoFit/>
          </a:bodyPr>
          <a:lstStyle/>
          <a:p>
            <a:r>
              <a:rPr lang="en-US" sz="3600" b="1" dirty="0">
                <a:solidFill>
                  <a:srgbClr val="008000"/>
                </a:solidFill>
              </a:rPr>
              <a:t>8- Children Home Alone:</a:t>
            </a:r>
          </a:p>
        </p:txBody>
      </p:sp>
      <p:pic>
        <p:nvPicPr>
          <p:cNvPr id="5" name="Picture 4" descr="home-alone-feature.jpg"/>
          <p:cNvPicPr>
            <a:picLocks noChangeAspect="1"/>
          </p:cNvPicPr>
          <p:nvPr/>
        </p:nvPicPr>
        <p:blipFill rotWithShape="1">
          <a:blip r:embed="rId3">
            <a:extLst>
              <a:ext uri="{28A0092B-C50C-407E-A947-70E740481C1C}">
                <a14:useLocalDpi xmlns:a14="http://schemas.microsoft.com/office/drawing/2010/main" val="0"/>
              </a:ext>
            </a:extLst>
          </a:blip>
          <a:srcRect l="10131" r="13399"/>
          <a:stretch/>
        </p:blipFill>
        <p:spPr>
          <a:xfrm>
            <a:off x="6822487" y="74705"/>
            <a:ext cx="2269887" cy="2226235"/>
          </a:xfrm>
          <a:prstGeom prst="rect">
            <a:avLst/>
          </a:prstGeom>
          <a:ln w="57150" cmpd="sng">
            <a:solidFill>
              <a:srgbClr val="4E8908"/>
            </a:solidFill>
          </a:ln>
        </p:spPr>
      </p:pic>
      <p:pic>
        <p:nvPicPr>
          <p:cNvPr id="6" name="Picture 5"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2300941"/>
            <a:ext cx="691116" cy="691116"/>
          </a:xfrm>
          <a:prstGeom prst="rect">
            <a:avLst/>
          </a:prstGeom>
        </p:spPr>
      </p:pic>
      <p:pic>
        <p:nvPicPr>
          <p:cNvPr id="7" name="Picture 6"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2973218"/>
            <a:ext cx="691116" cy="691116"/>
          </a:xfrm>
          <a:prstGeom prst="rect">
            <a:avLst/>
          </a:prstGeom>
        </p:spPr>
      </p:pic>
      <p:pic>
        <p:nvPicPr>
          <p:cNvPr id="8" name="Picture 7" descr="SP_HolidayMagic_GreenBr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884" y="3664334"/>
            <a:ext cx="691116" cy="691116"/>
          </a:xfrm>
          <a:prstGeom prst="rect">
            <a:avLst/>
          </a:prstGeom>
        </p:spPr>
      </p:pic>
    </p:spTree>
    <p:extLst>
      <p:ext uri="{BB962C8B-B14F-4D97-AF65-F5344CB8AC3E}">
        <p14:creationId xmlns:p14="http://schemas.microsoft.com/office/powerpoint/2010/main" val="283125135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1644"/>
            <a:ext cx="9152138" cy="6856356"/>
          </a:xfrm>
          <a:prstGeom prst="rect">
            <a:avLst/>
          </a:prstGeom>
        </p:spPr>
      </p:pic>
      <p:sp>
        <p:nvSpPr>
          <p:cNvPr id="2" name="TextBox 1"/>
          <p:cNvSpPr txBox="1"/>
          <p:nvPr/>
        </p:nvSpPr>
        <p:spPr>
          <a:xfrm>
            <a:off x="552824" y="627529"/>
            <a:ext cx="8098117" cy="5693867"/>
          </a:xfrm>
          <a:prstGeom prst="rect">
            <a:avLst/>
          </a:prstGeom>
          <a:noFill/>
        </p:spPr>
        <p:txBody>
          <a:bodyPr wrap="square" rtlCol="0">
            <a:spAutoFit/>
          </a:bodyPr>
          <a:lstStyle/>
          <a:p>
            <a:r>
              <a:rPr lang="en-US" sz="2800" dirty="0">
                <a:solidFill>
                  <a:srgbClr val="008000"/>
                </a:solidFill>
              </a:rPr>
              <a:t>9- Pedestrian and Bicycle Safety.</a:t>
            </a:r>
          </a:p>
          <a:p>
            <a:r>
              <a:rPr lang="en-US" sz="2800" dirty="0">
                <a:solidFill>
                  <a:srgbClr val="008000"/>
                </a:solidFill>
              </a:rPr>
              <a:t>10- Sports and Recreation Activities.</a:t>
            </a:r>
          </a:p>
          <a:p>
            <a:endParaRPr lang="en-US" sz="2800" dirty="0">
              <a:solidFill>
                <a:srgbClr val="008000"/>
              </a:solidFill>
            </a:endParaRPr>
          </a:p>
          <a:p>
            <a:r>
              <a:rPr lang="en-US" sz="2800" dirty="0"/>
              <a:t>Other Safety Topics:</a:t>
            </a:r>
            <a:r>
              <a:rPr lang="en-US" sz="2800" dirty="0">
                <a:solidFill>
                  <a:srgbClr val="008000"/>
                </a:solidFill>
              </a:rPr>
              <a:t/>
            </a:r>
            <a:br>
              <a:rPr lang="en-US" sz="2800" dirty="0">
                <a:solidFill>
                  <a:srgbClr val="008000"/>
                </a:solidFill>
              </a:rPr>
            </a:br>
            <a:r>
              <a:rPr lang="en-US" sz="2800" dirty="0">
                <a:solidFill>
                  <a:srgbClr val="008000"/>
                </a:solidFill>
              </a:rPr>
              <a:t>1- Safety around </a:t>
            </a:r>
            <a:r>
              <a:rPr lang="en-US" sz="2800" dirty="0" smtClean="0">
                <a:solidFill>
                  <a:srgbClr val="008000"/>
                </a:solidFill>
              </a:rPr>
              <a:t>animals.</a:t>
            </a:r>
            <a:r>
              <a:rPr lang="en-US" sz="2800" dirty="0">
                <a:solidFill>
                  <a:srgbClr val="008000"/>
                </a:solidFill>
              </a:rPr>
              <a:t/>
            </a:r>
            <a:br>
              <a:rPr lang="en-US" sz="2800" dirty="0">
                <a:solidFill>
                  <a:srgbClr val="008000"/>
                </a:solidFill>
              </a:rPr>
            </a:br>
            <a:r>
              <a:rPr lang="en-US" sz="2800" dirty="0">
                <a:solidFill>
                  <a:srgbClr val="008000"/>
                </a:solidFill>
              </a:rPr>
              <a:t>2- Holiday </a:t>
            </a:r>
            <a:r>
              <a:rPr lang="en-US" sz="2800" dirty="0" smtClean="0">
                <a:solidFill>
                  <a:srgbClr val="008000"/>
                </a:solidFill>
              </a:rPr>
              <a:t>safety.</a:t>
            </a:r>
            <a:r>
              <a:rPr lang="en-US" sz="2800" dirty="0">
                <a:solidFill>
                  <a:srgbClr val="008000"/>
                </a:solidFill>
              </a:rPr>
              <a:t/>
            </a:r>
            <a:br>
              <a:rPr lang="en-US" sz="2800" dirty="0">
                <a:solidFill>
                  <a:srgbClr val="008000"/>
                </a:solidFill>
              </a:rPr>
            </a:br>
            <a:r>
              <a:rPr lang="en-US" sz="2800" dirty="0">
                <a:solidFill>
                  <a:srgbClr val="008000"/>
                </a:solidFill>
              </a:rPr>
              <a:t>3- First </a:t>
            </a:r>
            <a:r>
              <a:rPr lang="en-US" sz="2800" dirty="0" smtClean="0">
                <a:solidFill>
                  <a:srgbClr val="008000"/>
                </a:solidFill>
              </a:rPr>
              <a:t>aid.</a:t>
            </a:r>
            <a:r>
              <a:rPr lang="en-US" sz="2800" dirty="0">
                <a:solidFill>
                  <a:srgbClr val="008000"/>
                </a:solidFill>
              </a:rPr>
              <a:t/>
            </a:r>
            <a:br>
              <a:rPr lang="en-US" sz="2800" dirty="0">
                <a:solidFill>
                  <a:srgbClr val="008000"/>
                </a:solidFill>
              </a:rPr>
            </a:br>
            <a:r>
              <a:rPr lang="en-US" sz="2800" dirty="0">
                <a:solidFill>
                  <a:srgbClr val="008000"/>
                </a:solidFill>
              </a:rPr>
              <a:t>4- </a:t>
            </a:r>
            <a:r>
              <a:rPr lang="en-US" sz="2800" dirty="0" smtClean="0">
                <a:solidFill>
                  <a:srgbClr val="008000"/>
                </a:solidFill>
              </a:rPr>
              <a:t>CPR.</a:t>
            </a:r>
            <a:r>
              <a:rPr lang="en-US" sz="2800" dirty="0">
                <a:solidFill>
                  <a:srgbClr val="008000"/>
                </a:solidFill>
              </a:rPr>
              <a:t/>
            </a:r>
            <a:br>
              <a:rPr lang="en-US" sz="2800" dirty="0">
                <a:solidFill>
                  <a:srgbClr val="008000"/>
                </a:solidFill>
              </a:rPr>
            </a:br>
            <a:r>
              <a:rPr lang="en-US" sz="2800" dirty="0">
                <a:solidFill>
                  <a:srgbClr val="008000"/>
                </a:solidFill>
              </a:rPr>
              <a:t>5- Safety around </a:t>
            </a:r>
            <a:r>
              <a:rPr lang="en-US" sz="2800" dirty="0" smtClean="0">
                <a:solidFill>
                  <a:srgbClr val="008000"/>
                </a:solidFill>
              </a:rPr>
              <a:t>strangers.</a:t>
            </a:r>
            <a:r>
              <a:rPr lang="en-US" sz="2800" dirty="0">
                <a:solidFill>
                  <a:srgbClr val="008000"/>
                </a:solidFill>
              </a:rPr>
              <a:t/>
            </a:r>
            <a:br>
              <a:rPr lang="en-US" sz="2800" dirty="0">
                <a:solidFill>
                  <a:srgbClr val="008000"/>
                </a:solidFill>
              </a:rPr>
            </a:br>
            <a:r>
              <a:rPr lang="en-US" sz="2800" dirty="0">
                <a:solidFill>
                  <a:srgbClr val="008000"/>
                </a:solidFill>
              </a:rPr>
              <a:t>6- Natural </a:t>
            </a:r>
            <a:r>
              <a:rPr lang="en-US" sz="2800" dirty="0" smtClean="0">
                <a:solidFill>
                  <a:srgbClr val="008000"/>
                </a:solidFill>
              </a:rPr>
              <a:t>disasters.</a:t>
            </a:r>
            <a:r>
              <a:rPr lang="en-US" sz="2800" dirty="0">
                <a:solidFill>
                  <a:srgbClr val="008000"/>
                </a:solidFill>
              </a:rPr>
              <a:t/>
            </a:r>
            <a:br>
              <a:rPr lang="en-US" sz="2800" dirty="0">
                <a:solidFill>
                  <a:srgbClr val="008000"/>
                </a:solidFill>
              </a:rPr>
            </a:br>
            <a:r>
              <a:rPr lang="en-US" sz="2800" dirty="0">
                <a:solidFill>
                  <a:srgbClr val="008000"/>
                </a:solidFill>
              </a:rPr>
              <a:t>7- School bus </a:t>
            </a:r>
            <a:r>
              <a:rPr lang="en-US" sz="2800" dirty="0" smtClean="0">
                <a:solidFill>
                  <a:srgbClr val="008000"/>
                </a:solidFill>
              </a:rPr>
              <a:t>safety.</a:t>
            </a:r>
            <a:r>
              <a:rPr lang="en-US" sz="2800" dirty="0">
                <a:solidFill>
                  <a:srgbClr val="008000"/>
                </a:solidFill>
              </a:rPr>
              <a:t/>
            </a:r>
            <a:br>
              <a:rPr lang="en-US" sz="2800" dirty="0">
                <a:solidFill>
                  <a:srgbClr val="008000"/>
                </a:solidFill>
              </a:rPr>
            </a:br>
            <a:r>
              <a:rPr lang="en-US" sz="2800" dirty="0">
                <a:solidFill>
                  <a:srgbClr val="008000"/>
                </a:solidFill>
              </a:rPr>
              <a:t>8- Internet </a:t>
            </a:r>
            <a:r>
              <a:rPr lang="en-US" sz="2800" dirty="0" smtClean="0">
                <a:solidFill>
                  <a:srgbClr val="008000"/>
                </a:solidFill>
              </a:rPr>
              <a:t>safety.</a:t>
            </a:r>
            <a:r>
              <a:rPr lang="en-US" sz="2800" dirty="0">
                <a:solidFill>
                  <a:srgbClr val="008000"/>
                </a:solidFill>
              </a:rPr>
              <a:t/>
            </a:r>
            <a:br>
              <a:rPr lang="en-US" sz="2800" dirty="0">
                <a:solidFill>
                  <a:srgbClr val="008000"/>
                </a:solidFill>
              </a:rPr>
            </a:br>
            <a:r>
              <a:rPr lang="en-US" sz="2800" dirty="0">
                <a:solidFill>
                  <a:srgbClr val="008000"/>
                </a:solidFill>
              </a:rPr>
              <a:t>9- Safety for children with special needs</a:t>
            </a:r>
            <a:r>
              <a:rPr lang="en-US" sz="2800" dirty="0" smtClean="0">
                <a:solidFill>
                  <a:srgbClr val="008000"/>
                </a:solidFill>
              </a:rPr>
              <a:t>.</a:t>
            </a:r>
            <a:endParaRPr lang="en-US" sz="2800" dirty="0">
              <a:solidFill>
                <a:srgbClr val="008000"/>
              </a:solidFill>
            </a:endParaRPr>
          </a:p>
        </p:txBody>
      </p:sp>
      <p:pic>
        <p:nvPicPr>
          <p:cNvPr id="4" name="Picture 3" descr="pn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7289" y="2033494"/>
            <a:ext cx="3020054" cy="3134378"/>
          </a:xfrm>
          <a:prstGeom prst="rect">
            <a:avLst/>
          </a:prstGeom>
        </p:spPr>
      </p:pic>
    </p:spTree>
    <p:extLst>
      <p:ext uri="{BB962C8B-B14F-4D97-AF65-F5344CB8AC3E}">
        <p14:creationId xmlns:p14="http://schemas.microsoft.com/office/powerpoint/2010/main" val="389340630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_HolidayMagic_StripedPap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descr="bigstock-Thank-You-Blue-Marker-4372979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571500"/>
            <a:ext cx="8534400" cy="5690616"/>
          </a:xfrm>
          <a:prstGeom prst="rect">
            <a:avLst/>
          </a:prstGeom>
        </p:spPr>
      </p:pic>
    </p:spTree>
    <p:extLst>
      <p:ext uri="{BB962C8B-B14F-4D97-AF65-F5344CB8AC3E}">
        <p14:creationId xmlns:p14="http://schemas.microsoft.com/office/powerpoint/2010/main" val="12932281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0" y="0"/>
            <a:ext cx="9152138" cy="6856356"/>
          </a:xfrm>
          <a:prstGeom prst="rect">
            <a:avLst/>
          </a:prstGeom>
        </p:spPr>
      </p:pic>
      <p:sp>
        <p:nvSpPr>
          <p:cNvPr id="29697" name="Title 1"/>
          <p:cNvSpPr>
            <a:spLocks noGrp="1"/>
          </p:cNvSpPr>
          <p:nvPr>
            <p:ph type="title"/>
          </p:nvPr>
        </p:nvSpPr>
        <p:spPr/>
        <p:txBody>
          <a:bodyPr/>
          <a:lstStyle/>
          <a:p>
            <a:pPr eaLnBrk="1" hangingPunct="1"/>
            <a:r>
              <a:rPr lang="en-US" dirty="0" smtClean="0"/>
              <a:t>Actions for school staff</a:t>
            </a:r>
          </a:p>
        </p:txBody>
      </p:sp>
      <p:sp>
        <p:nvSpPr>
          <p:cNvPr id="3" name="Content Placeholder 2"/>
          <p:cNvSpPr>
            <a:spLocks noGrp="1"/>
          </p:cNvSpPr>
          <p:nvPr>
            <p:ph idx="1"/>
          </p:nvPr>
        </p:nvSpPr>
        <p:spPr>
          <a:xfrm>
            <a:off x="498475" y="1446213"/>
            <a:ext cx="7864475" cy="4679950"/>
          </a:xfrm>
        </p:spPr>
        <p:txBody>
          <a:bodyPr rtlCol="0">
            <a:normAutofit/>
          </a:bodyPr>
          <a:lstStyle/>
          <a:p>
            <a:pPr eaLnBrk="1" fontAlgn="auto" hangingPunct="1">
              <a:spcAft>
                <a:spcPts val="0"/>
              </a:spcAft>
              <a:defRPr/>
            </a:pPr>
            <a:r>
              <a:rPr lang="en-US" sz="2400" u="sng" dirty="0">
                <a:solidFill>
                  <a:schemeClr val="accent3">
                    <a:lumMod val="75000"/>
                  </a:schemeClr>
                </a:solidFill>
                <a:ea typeface="+mn-ea"/>
                <a:cs typeface="+mn-cs"/>
              </a:rPr>
              <a:t>Actions for the Principal </a:t>
            </a:r>
            <a:r>
              <a:rPr lang="en-US" sz="2400" u="sng" dirty="0" smtClean="0">
                <a:solidFill>
                  <a:schemeClr val="accent3">
                    <a:lumMod val="75000"/>
                  </a:schemeClr>
                </a:solidFill>
                <a:ea typeface="+mn-ea"/>
                <a:cs typeface="+mn-cs"/>
              </a:rPr>
              <a:t>or </a:t>
            </a:r>
            <a:r>
              <a:rPr lang="en-US" sz="2400" u="sng" dirty="0">
                <a:solidFill>
                  <a:schemeClr val="accent3">
                    <a:lumMod val="75000"/>
                  </a:schemeClr>
                </a:solidFill>
                <a:ea typeface="+mn-ea"/>
                <a:cs typeface="+mn-cs"/>
              </a:rPr>
              <a:t>School </a:t>
            </a:r>
            <a:r>
              <a:rPr lang="en-US" sz="2400" u="sng" dirty="0" smtClean="0">
                <a:solidFill>
                  <a:schemeClr val="accent3">
                    <a:lumMod val="75000"/>
                  </a:schemeClr>
                </a:solidFill>
                <a:ea typeface="+mn-ea"/>
                <a:cs typeface="+mn-cs"/>
              </a:rPr>
              <a:t>Administrator</a:t>
            </a:r>
          </a:p>
          <a:p>
            <a:pPr eaLnBrk="1" fontAlgn="auto" hangingPunct="1">
              <a:spcAft>
                <a:spcPts val="0"/>
              </a:spcAft>
              <a:defRPr/>
            </a:pPr>
            <a:endParaRPr lang="en-US" sz="2400" u="sng" dirty="0" smtClean="0">
              <a:solidFill>
                <a:schemeClr val="accent3">
                  <a:lumMod val="75000"/>
                </a:schemeClr>
              </a:solidFill>
              <a:ea typeface="+mn-ea"/>
              <a:cs typeface="+mn-cs"/>
            </a:endParaRPr>
          </a:p>
          <a:p>
            <a:pPr indent="-457200" eaLnBrk="1" fontAlgn="auto" hangingPunct="1">
              <a:spcAft>
                <a:spcPts val="0"/>
              </a:spcAft>
              <a:buFont typeface="+mj-lt"/>
              <a:buAutoNum type="arabicPeriod"/>
              <a:defRPr/>
            </a:pPr>
            <a:r>
              <a:rPr lang="en-US" dirty="0">
                <a:solidFill>
                  <a:schemeClr val="tx1">
                    <a:lumMod val="65000"/>
                    <a:lumOff val="35000"/>
                  </a:schemeClr>
                </a:solidFill>
                <a:ea typeface="+mn-ea"/>
                <a:cs typeface="+mn-cs"/>
              </a:rPr>
              <a:t>Help </a:t>
            </a:r>
            <a:r>
              <a:rPr lang="en-US" dirty="0" smtClean="0">
                <a:solidFill>
                  <a:schemeClr val="tx1">
                    <a:lumMod val="65000"/>
                    <a:lumOff val="35000"/>
                  </a:schemeClr>
                </a:solidFill>
                <a:ea typeface="+mn-ea"/>
                <a:cs typeface="+mn-cs"/>
              </a:rPr>
              <a:t>children </a:t>
            </a:r>
            <a:r>
              <a:rPr lang="en-US" dirty="0">
                <a:solidFill>
                  <a:schemeClr val="tx1">
                    <a:lumMod val="65000"/>
                    <a:lumOff val="35000"/>
                  </a:schemeClr>
                </a:solidFill>
                <a:ea typeface="+mn-ea"/>
                <a:cs typeface="+mn-cs"/>
              </a:rPr>
              <a:t>w</a:t>
            </a:r>
            <a:r>
              <a:rPr lang="en-US" dirty="0" smtClean="0">
                <a:solidFill>
                  <a:schemeClr val="tx1">
                    <a:lumMod val="65000"/>
                    <a:lumOff val="35000"/>
                  </a:schemeClr>
                </a:solidFill>
                <a:ea typeface="+mn-ea"/>
                <a:cs typeface="+mn-cs"/>
              </a:rPr>
              <a:t>ith </a:t>
            </a:r>
            <a:r>
              <a:rPr lang="en-US" dirty="0">
                <a:solidFill>
                  <a:schemeClr val="tx1">
                    <a:lumMod val="65000"/>
                    <a:lumOff val="35000"/>
                  </a:schemeClr>
                </a:solidFill>
                <a:ea typeface="+mn-ea"/>
                <a:cs typeface="+mn-cs"/>
              </a:rPr>
              <a:t>a</a:t>
            </a:r>
            <a:r>
              <a:rPr lang="en-US" dirty="0" smtClean="0">
                <a:solidFill>
                  <a:schemeClr val="tx1">
                    <a:lumMod val="65000"/>
                    <a:lumOff val="35000"/>
                  </a:schemeClr>
                </a:solidFill>
                <a:ea typeface="+mn-ea"/>
                <a:cs typeface="+mn-cs"/>
              </a:rPr>
              <a:t>sthma </a:t>
            </a:r>
            <a:r>
              <a:rPr lang="en-US" dirty="0">
                <a:solidFill>
                  <a:schemeClr val="tx1">
                    <a:lumMod val="65000"/>
                    <a:lumOff val="35000"/>
                  </a:schemeClr>
                </a:solidFill>
                <a:ea typeface="+mn-ea"/>
                <a:cs typeface="+mn-cs"/>
              </a:rPr>
              <a:t>and </a:t>
            </a:r>
            <a:r>
              <a:rPr lang="en-US" dirty="0" smtClean="0">
                <a:solidFill>
                  <a:schemeClr val="tx1">
                    <a:lumMod val="65000"/>
                    <a:lumOff val="35000"/>
                  </a:schemeClr>
                </a:solidFill>
                <a:ea typeface="+mn-ea"/>
                <a:cs typeface="+mn-cs"/>
              </a:rPr>
              <a:t>their </a:t>
            </a:r>
            <a:r>
              <a:rPr lang="en-US" dirty="0">
                <a:solidFill>
                  <a:schemeClr val="tx1">
                    <a:lumMod val="65000"/>
                    <a:lumOff val="35000"/>
                  </a:schemeClr>
                </a:solidFill>
                <a:ea typeface="+mn-ea"/>
                <a:cs typeface="+mn-cs"/>
              </a:rPr>
              <a:t>f</a:t>
            </a:r>
            <a:r>
              <a:rPr lang="en-US" dirty="0" smtClean="0">
                <a:solidFill>
                  <a:schemeClr val="tx1">
                    <a:lumMod val="65000"/>
                    <a:lumOff val="35000"/>
                  </a:schemeClr>
                </a:solidFill>
                <a:ea typeface="+mn-ea"/>
                <a:cs typeface="+mn-cs"/>
              </a:rPr>
              <a:t>amilies </a:t>
            </a:r>
            <a:r>
              <a:rPr lang="en-US" dirty="0">
                <a:solidFill>
                  <a:schemeClr val="tx1">
                    <a:lumMod val="65000"/>
                    <a:lumOff val="35000"/>
                  </a:schemeClr>
                </a:solidFill>
                <a:ea typeface="+mn-ea"/>
                <a:cs typeface="+mn-cs"/>
              </a:rPr>
              <a:t>m</a:t>
            </a:r>
            <a:r>
              <a:rPr lang="en-US" dirty="0" smtClean="0">
                <a:solidFill>
                  <a:schemeClr val="tx1">
                    <a:lumMod val="65000"/>
                    <a:lumOff val="35000"/>
                  </a:schemeClr>
                </a:solidFill>
                <a:ea typeface="+mn-ea"/>
                <a:cs typeface="+mn-cs"/>
              </a:rPr>
              <a:t>anage Asthma.</a:t>
            </a:r>
            <a:endParaRPr lang="en-US" dirty="0">
              <a:solidFill>
                <a:schemeClr val="tx1">
                  <a:lumMod val="65000"/>
                  <a:lumOff val="35000"/>
                </a:schemeClr>
              </a:solidFill>
              <a:ea typeface="+mn-ea"/>
              <a:cs typeface="+mn-cs"/>
            </a:endParaRPr>
          </a:p>
          <a:p>
            <a:pPr indent="-457200" eaLnBrk="1" fontAlgn="auto" hangingPunct="1">
              <a:spcAft>
                <a:spcPts val="0"/>
              </a:spcAft>
              <a:buFont typeface="+mj-lt"/>
              <a:buAutoNum type="arabicPeriod"/>
              <a:defRPr/>
            </a:pPr>
            <a:r>
              <a:rPr lang="en-US" dirty="0">
                <a:solidFill>
                  <a:schemeClr val="tx1">
                    <a:lumMod val="65000"/>
                    <a:lumOff val="35000"/>
                  </a:schemeClr>
                </a:solidFill>
                <a:ea typeface="+mn-ea"/>
                <a:cs typeface="+mn-cs"/>
              </a:rPr>
              <a:t>Teach </a:t>
            </a:r>
            <a:r>
              <a:rPr lang="en-US" dirty="0" smtClean="0">
                <a:solidFill>
                  <a:schemeClr val="tx1">
                    <a:lumMod val="65000"/>
                    <a:lumOff val="35000"/>
                  </a:schemeClr>
                </a:solidFill>
                <a:ea typeface="+mn-ea"/>
                <a:cs typeface="+mn-cs"/>
              </a:rPr>
              <a:t>staff</a:t>
            </a:r>
            <a:r>
              <a:rPr lang="en-US" dirty="0">
                <a:solidFill>
                  <a:schemeClr val="tx1">
                    <a:lumMod val="65000"/>
                    <a:lumOff val="35000"/>
                  </a:schemeClr>
                </a:solidFill>
                <a:ea typeface="+mn-ea"/>
                <a:cs typeface="+mn-cs"/>
              </a:rPr>
              <a:t>, </a:t>
            </a:r>
            <a:r>
              <a:rPr lang="en-US" dirty="0" smtClean="0">
                <a:solidFill>
                  <a:schemeClr val="tx1">
                    <a:lumMod val="65000"/>
                    <a:lumOff val="35000"/>
                  </a:schemeClr>
                </a:solidFill>
                <a:ea typeface="+mn-ea"/>
                <a:cs typeface="+mn-cs"/>
              </a:rPr>
              <a:t>students</a:t>
            </a:r>
            <a:r>
              <a:rPr lang="en-US" dirty="0">
                <a:solidFill>
                  <a:schemeClr val="tx1">
                    <a:lumMod val="65000"/>
                    <a:lumOff val="35000"/>
                  </a:schemeClr>
                </a:solidFill>
                <a:ea typeface="+mn-ea"/>
                <a:cs typeface="+mn-cs"/>
              </a:rPr>
              <a:t>, and f</a:t>
            </a:r>
            <a:r>
              <a:rPr lang="en-US" dirty="0" smtClean="0">
                <a:solidFill>
                  <a:schemeClr val="tx1">
                    <a:lumMod val="65000"/>
                    <a:lumOff val="35000"/>
                  </a:schemeClr>
                </a:solidFill>
                <a:ea typeface="+mn-ea"/>
                <a:cs typeface="+mn-cs"/>
              </a:rPr>
              <a:t>amilies about Asthma.</a:t>
            </a:r>
            <a:endParaRPr lang="en-US" dirty="0">
              <a:solidFill>
                <a:schemeClr val="tx1">
                  <a:lumMod val="65000"/>
                  <a:lumOff val="35000"/>
                </a:schemeClr>
              </a:solidFill>
              <a:ea typeface="+mn-ea"/>
              <a:cs typeface="+mn-cs"/>
            </a:endParaRPr>
          </a:p>
          <a:p>
            <a:pPr indent="-457200" eaLnBrk="1" fontAlgn="auto" hangingPunct="1">
              <a:spcAft>
                <a:spcPts val="0"/>
              </a:spcAft>
              <a:buFont typeface="+mj-lt"/>
              <a:buAutoNum type="arabicPeriod"/>
              <a:defRPr/>
            </a:pPr>
            <a:r>
              <a:rPr lang="en-US" dirty="0">
                <a:solidFill>
                  <a:schemeClr val="tx1">
                    <a:lumMod val="65000"/>
                    <a:lumOff val="35000"/>
                  </a:schemeClr>
                </a:solidFill>
                <a:ea typeface="+mn-ea"/>
                <a:cs typeface="+mn-cs"/>
              </a:rPr>
              <a:t>Keep the </a:t>
            </a:r>
            <a:r>
              <a:rPr lang="en-US" dirty="0" smtClean="0">
                <a:solidFill>
                  <a:schemeClr val="tx1">
                    <a:lumMod val="65000"/>
                    <a:lumOff val="35000"/>
                  </a:schemeClr>
                </a:solidFill>
                <a:ea typeface="+mn-ea"/>
                <a:cs typeface="+mn-cs"/>
              </a:rPr>
              <a:t>environment </a:t>
            </a:r>
            <a:r>
              <a:rPr lang="en-US" dirty="0">
                <a:solidFill>
                  <a:schemeClr val="tx1">
                    <a:lumMod val="65000"/>
                    <a:lumOff val="35000"/>
                  </a:schemeClr>
                </a:solidFill>
                <a:ea typeface="+mn-ea"/>
                <a:cs typeface="+mn-cs"/>
              </a:rPr>
              <a:t>c</a:t>
            </a:r>
            <a:r>
              <a:rPr lang="en-US" dirty="0" smtClean="0">
                <a:solidFill>
                  <a:schemeClr val="tx1">
                    <a:lumMod val="65000"/>
                    <a:lumOff val="35000"/>
                  </a:schemeClr>
                </a:solidFill>
                <a:ea typeface="+mn-ea"/>
                <a:cs typeface="+mn-cs"/>
              </a:rPr>
              <a:t>lear </a:t>
            </a:r>
            <a:r>
              <a:rPr lang="en-US" dirty="0">
                <a:solidFill>
                  <a:schemeClr val="tx1">
                    <a:lumMod val="65000"/>
                    <a:lumOff val="35000"/>
                  </a:schemeClr>
                </a:solidFill>
                <a:ea typeface="+mn-ea"/>
                <a:cs typeface="+mn-cs"/>
              </a:rPr>
              <a:t>of Asthma</a:t>
            </a:r>
            <a:r>
              <a:rPr lang="en-US" dirty="0" smtClean="0">
                <a:solidFill>
                  <a:schemeClr val="tx1">
                    <a:lumMod val="65000"/>
                    <a:lumOff val="35000"/>
                  </a:schemeClr>
                </a:solidFill>
                <a:ea typeface="+mn-ea"/>
                <a:cs typeface="+mn-cs"/>
              </a:rPr>
              <a:t>-provoking substances.</a:t>
            </a:r>
            <a:endParaRPr lang="en-US" dirty="0">
              <a:solidFill>
                <a:schemeClr val="tx1">
                  <a:lumMod val="65000"/>
                  <a:lumOff val="35000"/>
                </a:schemeClr>
              </a:solidFill>
              <a:ea typeface="+mn-ea"/>
              <a:cs typeface="+mn-cs"/>
            </a:endParaRPr>
          </a:p>
        </p:txBody>
      </p:sp>
    </p:spTree>
    <p:extLst>
      <p:ext uri="{BB962C8B-B14F-4D97-AF65-F5344CB8AC3E}">
        <p14:creationId xmlns:p14="http://schemas.microsoft.com/office/powerpoint/2010/main" val="11152107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8138" y="1644"/>
            <a:ext cx="9152138" cy="6856356"/>
          </a:xfrm>
          <a:prstGeom prst="rect">
            <a:avLst/>
          </a:prstGeom>
        </p:spPr>
      </p:pic>
      <p:sp>
        <p:nvSpPr>
          <p:cNvPr id="30722" name="Content Placeholder 2"/>
          <p:cNvSpPr>
            <a:spLocks noGrp="1"/>
          </p:cNvSpPr>
          <p:nvPr>
            <p:ph idx="1"/>
          </p:nvPr>
        </p:nvSpPr>
        <p:spPr>
          <a:xfrm>
            <a:off x="498475" y="1309688"/>
            <a:ext cx="7556500" cy="5195887"/>
          </a:xfrm>
        </p:spPr>
        <p:txBody>
          <a:bodyPr>
            <a:normAutofit fontScale="85000" lnSpcReduction="10000"/>
          </a:bodyPr>
          <a:lstStyle/>
          <a:p>
            <a:pPr eaLnBrk="1" hangingPunct="1">
              <a:buFont typeface="Arial" pitchFamily="34" charset="0"/>
              <a:buChar char="•"/>
            </a:pPr>
            <a:r>
              <a:rPr lang="en-US" b="1" dirty="0" smtClean="0"/>
              <a:t>Identify students </a:t>
            </a:r>
            <a:r>
              <a:rPr lang="en-US" dirty="0" smtClean="0"/>
              <a:t>with asthma.</a:t>
            </a:r>
          </a:p>
          <a:p>
            <a:pPr eaLnBrk="1" hangingPunct="1">
              <a:buFont typeface="Arial" pitchFamily="34" charset="0"/>
              <a:buChar char="•"/>
            </a:pPr>
            <a:r>
              <a:rPr lang="en-US" b="1" dirty="0" smtClean="0"/>
              <a:t>Talk with teachers </a:t>
            </a:r>
            <a:r>
              <a:rPr lang="en-US" dirty="0" smtClean="0"/>
              <a:t>to help them become familiar with the needs of students who have asthma.</a:t>
            </a:r>
          </a:p>
          <a:p>
            <a:pPr eaLnBrk="1" hangingPunct="1">
              <a:buFont typeface="Arial" pitchFamily="34" charset="0"/>
              <a:buChar char="•"/>
            </a:pPr>
            <a:r>
              <a:rPr lang="en-US" b="1" dirty="0" smtClean="0"/>
              <a:t>Maintain an asthma action plan </a:t>
            </a:r>
            <a:r>
              <a:rPr lang="en-US" dirty="0" smtClean="0"/>
              <a:t>for every student with asthma.</a:t>
            </a:r>
          </a:p>
          <a:p>
            <a:pPr eaLnBrk="1" hangingPunct="1">
              <a:buFont typeface="Arial" pitchFamily="34" charset="0"/>
              <a:buChar char="•"/>
            </a:pPr>
            <a:r>
              <a:rPr lang="en-US" b="1" dirty="0" smtClean="0"/>
              <a:t>Suggest referral to their physician </a:t>
            </a:r>
            <a:r>
              <a:rPr lang="en-US" dirty="0" smtClean="0"/>
              <a:t>when needed.</a:t>
            </a:r>
          </a:p>
          <a:p>
            <a:pPr eaLnBrk="1" hangingPunct="1">
              <a:buFont typeface="Arial" pitchFamily="34" charset="0"/>
              <a:buChar char="•"/>
            </a:pPr>
            <a:r>
              <a:rPr lang="en-US" b="1" dirty="0" smtClean="0"/>
              <a:t>Communicate with parents </a:t>
            </a:r>
            <a:r>
              <a:rPr lang="en-US" dirty="0" smtClean="0"/>
              <a:t>or guardians and health care about acute episodes.</a:t>
            </a:r>
          </a:p>
          <a:p>
            <a:pPr eaLnBrk="1" hangingPunct="1">
              <a:buFont typeface="Arial" pitchFamily="34" charset="0"/>
              <a:buChar char="•"/>
            </a:pPr>
            <a:r>
              <a:rPr lang="en-US" b="1" dirty="0" smtClean="0"/>
              <a:t>Have an emergency backup plan.</a:t>
            </a:r>
          </a:p>
          <a:p>
            <a:pPr eaLnBrk="1" hangingPunct="1">
              <a:buFont typeface="Arial" pitchFamily="34" charset="0"/>
              <a:buChar char="•"/>
            </a:pPr>
            <a:r>
              <a:rPr lang="en-US" b="1" dirty="0" smtClean="0"/>
              <a:t>Use a peak flow meter </a:t>
            </a:r>
            <a:r>
              <a:rPr lang="en-US" dirty="0" smtClean="0"/>
              <a:t>to monitor daily management of asthma</a:t>
            </a:r>
          </a:p>
        </p:txBody>
      </p:sp>
      <p:sp>
        <p:nvSpPr>
          <p:cNvPr id="2" name="Title 1"/>
          <p:cNvSpPr>
            <a:spLocks noGrp="1"/>
          </p:cNvSpPr>
          <p:nvPr>
            <p:ph type="title"/>
          </p:nvPr>
        </p:nvSpPr>
        <p:spPr/>
        <p:txBody>
          <a:bodyPr rtlCol="0">
            <a:noAutofit/>
          </a:bodyPr>
          <a:lstStyle/>
          <a:p>
            <a:pPr marL="457200" indent="-457200" eaLnBrk="1" fontAlgn="auto" hangingPunct="1">
              <a:spcAft>
                <a:spcPts val="0"/>
              </a:spcAft>
              <a:buFont typeface="Wingdings" charset="2"/>
              <a:buChar char="§"/>
              <a:defRPr/>
            </a:pPr>
            <a:r>
              <a:rPr lang="en-US" sz="2400" u="sng" dirty="0">
                <a:solidFill>
                  <a:schemeClr val="accent3">
                    <a:lumMod val="75000"/>
                  </a:schemeClr>
                </a:solidFill>
                <a:latin typeface="+mn-lt"/>
                <a:ea typeface="+mn-ea"/>
                <a:cs typeface="+mn-cs"/>
              </a:rPr>
              <a:t>Actions for the School Nurse</a:t>
            </a:r>
          </a:p>
        </p:txBody>
      </p:sp>
    </p:spTree>
    <p:extLst>
      <p:ext uri="{BB962C8B-B14F-4D97-AF65-F5344CB8AC3E}">
        <p14:creationId xmlns:p14="http://schemas.microsoft.com/office/powerpoint/2010/main" val="1871849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4-14 at 11.06.10 PM.png"/>
          <p:cNvPicPr>
            <a:picLocks noChangeAspect="1"/>
          </p:cNvPicPr>
          <p:nvPr/>
        </p:nvPicPr>
        <p:blipFill rotWithShape="1">
          <a:blip r:embed="rId2">
            <a:extLst>
              <a:ext uri="{28A0092B-C50C-407E-A947-70E740481C1C}">
                <a14:useLocalDpi xmlns:a14="http://schemas.microsoft.com/office/drawing/2010/main" val="0"/>
              </a:ext>
            </a:extLst>
          </a:blip>
          <a:srcRect l="1569"/>
          <a:stretch/>
        </p:blipFill>
        <p:spPr>
          <a:xfrm>
            <a:off x="22125" y="1644"/>
            <a:ext cx="9152138" cy="6856356"/>
          </a:xfrm>
          <a:prstGeom prst="rect">
            <a:avLst/>
          </a:prstGeom>
        </p:spPr>
      </p:pic>
      <p:sp>
        <p:nvSpPr>
          <p:cNvPr id="31745" name="Title 1"/>
          <p:cNvSpPr>
            <a:spLocks noGrp="1"/>
          </p:cNvSpPr>
          <p:nvPr>
            <p:ph type="title"/>
          </p:nvPr>
        </p:nvSpPr>
        <p:spPr/>
        <p:txBody>
          <a:bodyPr/>
          <a:lstStyle/>
          <a:p>
            <a:pPr eaLnBrk="1" hangingPunct="1"/>
            <a:r>
              <a:rPr lang="en-US" dirty="0" smtClean="0"/>
              <a:t>What is a peak flow meter?</a:t>
            </a:r>
          </a:p>
        </p:txBody>
      </p:sp>
      <p:sp>
        <p:nvSpPr>
          <p:cNvPr id="31746" name="Content Placeholder 2"/>
          <p:cNvSpPr>
            <a:spLocks noGrp="1"/>
          </p:cNvSpPr>
          <p:nvPr>
            <p:ph idx="1"/>
          </p:nvPr>
        </p:nvSpPr>
        <p:spPr>
          <a:xfrm>
            <a:off x="498475" y="1311275"/>
            <a:ext cx="7556500" cy="4144963"/>
          </a:xfrm>
        </p:spPr>
        <p:txBody>
          <a:bodyPr>
            <a:normAutofit fontScale="85000" lnSpcReduction="10000"/>
          </a:bodyPr>
          <a:lstStyle/>
          <a:p>
            <a:pPr eaLnBrk="1" hangingPunct="1"/>
            <a:r>
              <a:rPr lang="en-US" dirty="0" smtClean="0"/>
              <a:t>A peak flow meter is an inexpensive, portable, handheld device for those with asthma that is used to measure how well air moves out of your lungs.</a:t>
            </a:r>
          </a:p>
          <a:p>
            <a:pPr eaLnBrk="1" hangingPunct="1"/>
            <a:r>
              <a:rPr lang="en-US" dirty="0" smtClean="0"/>
              <a:t>Its works by measuring how fast air comes out of the lungs when you exhale forcefully after inhaling fully. This measure is called a "peak expiratory flow," or "PEF." Keeping track of your PEF, is one way you can know if your symptoms of asthma are in control or worsening.</a:t>
            </a:r>
          </a:p>
        </p:txBody>
      </p:sp>
      <p:pic>
        <p:nvPicPr>
          <p:cNvPr id="31747" name="Picture 1"/>
          <p:cNvPicPr>
            <a:picLocks noChangeAspect="1"/>
          </p:cNvPicPr>
          <p:nvPr/>
        </p:nvPicPr>
        <p:blipFill>
          <a:blip r:embed="rId3"/>
          <a:srcRect/>
          <a:stretch>
            <a:fillRect/>
          </a:stretch>
        </p:blipFill>
        <p:spPr bwMode="auto">
          <a:xfrm>
            <a:off x="2038350" y="4506913"/>
            <a:ext cx="5119688" cy="2351087"/>
          </a:xfrm>
          <a:prstGeom prst="rect">
            <a:avLst/>
          </a:prstGeom>
          <a:noFill/>
          <a:ln w="9525">
            <a:noFill/>
            <a:miter lim="800000"/>
            <a:headEnd/>
            <a:tailEnd/>
          </a:ln>
        </p:spPr>
      </p:pic>
    </p:spTree>
    <p:extLst>
      <p:ext uri="{BB962C8B-B14F-4D97-AF65-F5344CB8AC3E}">
        <p14:creationId xmlns:p14="http://schemas.microsoft.com/office/powerpoint/2010/main" val="39572089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Slipstream.thmx</Template>
  <TotalTime>780</TotalTime>
  <Words>2359</Words>
  <Application>Microsoft Office PowerPoint</Application>
  <PresentationFormat>On-screen Show (4:3)</PresentationFormat>
  <Paragraphs>297</Paragraphs>
  <Slides>63</Slides>
  <Notes>0</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Office Theme</vt:lpstr>
      <vt:lpstr>Role of schools in Asthma management  and Diabetes  Intentional and unintentional injuries  </vt:lpstr>
      <vt:lpstr>Definition: What is Asthma?</vt:lpstr>
      <vt:lpstr>PowerPoint Presentation</vt:lpstr>
      <vt:lpstr>Why be concerned about Asthma in School?</vt:lpstr>
      <vt:lpstr>What to expect from effective asthma management in school settings</vt:lpstr>
      <vt:lpstr>Develop an Asthma Management Program in Your School</vt:lpstr>
      <vt:lpstr>Actions for school staff</vt:lpstr>
      <vt:lpstr>Actions for the School Nurse</vt:lpstr>
      <vt:lpstr>What is a peak flow meter?</vt:lpstr>
      <vt:lpstr>Actions for the Classroom Teacher</vt:lpstr>
      <vt:lpstr>Keep the Environment Clear of Asthma-Provoking Substances by</vt:lpstr>
      <vt:lpstr>What Is Effective Diabetes Management at School? </vt:lpstr>
      <vt:lpstr>Maintaining optimal blood glucose control</vt:lpstr>
      <vt:lpstr>Maintaining optimal blood glucose control</vt:lpstr>
      <vt:lpstr>Maintaining optimal blood glucose control</vt:lpstr>
      <vt:lpstr>Assisting the Student with Performing Diabetes Care Tasks</vt:lpstr>
      <vt:lpstr>PowerPoint Presentation</vt:lpstr>
      <vt:lpstr>Designating Trained Diabetes Personnel</vt:lpstr>
      <vt:lpstr>PowerPoint Presentation</vt:lpstr>
      <vt:lpstr>PowerPoint Presentation</vt:lpstr>
      <vt:lpstr>PowerPoint Presentation</vt:lpstr>
      <vt:lpstr>PowerPoint Presentation</vt:lpstr>
      <vt:lpstr>Definitions</vt:lpstr>
      <vt:lpstr>PowerPoint Presentation</vt:lpstr>
      <vt:lpstr>PowerPoint Presentation</vt:lpstr>
      <vt:lpstr>PowerPoint Presentation</vt:lpstr>
      <vt:lpstr>PowerPoint Presentation</vt:lpstr>
      <vt:lpstr>PowerPoint Presentation</vt:lpstr>
      <vt:lpstr>PowerPoint Presentation</vt:lpstr>
      <vt:lpstr>1- Violence A- Violence at the School Site:</vt:lpstr>
      <vt:lpstr>B- Violence in the Home:  (Recognizing and Managing Child Maltreatment)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Introduction</vt:lpstr>
      <vt:lpstr>Prevalence and Cost:</vt:lpstr>
      <vt:lpstr>Safety and Unintentional Injury and Academic Performance</vt:lpstr>
      <vt:lpstr>Factors that Influence Safety and Unintentional Injury</vt:lpstr>
      <vt:lpstr>PowerPoint Presentation</vt:lpstr>
      <vt:lpstr>The eight major recommendations for preventing injuries by the CDC are:</vt:lpstr>
      <vt:lpstr>Guidelines For Classroom Applications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Arwa</dc:creator>
  <cp:lastModifiedBy>Basma</cp:lastModifiedBy>
  <cp:revision>141</cp:revision>
  <dcterms:created xsi:type="dcterms:W3CDTF">2014-03-22T16:09:34Z</dcterms:created>
  <dcterms:modified xsi:type="dcterms:W3CDTF">2017-04-24T07:53:38Z</dcterms:modified>
</cp:coreProperties>
</file>