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Default Extension="doc" ContentType="application/msword"/>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bin" ContentType="application/vnd.openxmlformats-officedocument.oleObject"/>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51" r:id="rId1"/>
  </p:sldMasterIdLst>
  <p:handoutMasterIdLst>
    <p:handoutMasterId r:id="rId47"/>
  </p:handoutMasterIdLst>
  <p:sldIdLst>
    <p:sldId id="324" r:id="rId2"/>
    <p:sldId id="311" r:id="rId3"/>
    <p:sldId id="275" r:id="rId4"/>
    <p:sldId id="276" r:id="rId5"/>
    <p:sldId id="316" r:id="rId6"/>
    <p:sldId id="313" r:id="rId7"/>
    <p:sldId id="277" r:id="rId8"/>
    <p:sldId id="314" r:id="rId9"/>
    <p:sldId id="279" r:id="rId10"/>
    <p:sldId id="278" r:id="rId11"/>
    <p:sldId id="321" r:id="rId12"/>
    <p:sldId id="280" r:id="rId13"/>
    <p:sldId id="284" r:id="rId14"/>
    <p:sldId id="281" r:id="rId15"/>
    <p:sldId id="285" r:id="rId16"/>
    <p:sldId id="286" r:id="rId17"/>
    <p:sldId id="287" r:id="rId18"/>
    <p:sldId id="282" r:id="rId19"/>
    <p:sldId id="323" r:id="rId20"/>
    <p:sldId id="258" r:id="rId21"/>
    <p:sldId id="256" r:id="rId22"/>
    <p:sldId id="268" r:id="rId23"/>
    <p:sldId id="269" r:id="rId24"/>
    <p:sldId id="270" r:id="rId25"/>
    <p:sldId id="271" r:id="rId26"/>
    <p:sldId id="259" r:id="rId27"/>
    <p:sldId id="272" r:id="rId28"/>
    <p:sldId id="273" r:id="rId29"/>
    <p:sldId id="322" r:id="rId30"/>
    <p:sldId id="290" r:id="rId31"/>
    <p:sldId id="291" r:id="rId32"/>
    <p:sldId id="294" r:id="rId33"/>
    <p:sldId id="325" r:id="rId34"/>
    <p:sldId id="302" r:id="rId35"/>
    <p:sldId id="303" r:id="rId36"/>
    <p:sldId id="297" r:id="rId37"/>
    <p:sldId id="304" r:id="rId38"/>
    <p:sldId id="305" r:id="rId39"/>
    <p:sldId id="326" r:id="rId40"/>
    <p:sldId id="307" r:id="rId41"/>
    <p:sldId id="298" r:id="rId42"/>
    <p:sldId id="308" r:id="rId43"/>
    <p:sldId id="299" r:id="rId44"/>
    <p:sldId id="309" r:id="rId45"/>
    <p:sldId id="310" r:id="rId46"/>
  </p:sldIdLst>
  <p:sldSz cx="9144000" cy="6858000" type="screen4x3"/>
  <p:notesSz cx="6729413" cy="9926638"/>
  <p:defaultTextStyle>
    <a:defPPr>
      <a:defRPr lang="ar-SA"/>
    </a:defPPr>
    <a:lvl1pPr algn="r" rtl="1" fontAlgn="base">
      <a:spcBef>
        <a:spcPct val="0"/>
      </a:spcBef>
      <a:spcAft>
        <a:spcPct val="0"/>
      </a:spcAft>
      <a:defRPr kern="1200">
        <a:solidFill>
          <a:schemeClr val="tx1"/>
        </a:solidFill>
        <a:latin typeface="Verdana" pitchFamily="34" charset="0"/>
        <a:ea typeface="+mn-ea"/>
        <a:cs typeface="Arial" pitchFamily="34" charset="0"/>
      </a:defRPr>
    </a:lvl1pPr>
    <a:lvl2pPr marL="457200" algn="r" rtl="1" fontAlgn="base">
      <a:spcBef>
        <a:spcPct val="0"/>
      </a:spcBef>
      <a:spcAft>
        <a:spcPct val="0"/>
      </a:spcAft>
      <a:defRPr kern="1200">
        <a:solidFill>
          <a:schemeClr val="tx1"/>
        </a:solidFill>
        <a:latin typeface="Verdana" pitchFamily="34" charset="0"/>
        <a:ea typeface="+mn-ea"/>
        <a:cs typeface="Arial" pitchFamily="34" charset="0"/>
      </a:defRPr>
    </a:lvl2pPr>
    <a:lvl3pPr marL="914400" algn="r" rtl="1" fontAlgn="base">
      <a:spcBef>
        <a:spcPct val="0"/>
      </a:spcBef>
      <a:spcAft>
        <a:spcPct val="0"/>
      </a:spcAft>
      <a:defRPr kern="1200">
        <a:solidFill>
          <a:schemeClr val="tx1"/>
        </a:solidFill>
        <a:latin typeface="Verdana" pitchFamily="34" charset="0"/>
        <a:ea typeface="+mn-ea"/>
        <a:cs typeface="Arial" pitchFamily="34" charset="0"/>
      </a:defRPr>
    </a:lvl3pPr>
    <a:lvl4pPr marL="1371600" algn="r" rtl="1" fontAlgn="base">
      <a:spcBef>
        <a:spcPct val="0"/>
      </a:spcBef>
      <a:spcAft>
        <a:spcPct val="0"/>
      </a:spcAft>
      <a:defRPr kern="1200">
        <a:solidFill>
          <a:schemeClr val="tx1"/>
        </a:solidFill>
        <a:latin typeface="Verdana" pitchFamily="34" charset="0"/>
        <a:ea typeface="+mn-ea"/>
        <a:cs typeface="Arial" pitchFamily="34" charset="0"/>
      </a:defRPr>
    </a:lvl4pPr>
    <a:lvl5pPr marL="1828800" algn="r" rtl="1" fontAlgn="base">
      <a:spcBef>
        <a:spcPct val="0"/>
      </a:spcBef>
      <a:spcAft>
        <a:spcPct val="0"/>
      </a:spcAft>
      <a:defRPr kern="1200">
        <a:solidFill>
          <a:schemeClr val="tx1"/>
        </a:solidFill>
        <a:latin typeface="Verdana" pitchFamily="34" charset="0"/>
        <a:ea typeface="+mn-ea"/>
        <a:cs typeface="Arial" pitchFamily="34" charset="0"/>
      </a:defRPr>
    </a:lvl5pPr>
    <a:lvl6pPr marL="2286000" algn="r" defTabSz="914400" rtl="1" eaLnBrk="1" latinLnBrk="0" hangingPunct="1">
      <a:defRPr kern="1200">
        <a:solidFill>
          <a:schemeClr val="tx1"/>
        </a:solidFill>
        <a:latin typeface="Verdana" pitchFamily="34" charset="0"/>
        <a:ea typeface="+mn-ea"/>
        <a:cs typeface="Arial" pitchFamily="34" charset="0"/>
      </a:defRPr>
    </a:lvl6pPr>
    <a:lvl7pPr marL="2743200" algn="r" defTabSz="914400" rtl="1" eaLnBrk="1" latinLnBrk="0" hangingPunct="1">
      <a:defRPr kern="1200">
        <a:solidFill>
          <a:schemeClr val="tx1"/>
        </a:solidFill>
        <a:latin typeface="Verdana" pitchFamily="34" charset="0"/>
        <a:ea typeface="+mn-ea"/>
        <a:cs typeface="Arial" pitchFamily="34" charset="0"/>
      </a:defRPr>
    </a:lvl7pPr>
    <a:lvl8pPr marL="3200400" algn="r" defTabSz="914400" rtl="1" eaLnBrk="1" latinLnBrk="0" hangingPunct="1">
      <a:defRPr kern="1200">
        <a:solidFill>
          <a:schemeClr val="tx1"/>
        </a:solidFill>
        <a:latin typeface="Verdana" pitchFamily="34" charset="0"/>
        <a:ea typeface="+mn-ea"/>
        <a:cs typeface="Arial" pitchFamily="34" charset="0"/>
      </a:defRPr>
    </a:lvl8pPr>
    <a:lvl9pPr marL="3657600" algn="r" defTabSz="914400" rtl="1" eaLnBrk="1" latinLnBrk="0" hangingPunct="1">
      <a:defRPr kern="1200">
        <a:solidFill>
          <a:schemeClr val="tx1"/>
        </a:solidFill>
        <a:latin typeface="Verdana"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a:srgbClr val="FFFFCC"/>
    <a:srgbClr val="970323"/>
    <a:srgbClr val="FFFF00"/>
    <a:srgbClr val="FF3300"/>
    <a:srgbClr val="72043B"/>
    <a:srgbClr val="000000"/>
    <a:srgbClr val="FFFFFF"/>
    <a:srgbClr val="99FF33"/>
    <a:srgbClr val="3366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77943" autoAdjust="0"/>
    <p:restoredTop sz="94660"/>
  </p:normalViewPr>
  <p:slideViewPr>
    <p:cSldViewPr>
      <p:cViewPr varScale="1">
        <p:scale>
          <a:sx n="68" d="100"/>
          <a:sy n="68" d="100"/>
        </p:scale>
        <p:origin x="-894"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handoutMaster" Target="handoutMasters/handout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image" Target="../media/image7.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7.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6258" name="Rectangle 2"/>
          <p:cNvSpPr>
            <a:spLocks noGrp="1" noChangeArrowheads="1"/>
          </p:cNvSpPr>
          <p:nvPr>
            <p:ph type="hdr" sz="quarter"/>
          </p:nvPr>
        </p:nvSpPr>
        <p:spPr bwMode="auto">
          <a:xfrm>
            <a:off x="3813175" y="0"/>
            <a:ext cx="2916238"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pitchFamily="34" charset="0"/>
              </a:defRPr>
            </a:lvl1pPr>
          </a:lstStyle>
          <a:p>
            <a:endParaRPr lang="en-US"/>
          </a:p>
        </p:txBody>
      </p:sp>
      <p:sp>
        <p:nvSpPr>
          <p:cNvPr id="96259" name="Rectangle 3"/>
          <p:cNvSpPr>
            <a:spLocks noGrp="1" noChangeArrowheads="1"/>
          </p:cNvSpPr>
          <p:nvPr>
            <p:ph type="dt" sz="quarter" idx="1"/>
          </p:nvPr>
        </p:nvSpPr>
        <p:spPr bwMode="auto">
          <a:xfrm>
            <a:off x="1588" y="0"/>
            <a:ext cx="2916237"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atin typeface="Arial" pitchFamily="34" charset="0"/>
              </a:defRPr>
            </a:lvl1pPr>
          </a:lstStyle>
          <a:p>
            <a:endParaRPr lang="en-US"/>
          </a:p>
        </p:txBody>
      </p:sp>
      <p:sp>
        <p:nvSpPr>
          <p:cNvPr id="96260" name="Rectangle 4"/>
          <p:cNvSpPr>
            <a:spLocks noGrp="1" noChangeArrowheads="1"/>
          </p:cNvSpPr>
          <p:nvPr>
            <p:ph type="ftr" sz="quarter" idx="2"/>
          </p:nvPr>
        </p:nvSpPr>
        <p:spPr bwMode="auto">
          <a:xfrm>
            <a:off x="3813175" y="9428163"/>
            <a:ext cx="2916238"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pitchFamily="34" charset="0"/>
              </a:defRPr>
            </a:lvl1pPr>
          </a:lstStyle>
          <a:p>
            <a:endParaRPr lang="en-US"/>
          </a:p>
        </p:txBody>
      </p:sp>
      <p:sp>
        <p:nvSpPr>
          <p:cNvPr id="96261" name="Rectangle 5"/>
          <p:cNvSpPr>
            <a:spLocks noGrp="1" noChangeArrowheads="1"/>
          </p:cNvSpPr>
          <p:nvPr>
            <p:ph type="sldNum" sz="quarter" idx="3"/>
          </p:nvPr>
        </p:nvSpPr>
        <p:spPr bwMode="auto">
          <a:xfrm>
            <a:off x="1588" y="9428163"/>
            <a:ext cx="2916237"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atin typeface="Arial" pitchFamily="34" charset="0"/>
              </a:defRPr>
            </a:lvl1pPr>
          </a:lstStyle>
          <a:p>
            <a:fld id="{84ACB89C-1AEF-4B04-AB37-A7C004935A47}" type="slidenum">
              <a:rPr lang="ar-SA"/>
              <a:pPr/>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84A8A2C-E752-4D70-9FBA-A3A5A5A2AC76}" type="slidenum">
              <a:rPr lang="ar-SA"/>
              <a:pPr/>
              <a:t>‹#›</a:t>
            </a:fld>
            <a:endParaRPr lang="en-US"/>
          </a:p>
        </p:txBody>
      </p:sp>
    </p:spTree>
  </p:cSld>
  <p:clrMapOvr>
    <a:masterClrMapping/>
  </p:clrMapOvr>
  <p:transition>
    <p:circl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33B18DA-0560-450B-B1C8-E9D583A130DD}" type="slidenum">
              <a:rPr lang="ar-SA"/>
              <a:pPr/>
              <a:t>‹#›</a:t>
            </a:fld>
            <a:endParaRPr lang="en-US"/>
          </a:p>
        </p:txBody>
      </p:sp>
    </p:spTree>
  </p:cSld>
  <p:clrMapOvr>
    <a:masterClrMapping/>
  </p:clrMapOvr>
  <p:transition>
    <p:circl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58B1F9D-6E74-43A3-A817-0CDDBE249CC0}" type="slidenum">
              <a:rPr lang="ar-SA"/>
              <a:pPr/>
              <a:t>‹#›</a:t>
            </a:fld>
            <a:endParaRPr lang="en-US"/>
          </a:p>
        </p:txBody>
      </p:sp>
    </p:spTree>
  </p:cSld>
  <p:clrMapOvr>
    <a:masterClrMapping/>
  </p:clrMapOvr>
  <p:transition>
    <p:circl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ar-SA"/>
          </a:p>
        </p:txBody>
      </p:sp>
      <p:sp>
        <p:nvSpPr>
          <p:cNvPr id="3" name="Text Placeholder 2"/>
          <p:cNvSpPr>
            <a:spLocks noGrp="1"/>
          </p:cNvSpPr>
          <p:nvPr>
            <p:ph type="body" sz="half" idx="1"/>
          </p:nvPr>
        </p:nvSpPr>
        <p:spPr>
          <a:xfrm>
            <a:off x="457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a:xfrm>
            <a:off x="457200" y="6243638"/>
            <a:ext cx="2133600" cy="457200"/>
          </a:xfrm>
        </p:spPr>
        <p:txBody>
          <a:bodyPr/>
          <a:lstStyle>
            <a:lvl1pPr>
              <a:defRPr/>
            </a:lvl1pPr>
          </a:lstStyle>
          <a:p>
            <a:endParaRPr lang="en-US"/>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3638"/>
            <a:ext cx="2133600" cy="457200"/>
          </a:xfrm>
        </p:spPr>
        <p:txBody>
          <a:bodyPr/>
          <a:lstStyle>
            <a:lvl1pPr>
              <a:defRPr/>
            </a:lvl1pPr>
          </a:lstStyle>
          <a:p>
            <a:fld id="{253E49A8-A253-46AA-9824-62D7444B6237}" type="slidenum">
              <a:rPr lang="ar-SA"/>
              <a:pPr/>
              <a:t>‹#›</a:t>
            </a:fld>
            <a:endParaRPr lang="en-US"/>
          </a:p>
        </p:txBody>
      </p:sp>
    </p:spTree>
  </p:cSld>
  <p:clrMapOvr>
    <a:masterClrMapping/>
  </p:clrMapOvr>
  <p:transition>
    <p:circl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ar-SA"/>
          </a:p>
        </p:txBody>
      </p:sp>
      <p:sp>
        <p:nvSpPr>
          <p:cNvPr id="3" name="ClipArt Placeholder 2"/>
          <p:cNvSpPr>
            <a:spLocks noGrp="1"/>
          </p:cNvSpPr>
          <p:nvPr>
            <p:ph type="clipArt" sz="half" idx="1"/>
          </p:nvPr>
        </p:nvSpPr>
        <p:spPr>
          <a:xfrm>
            <a:off x="457200" y="1600200"/>
            <a:ext cx="4038600" cy="4530725"/>
          </a:xfrm>
        </p:spPr>
        <p:txBody>
          <a:bodyPr/>
          <a:lstStyle/>
          <a:p>
            <a:endParaRPr lang="ar-SA"/>
          </a:p>
        </p:txBody>
      </p:sp>
      <p:sp>
        <p:nvSpPr>
          <p:cNvPr id="4" name="Text Placeholder 3"/>
          <p:cNvSpPr>
            <a:spLocks noGrp="1"/>
          </p:cNvSpPr>
          <p:nvPr>
            <p:ph type="body" sz="half" idx="2"/>
          </p:nvPr>
        </p:nvSpPr>
        <p:spPr>
          <a:xfrm>
            <a:off x="4648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a:xfrm>
            <a:off x="457200" y="6243638"/>
            <a:ext cx="2133600" cy="457200"/>
          </a:xfrm>
        </p:spPr>
        <p:txBody>
          <a:bodyPr/>
          <a:lstStyle>
            <a:lvl1pPr>
              <a:defRPr/>
            </a:lvl1pPr>
          </a:lstStyle>
          <a:p>
            <a:endParaRPr lang="en-US"/>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3638"/>
            <a:ext cx="2133600" cy="457200"/>
          </a:xfrm>
        </p:spPr>
        <p:txBody>
          <a:bodyPr/>
          <a:lstStyle>
            <a:lvl1pPr>
              <a:defRPr/>
            </a:lvl1pPr>
          </a:lstStyle>
          <a:p>
            <a:fld id="{3FF3C152-64A3-4DC4-9175-4CF990BBBF52}" type="slidenum">
              <a:rPr lang="ar-SA"/>
              <a:pPr/>
              <a:t>‹#›</a:t>
            </a:fld>
            <a:endParaRPr lang="en-US"/>
          </a:p>
        </p:txBody>
      </p:sp>
    </p:spTree>
  </p:cSld>
  <p:clrMapOvr>
    <a:masterClrMapping/>
  </p:clrMapOvr>
  <p:transition>
    <p:circl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AndTx" preserve="1">
  <p:cSld name="Title, 2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ar-SA"/>
          </a:p>
        </p:txBody>
      </p:sp>
      <p:sp>
        <p:nvSpPr>
          <p:cNvPr id="3" name="Content Placeholder 2"/>
          <p:cNvSpPr>
            <a:spLocks noGrp="1"/>
          </p:cNvSpPr>
          <p:nvPr>
            <p:ph sz="quarter" idx="1"/>
          </p:nvPr>
        </p:nvSpPr>
        <p:spPr>
          <a:xfrm>
            <a:off x="457200" y="1600200"/>
            <a:ext cx="4038600" cy="21891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quarter" idx="2"/>
          </p:nvPr>
        </p:nvSpPr>
        <p:spPr>
          <a:xfrm>
            <a:off x="457200" y="3941763"/>
            <a:ext cx="4038600" cy="21891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half" idx="3"/>
          </p:nvPr>
        </p:nvSpPr>
        <p:spPr>
          <a:xfrm>
            <a:off x="4648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Date Placeholder 5"/>
          <p:cNvSpPr>
            <a:spLocks noGrp="1"/>
          </p:cNvSpPr>
          <p:nvPr>
            <p:ph type="dt" sz="half" idx="10"/>
          </p:nvPr>
        </p:nvSpPr>
        <p:spPr>
          <a:xfrm>
            <a:off x="457200" y="6243638"/>
            <a:ext cx="2133600" cy="457200"/>
          </a:xfrm>
        </p:spPr>
        <p:txBody>
          <a:bodyPr/>
          <a:lstStyle>
            <a:lvl1pPr>
              <a:defRPr/>
            </a:lvl1pPr>
          </a:lstStyle>
          <a:p>
            <a:endParaRPr lang="en-US"/>
          </a:p>
        </p:txBody>
      </p:sp>
      <p:sp>
        <p:nvSpPr>
          <p:cNvPr id="7" name="Footer Placeholder 6"/>
          <p:cNvSpPr>
            <a:spLocks noGrp="1"/>
          </p:cNvSpPr>
          <p:nvPr>
            <p:ph type="ftr" sz="quarter" idx="11"/>
          </p:nvPr>
        </p:nvSpPr>
        <p:spPr>
          <a:xfrm>
            <a:off x="3124200" y="6248400"/>
            <a:ext cx="2895600" cy="457200"/>
          </a:xfrm>
        </p:spPr>
        <p:txBody>
          <a:bodyPr/>
          <a:lstStyle>
            <a:lvl1pPr>
              <a:defRPr/>
            </a:lvl1pPr>
          </a:lstStyle>
          <a:p>
            <a:endParaRPr lang="en-US"/>
          </a:p>
        </p:txBody>
      </p:sp>
      <p:sp>
        <p:nvSpPr>
          <p:cNvPr id="8" name="Slide Number Placeholder 7"/>
          <p:cNvSpPr>
            <a:spLocks noGrp="1"/>
          </p:cNvSpPr>
          <p:nvPr>
            <p:ph type="sldNum" sz="quarter" idx="12"/>
          </p:nvPr>
        </p:nvSpPr>
        <p:spPr>
          <a:xfrm>
            <a:off x="6553200" y="6243638"/>
            <a:ext cx="2133600" cy="457200"/>
          </a:xfrm>
        </p:spPr>
        <p:txBody>
          <a:bodyPr/>
          <a:lstStyle>
            <a:lvl1pPr>
              <a:defRPr/>
            </a:lvl1pPr>
          </a:lstStyle>
          <a:p>
            <a:fld id="{23F4AE09-1C03-4213-9EBE-B869A07A29E9}" type="slidenum">
              <a:rPr lang="ar-SA"/>
              <a:pPr/>
              <a:t>‹#›</a:t>
            </a:fld>
            <a:endParaRPr lang="en-US"/>
          </a:p>
        </p:txBody>
      </p:sp>
    </p:spTree>
  </p:cSld>
  <p:clrMapOvr>
    <a:masterClrMapping/>
  </p:clrMapOvr>
  <p:transition>
    <p:circl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648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a:xfrm>
            <a:off x="457200" y="6243638"/>
            <a:ext cx="2133600" cy="457200"/>
          </a:xfrm>
        </p:spPr>
        <p:txBody>
          <a:bodyPr/>
          <a:lstStyle>
            <a:lvl1pPr>
              <a:defRPr/>
            </a:lvl1pPr>
          </a:lstStyle>
          <a:p>
            <a:endParaRPr lang="en-US"/>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3638"/>
            <a:ext cx="2133600" cy="457200"/>
          </a:xfrm>
        </p:spPr>
        <p:txBody>
          <a:bodyPr/>
          <a:lstStyle>
            <a:lvl1pPr>
              <a:defRPr/>
            </a:lvl1pPr>
          </a:lstStyle>
          <a:p>
            <a:fld id="{EC4B8BCB-37AA-4394-91CD-1FF3B010C5EC}" type="slidenum">
              <a:rPr lang="ar-SA"/>
              <a:pPr/>
              <a:t>‹#›</a:t>
            </a:fld>
            <a:endParaRPr lang="en-US"/>
          </a:p>
        </p:txBody>
      </p:sp>
    </p:spTree>
  </p:cSld>
  <p:clrMapOvr>
    <a:masterClrMapping/>
  </p:clrMapOvr>
  <p:transition>
    <p:circl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60F1A4E-8970-455B-8B9C-5BA7DDB48AFE}" type="slidenum">
              <a:rPr lang="ar-SA"/>
              <a:pPr/>
              <a:t>‹#›</a:t>
            </a:fld>
            <a:endParaRPr lang="en-US"/>
          </a:p>
        </p:txBody>
      </p:sp>
    </p:spTree>
  </p:cSld>
  <p:clrMapOvr>
    <a:masterClrMapping/>
  </p:clrMapOvr>
  <p:transition>
    <p:circl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4A36AF8-34B9-4AAD-ABD6-4F4EB6EB4135}" type="slidenum">
              <a:rPr lang="ar-SA"/>
              <a:pPr/>
              <a:t>‹#›</a:t>
            </a:fld>
            <a:endParaRPr lang="en-US"/>
          </a:p>
        </p:txBody>
      </p:sp>
    </p:spTree>
  </p:cSld>
  <p:clrMapOvr>
    <a:masterClrMapping/>
  </p:clrMapOvr>
  <p:transition>
    <p:circl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187ED0DF-6F95-446A-AA4C-FD46BF66C4A5}" type="slidenum">
              <a:rPr lang="ar-SA"/>
              <a:pPr/>
              <a:t>‹#›</a:t>
            </a:fld>
            <a:endParaRPr lang="en-US"/>
          </a:p>
        </p:txBody>
      </p:sp>
    </p:spTree>
  </p:cSld>
  <p:clrMapOvr>
    <a:masterClrMapping/>
  </p:clrMapOvr>
  <p:transition>
    <p:circl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AC4CFDE0-FDB1-4F97-B66E-594364CB2CC1}" type="slidenum">
              <a:rPr lang="ar-SA"/>
              <a:pPr/>
              <a:t>‹#›</a:t>
            </a:fld>
            <a:endParaRPr lang="en-US"/>
          </a:p>
        </p:txBody>
      </p:sp>
    </p:spTree>
  </p:cSld>
  <p:clrMapOvr>
    <a:masterClrMapping/>
  </p:clrMapOvr>
  <p:transition>
    <p:circl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46FFA07C-E9F7-49DC-91FC-E641465FC4A7}" type="slidenum">
              <a:rPr lang="ar-SA"/>
              <a:pPr/>
              <a:t>‹#›</a:t>
            </a:fld>
            <a:endParaRPr lang="en-US"/>
          </a:p>
        </p:txBody>
      </p:sp>
    </p:spTree>
  </p:cSld>
  <p:clrMapOvr>
    <a:masterClrMapping/>
  </p:clrMapOvr>
  <p:transition>
    <p:circl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6E29026A-FE62-4189-9BC0-FEDB8A0A7763}" type="slidenum">
              <a:rPr lang="ar-SA"/>
              <a:pPr/>
              <a:t>‹#›</a:t>
            </a:fld>
            <a:endParaRPr lang="en-US"/>
          </a:p>
        </p:txBody>
      </p:sp>
    </p:spTree>
  </p:cSld>
  <p:clrMapOvr>
    <a:masterClrMapping/>
  </p:clrMapOvr>
  <p:transition>
    <p:circl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162B687C-B223-4C0E-8613-B4769E43B032}" type="slidenum">
              <a:rPr lang="ar-SA"/>
              <a:pPr/>
              <a:t>‹#›</a:t>
            </a:fld>
            <a:endParaRPr lang="en-US"/>
          </a:p>
        </p:txBody>
      </p:sp>
    </p:spTree>
  </p:cSld>
  <p:clrMapOvr>
    <a:masterClrMapping/>
  </p:clrMapOvr>
  <p:transition>
    <p:circl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66EB0DA8-5CC0-4C4C-85EA-A527CB9B83DA}" type="slidenum">
              <a:rPr lang="ar-SA"/>
              <a:pPr/>
              <a:t>‹#›</a:t>
            </a:fld>
            <a:endParaRPr lang="en-US"/>
          </a:p>
        </p:txBody>
      </p:sp>
    </p:spTree>
  </p:cSld>
  <p:clrMapOvr>
    <a:masterClrMapping/>
  </p:clrMapOvr>
  <p:transition>
    <p:circl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1">
                <a:gamma/>
                <a:shade val="39216"/>
                <a:invGamma/>
              </a:schemeClr>
            </a:gs>
          </a:gsLst>
          <a:lin ang="5400000" scaled="1"/>
        </a:gradFill>
        <a:effectLst/>
      </p:bgPr>
    </p:bg>
    <p:spTree>
      <p:nvGrpSpPr>
        <p:cNvPr id="1" name=""/>
        <p:cNvGrpSpPr/>
        <p:nvPr/>
      </p:nvGrpSpPr>
      <p:grpSpPr>
        <a:xfrm>
          <a:off x="0" y="0"/>
          <a:ext cx="0" cy="0"/>
          <a:chOff x="0" y="0"/>
          <a:chExt cx="0" cy="0"/>
        </a:xfrm>
      </p:grpSpPr>
      <p:grpSp>
        <p:nvGrpSpPr>
          <p:cNvPr id="6146" name="Group 2"/>
          <p:cNvGrpSpPr>
            <a:grpSpLocks/>
          </p:cNvGrpSpPr>
          <p:nvPr/>
        </p:nvGrpSpPr>
        <p:grpSpPr bwMode="auto">
          <a:xfrm>
            <a:off x="1588" y="0"/>
            <a:ext cx="9148762" cy="6851650"/>
            <a:chOff x="1" y="0"/>
            <a:chExt cx="5763" cy="4316"/>
          </a:xfrm>
        </p:grpSpPr>
        <p:sp>
          <p:nvSpPr>
            <p:cNvPr id="6147" name="Freeform 3"/>
            <p:cNvSpPr>
              <a:spLocks/>
            </p:cNvSpPr>
            <p:nvPr/>
          </p:nvSpPr>
          <p:spPr bwMode="hidden">
            <a:xfrm>
              <a:off x="5045" y="2626"/>
              <a:ext cx="719" cy="1690"/>
            </a:xfrm>
            <a:custGeom>
              <a:avLst/>
              <a:gdLst/>
              <a:ahLst/>
              <a:cxnLst>
                <a:cxn ang="0">
                  <a:pos x="717" y="72"/>
                </a:cxn>
                <a:cxn ang="0">
                  <a:pos x="717" y="0"/>
                </a:cxn>
                <a:cxn ang="0">
                  <a:pos x="699" y="101"/>
                </a:cxn>
                <a:cxn ang="0">
                  <a:pos x="675" y="209"/>
                </a:cxn>
                <a:cxn ang="0">
                  <a:pos x="627" y="389"/>
                </a:cxn>
                <a:cxn ang="0">
                  <a:pos x="574" y="569"/>
                </a:cxn>
                <a:cxn ang="0">
                  <a:pos x="502" y="749"/>
                </a:cxn>
                <a:cxn ang="0">
                  <a:pos x="424" y="935"/>
                </a:cxn>
                <a:cxn ang="0">
                  <a:pos x="334" y="1121"/>
                </a:cxn>
                <a:cxn ang="0">
                  <a:pos x="233" y="1312"/>
                </a:cxn>
                <a:cxn ang="0">
                  <a:pos x="125" y="1498"/>
                </a:cxn>
                <a:cxn ang="0">
                  <a:pos x="0" y="1690"/>
                </a:cxn>
                <a:cxn ang="0">
                  <a:pos x="11" y="1690"/>
                </a:cxn>
                <a:cxn ang="0">
                  <a:pos x="137" y="1498"/>
                </a:cxn>
                <a:cxn ang="0">
                  <a:pos x="245" y="1312"/>
                </a:cxn>
                <a:cxn ang="0">
                  <a:pos x="346" y="1121"/>
                </a:cxn>
                <a:cxn ang="0">
                  <a:pos x="436" y="935"/>
                </a:cxn>
                <a:cxn ang="0">
                  <a:pos x="514" y="749"/>
                </a:cxn>
                <a:cxn ang="0">
                  <a:pos x="585" y="569"/>
                </a:cxn>
                <a:cxn ang="0">
                  <a:pos x="639" y="389"/>
                </a:cxn>
                <a:cxn ang="0">
                  <a:pos x="687" y="209"/>
                </a:cxn>
                <a:cxn ang="0">
                  <a:pos x="705" y="143"/>
                </a:cxn>
                <a:cxn ang="0">
                  <a:pos x="717" y="72"/>
                </a:cxn>
                <a:cxn ang="0">
                  <a:pos x="717" y="72"/>
                </a:cxn>
              </a:cxnLst>
              <a:rect l="0" t="0" r="r" b="b"/>
              <a:pathLst>
                <a:path w="717" h="1690">
                  <a:moveTo>
                    <a:pt x="717" y="72"/>
                  </a:moveTo>
                  <a:lnTo>
                    <a:pt x="717" y="0"/>
                  </a:lnTo>
                  <a:lnTo>
                    <a:pt x="699" y="101"/>
                  </a:lnTo>
                  <a:lnTo>
                    <a:pt x="675" y="209"/>
                  </a:lnTo>
                  <a:lnTo>
                    <a:pt x="627" y="389"/>
                  </a:lnTo>
                  <a:lnTo>
                    <a:pt x="574" y="569"/>
                  </a:lnTo>
                  <a:lnTo>
                    <a:pt x="502" y="749"/>
                  </a:lnTo>
                  <a:lnTo>
                    <a:pt x="424" y="935"/>
                  </a:lnTo>
                  <a:lnTo>
                    <a:pt x="334" y="1121"/>
                  </a:lnTo>
                  <a:lnTo>
                    <a:pt x="233" y="1312"/>
                  </a:lnTo>
                  <a:lnTo>
                    <a:pt x="125" y="1498"/>
                  </a:lnTo>
                  <a:lnTo>
                    <a:pt x="0" y="1690"/>
                  </a:lnTo>
                  <a:lnTo>
                    <a:pt x="11" y="1690"/>
                  </a:lnTo>
                  <a:lnTo>
                    <a:pt x="137" y="1498"/>
                  </a:lnTo>
                  <a:lnTo>
                    <a:pt x="245" y="1312"/>
                  </a:lnTo>
                  <a:lnTo>
                    <a:pt x="346" y="1121"/>
                  </a:lnTo>
                  <a:lnTo>
                    <a:pt x="436" y="935"/>
                  </a:lnTo>
                  <a:lnTo>
                    <a:pt x="514" y="749"/>
                  </a:lnTo>
                  <a:lnTo>
                    <a:pt x="585" y="569"/>
                  </a:lnTo>
                  <a:lnTo>
                    <a:pt x="639" y="389"/>
                  </a:lnTo>
                  <a:lnTo>
                    <a:pt x="687" y="209"/>
                  </a:lnTo>
                  <a:lnTo>
                    <a:pt x="705" y="143"/>
                  </a:lnTo>
                  <a:lnTo>
                    <a:pt x="717" y="72"/>
                  </a:lnTo>
                  <a:lnTo>
                    <a:pt x="717" y="72"/>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endParaRPr lang="ar-SA"/>
            </a:p>
          </p:txBody>
        </p:sp>
        <p:sp>
          <p:nvSpPr>
            <p:cNvPr id="6148" name="Freeform 4"/>
            <p:cNvSpPr>
              <a:spLocks/>
            </p:cNvSpPr>
            <p:nvPr/>
          </p:nvSpPr>
          <p:spPr bwMode="hidden">
            <a:xfrm>
              <a:off x="5386" y="3794"/>
              <a:ext cx="378" cy="522"/>
            </a:xfrm>
            <a:custGeom>
              <a:avLst/>
              <a:gdLst/>
              <a:ahLst/>
              <a:cxnLst>
                <a:cxn ang="0">
                  <a:pos x="377" y="0"/>
                </a:cxn>
                <a:cxn ang="0">
                  <a:pos x="293" y="132"/>
                </a:cxn>
                <a:cxn ang="0">
                  <a:pos x="204" y="264"/>
                </a:cxn>
                <a:cxn ang="0">
                  <a:pos x="102" y="396"/>
                </a:cxn>
                <a:cxn ang="0">
                  <a:pos x="0" y="522"/>
                </a:cxn>
                <a:cxn ang="0">
                  <a:pos x="12" y="522"/>
                </a:cxn>
                <a:cxn ang="0">
                  <a:pos x="114" y="402"/>
                </a:cxn>
                <a:cxn ang="0">
                  <a:pos x="204" y="282"/>
                </a:cxn>
                <a:cxn ang="0">
                  <a:pos x="377" y="24"/>
                </a:cxn>
                <a:cxn ang="0">
                  <a:pos x="377" y="0"/>
                </a:cxn>
                <a:cxn ang="0">
                  <a:pos x="377" y="0"/>
                </a:cxn>
              </a:cxnLst>
              <a:rect l="0" t="0" r="r" b="b"/>
              <a:pathLst>
                <a:path w="377" h="522">
                  <a:moveTo>
                    <a:pt x="377" y="0"/>
                  </a:moveTo>
                  <a:lnTo>
                    <a:pt x="293" y="132"/>
                  </a:lnTo>
                  <a:lnTo>
                    <a:pt x="204" y="264"/>
                  </a:lnTo>
                  <a:lnTo>
                    <a:pt x="102" y="396"/>
                  </a:lnTo>
                  <a:lnTo>
                    <a:pt x="0" y="522"/>
                  </a:lnTo>
                  <a:lnTo>
                    <a:pt x="12" y="522"/>
                  </a:lnTo>
                  <a:lnTo>
                    <a:pt x="114" y="402"/>
                  </a:lnTo>
                  <a:lnTo>
                    <a:pt x="204" y="282"/>
                  </a:lnTo>
                  <a:lnTo>
                    <a:pt x="377" y="24"/>
                  </a:lnTo>
                  <a:lnTo>
                    <a:pt x="377" y="0"/>
                  </a:lnTo>
                  <a:lnTo>
                    <a:pt x="377" y="0"/>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endParaRPr lang="ar-SA"/>
            </a:p>
          </p:txBody>
        </p:sp>
        <p:sp>
          <p:nvSpPr>
            <p:cNvPr id="6149" name="Freeform 5"/>
            <p:cNvSpPr>
              <a:spLocks/>
            </p:cNvSpPr>
            <p:nvPr/>
          </p:nvSpPr>
          <p:spPr bwMode="hidden">
            <a:xfrm>
              <a:off x="5680" y="4214"/>
              <a:ext cx="84" cy="102"/>
            </a:xfrm>
            <a:custGeom>
              <a:avLst/>
              <a:gdLst/>
              <a:ahLst/>
              <a:cxnLst>
                <a:cxn ang="0">
                  <a:pos x="0" y="102"/>
                </a:cxn>
                <a:cxn ang="0">
                  <a:pos x="18" y="102"/>
                </a:cxn>
                <a:cxn ang="0">
                  <a:pos x="48" y="60"/>
                </a:cxn>
                <a:cxn ang="0">
                  <a:pos x="84" y="24"/>
                </a:cxn>
                <a:cxn ang="0">
                  <a:pos x="84" y="0"/>
                </a:cxn>
                <a:cxn ang="0">
                  <a:pos x="42" y="54"/>
                </a:cxn>
                <a:cxn ang="0">
                  <a:pos x="0" y="102"/>
                </a:cxn>
                <a:cxn ang="0">
                  <a:pos x="0" y="102"/>
                </a:cxn>
              </a:cxnLst>
              <a:rect l="0" t="0" r="r" b="b"/>
              <a:pathLst>
                <a:path w="84" h="102">
                  <a:moveTo>
                    <a:pt x="0" y="102"/>
                  </a:moveTo>
                  <a:lnTo>
                    <a:pt x="18" y="102"/>
                  </a:lnTo>
                  <a:lnTo>
                    <a:pt x="48" y="60"/>
                  </a:lnTo>
                  <a:lnTo>
                    <a:pt x="84" y="24"/>
                  </a:lnTo>
                  <a:lnTo>
                    <a:pt x="84" y="0"/>
                  </a:lnTo>
                  <a:lnTo>
                    <a:pt x="42" y="54"/>
                  </a:lnTo>
                  <a:lnTo>
                    <a:pt x="0" y="102"/>
                  </a:lnTo>
                  <a:lnTo>
                    <a:pt x="0" y="102"/>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endParaRPr lang="ar-SA"/>
            </a:p>
          </p:txBody>
        </p:sp>
        <p:grpSp>
          <p:nvGrpSpPr>
            <p:cNvPr id="6150" name="Group 6"/>
            <p:cNvGrpSpPr>
              <a:grpSpLocks/>
            </p:cNvGrpSpPr>
            <p:nvPr/>
          </p:nvGrpSpPr>
          <p:grpSpPr bwMode="auto">
            <a:xfrm>
              <a:off x="288" y="0"/>
              <a:ext cx="5098" cy="4316"/>
              <a:chOff x="288" y="0"/>
              <a:chExt cx="5098" cy="4316"/>
            </a:xfrm>
          </p:grpSpPr>
          <p:sp>
            <p:nvSpPr>
              <p:cNvPr id="6151" name="Freeform 7"/>
              <p:cNvSpPr>
                <a:spLocks/>
              </p:cNvSpPr>
              <p:nvPr userDrawn="1"/>
            </p:nvSpPr>
            <p:spPr bwMode="hidden">
              <a:xfrm>
                <a:off x="2789" y="0"/>
                <a:ext cx="72" cy="4316"/>
              </a:xfrm>
              <a:custGeom>
                <a:avLst/>
                <a:gdLst/>
                <a:ahLst/>
                <a:cxnLst>
                  <a:cxn ang="0">
                    <a:pos x="0" y="0"/>
                  </a:cxn>
                  <a:cxn ang="0">
                    <a:pos x="60" y="4316"/>
                  </a:cxn>
                  <a:cxn ang="0">
                    <a:pos x="72" y="4316"/>
                  </a:cxn>
                  <a:cxn ang="0">
                    <a:pos x="12" y="0"/>
                  </a:cxn>
                  <a:cxn ang="0">
                    <a:pos x="0" y="0"/>
                  </a:cxn>
                  <a:cxn ang="0">
                    <a:pos x="0" y="0"/>
                  </a:cxn>
                </a:cxnLst>
                <a:rect l="0" t="0" r="r" b="b"/>
                <a:pathLst>
                  <a:path w="72" h="4316">
                    <a:moveTo>
                      <a:pt x="0" y="0"/>
                    </a:moveTo>
                    <a:lnTo>
                      <a:pt x="60" y="4316"/>
                    </a:lnTo>
                    <a:lnTo>
                      <a:pt x="72" y="4316"/>
                    </a:lnTo>
                    <a:lnTo>
                      <a:pt x="12" y="0"/>
                    </a:lnTo>
                    <a:lnTo>
                      <a:pt x="0" y="0"/>
                    </a:lnTo>
                    <a:lnTo>
                      <a:pt x="0"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ar-SA"/>
              </a:p>
            </p:txBody>
          </p:sp>
          <p:sp>
            <p:nvSpPr>
              <p:cNvPr id="6152" name="Freeform 8"/>
              <p:cNvSpPr>
                <a:spLocks/>
              </p:cNvSpPr>
              <p:nvPr userDrawn="1"/>
            </p:nvSpPr>
            <p:spPr bwMode="hidden">
              <a:xfrm>
                <a:off x="3089" y="0"/>
                <a:ext cx="174" cy="4316"/>
              </a:xfrm>
              <a:custGeom>
                <a:avLst/>
                <a:gdLst/>
                <a:ahLst/>
                <a:cxnLst>
                  <a:cxn ang="0">
                    <a:pos x="24" y="0"/>
                  </a:cxn>
                  <a:cxn ang="0">
                    <a:pos x="12" y="0"/>
                  </a:cxn>
                  <a:cxn ang="0">
                    <a:pos x="42" y="216"/>
                  </a:cxn>
                  <a:cxn ang="0">
                    <a:pos x="72" y="444"/>
                  </a:cxn>
                  <a:cxn ang="0">
                    <a:pos x="96" y="689"/>
                  </a:cxn>
                  <a:cxn ang="0">
                    <a:pos x="120" y="947"/>
                  </a:cxn>
                  <a:cxn ang="0">
                    <a:pos x="132" y="1211"/>
                  </a:cxn>
                  <a:cxn ang="0">
                    <a:pos x="150" y="1487"/>
                  </a:cxn>
                  <a:cxn ang="0">
                    <a:pos x="156" y="1768"/>
                  </a:cxn>
                  <a:cxn ang="0">
                    <a:pos x="162" y="2062"/>
                  </a:cxn>
                  <a:cxn ang="0">
                    <a:pos x="156" y="2644"/>
                  </a:cxn>
                  <a:cxn ang="0">
                    <a:pos x="126" y="3225"/>
                  </a:cxn>
                  <a:cxn ang="0">
                    <a:pos x="108" y="3507"/>
                  </a:cxn>
                  <a:cxn ang="0">
                    <a:pos x="78" y="3788"/>
                  </a:cxn>
                  <a:cxn ang="0">
                    <a:pos x="42" y="4058"/>
                  </a:cxn>
                  <a:cxn ang="0">
                    <a:pos x="0" y="4316"/>
                  </a:cxn>
                  <a:cxn ang="0">
                    <a:pos x="12" y="4316"/>
                  </a:cxn>
                  <a:cxn ang="0">
                    <a:pos x="54" y="4058"/>
                  </a:cxn>
                  <a:cxn ang="0">
                    <a:pos x="90" y="3782"/>
                  </a:cxn>
                  <a:cxn ang="0">
                    <a:pos x="120" y="3507"/>
                  </a:cxn>
                  <a:cxn ang="0">
                    <a:pos x="138" y="3219"/>
                  </a:cxn>
                  <a:cxn ang="0">
                    <a:pos x="168" y="2638"/>
                  </a:cxn>
                  <a:cxn ang="0">
                    <a:pos x="174" y="2056"/>
                  </a:cxn>
                  <a:cxn ang="0">
                    <a:pos x="168" y="1768"/>
                  </a:cxn>
                  <a:cxn ang="0">
                    <a:pos x="162" y="1487"/>
                  </a:cxn>
                  <a:cxn ang="0">
                    <a:pos x="144" y="1211"/>
                  </a:cxn>
                  <a:cxn ang="0">
                    <a:pos x="132" y="941"/>
                  </a:cxn>
                  <a:cxn ang="0">
                    <a:pos x="108" y="689"/>
                  </a:cxn>
                  <a:cxn ang="0">
                    <a:pos x="84" y="444"/>
                  </a:cxn>
                  <a:cxn ang="0">
                    <a:pos x="54" y="216"/>
                  </a:cxn>
                  <a:cxn ang="0">
                    <a:pos x="24" y="0"/>
                  </a:cxn>
                  <a:cxn ang="0">
                    <a:pos x="24" y="0"/>
                  </a:cxn>
                </a:cxnLst>
                <a:rect l="0" t="0" r="r" b="b"/>
                <a:pathLst>
                  <a:path w="174" h="4316">
                    <a:moveTo>
                      <a:pt x="24" y="0"/>
                    </a:moveTo>
                    <a:lnTo>
                      <a:pt x="12" y="0"/>
                    </a:lnTo>
                    <a:lnTo>
                      <a:pt x="42" y="216"/>
                    </a:lnTo>
                    <a:lnTo>
                      <a:pt x="72" y="444"/>
                    </a:lnTo>
                    <a:lnTo>
                      <a:pt x="96" y="689"/>
                    </a:lnTo>
                    <a:lnTo>
                      <a:pt x="120" y="947"/>
                    </a:lnTo>
                    <a:lnTo>
                      <a:pt x="132" y="1211"/>
                    </a:lnTo>
                    <a:lnTo>
                      <a:pt x="150" y="1487"/>
                    </a:lnTo>
                    <a:lnTo>
                      <a:pt x="156" y="1768"/>
                    </a:lnTo>
                    <a:lnTo>
                      <a:pt x="162" y="2062"/>
                    </a:lnTo>
                    <a:lnTo>
                      <a:pt x="156" y="2644"/>
                    </a:lnTo>
                    <a:lnTo>
                      <a:pt x="126" y="3225"/>
                    </a:lnTo>
                    <a:lnTo>
                      <a:pt x="108" y="3507"/>
                    </a:lnTo>
                    <a:lnTo>
                      <a:pt x="78" y="3788"/>
                    </a:lnTo>
                    <a:lnTo>
                      <a:pt x="42" y="4058"/>
                    </a:lnTo>
                    <a:lnTo>
                      <a:pt x="0" y="4316"/>
                    </a:lnTo>
                    <a:lnTo>
                      <a:pt x="12" y="4316"/>
                    </a:lnTo>
                    <a:lnTo>
                      <a:pt x="54" y="4058"/>
                    </a:lnTo>
                    <a:lnTo>
                      <a:pt x="90" y="3782"/>
                    </a:lnTo>
                    <a:lnTo>
                      <a:pt x="120" y="3507"/>
                    </a:lnTo>
                    <a:lnTo>
                      <a:pt x="138" y="3219"/>
                    </a:lnTo>
                    <a:lnTo>
                      <a:pt x="168" y="2638"/>
                    </a:lnTo>
                    <a:lnTo>
                      <a:pt x="174" y="2056"/>
                    </a:lnTo>
                    <a:lnTo>
                      <a:pt x="168" y="1768"/>
                    </a:lnTo>
                    <a:lnTo>
                      <a:pt x="162" y="1487"/>
                    </a:lnTo>
                    <a:lnTo>
                      <a:pt x="144" y="1211"/>
                    </a:lnTo>
                    <a:lnTo>
                      <a:pt x="132" y="941"/>
                    </a:lnTo>
                    <a:lnTo>
                      <a:pt x="108" y="689"/>
                    </a:lnTo>
                    <a:lnTo>
                      <a:pt x="84" y="444"/>
                    </a:lnTo>
                    <a:lnTo>
                      <a:pt x="54" y="216"/>
                    </a:lnTo>
                    <a:lnTo>
                      <a:pt x="24" y="0"/>
                    </a:lnTo>
                    <a:lnTo>
                      <a:pt x="24"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ar-SA"/>
              </a:p>
            </p:txBody>
          </p:sp>
          <p:sp>
            <p:nvSpPr>
              <p:cNvPr id="6153" name="Freeform 9"/>
              <p:cNvSpPr>
                <a:spLocks/>
              </p:cNvSpPr>
              <p:nvPr userDrawn="1"/>
            </p:nvSpPr>
            <p:spPr bwMode="hidden">
              <a:xfrm>
                <a:off x="3358" y="0"/>
                <a:ext cx="337" cy="4316"/>
              </a:xfrm>
              <a:custGeom>
                <a:avLst/>
                <a:gdLst/>
                <a:ahLst/>
                <a:cxnLst>
                  <a:cxn ang="0">
                    <a:pos x="329" y="2014"/>
                  </a:cxn>
                  <a:cxn ang="0">
                    <a:pos x="317" y="1726"/>
                  </a:cxn>
                  <a:cxn ang="0">
                    <a:pos x="293" y="1445"/>
                  </a:cxn>
                  <a:cxn ang="0">
                    <a:pos x="263" y="1175"/>
                  </a:cxn>
                  <a:cxn ang="0">
                    <a:pos x="228" y="917"/>
                  </a:cxn>
                  <a:cxn ang="0">
                    <a:pos x="186" y="665"/>
                  </a:cxn>
                  <a:cxn ang="0">
                    <a:pos x="132" y="432"/>
                  </a:cxn>
                  <a:cxn ang="0">
                    <a:pos x="78" y="204"/>
                  </a:cxn>
                  <a:cxn ang="0">
                    <a:pos x="12" y="0"/>
                  </a:cxn>
                  <a:cxn ang="0">
                    <a:pos x="0" y="0"/>
                  </a:cxn>
                  <a:cxn ang="0">
                    <a:pos x="66" y="204"/>
                  </a:cxn>
                  <a:cxn ang="0">
                    <a:pos x="120" y="432"/>
                  </a:cxn>
                  <a:cxn ang="0">
                    <a:pos x="174" y="665"/>
                  </a:cxn>
                  <a:cxn ang="0">
                    <a:pos x="216" y="917"/>
                  </a:cxn>
                  <a:cxn ang="0">
                    <a:pos x="251" y="1175"/>
                  </a:cxn>
                  <a:cxn ang="0">
                    <a:pos x="281" y="1445"/>
                  </a:cxn>
                  <a:cxn ang="0">
                    <a:pos x="305" y="1726"/>
                  </a:cxn>
                  <a:cxn ang="0">
                    <a:pos x="317" y="2014"/>
                  </a:cxn>
                  <a:cxn ang="0">
                    <a:pos x="323" y="2314"/>
                  </a:cxn>
                  <a:cxn ang="0">
                    <a:pos x="317" y="2608"/>
                  </a:cxn>
                  <a:cxn ang="0">
                    <a:pos x="305" y="2907"/>
                  </a:cxn>
                  <a:cxn ang="0">
                    <a:pos x="281" y="3201"/>
                  </a:cxn>
                  <a:cxn ang="0">
                    <a:pos x="257" y="3489"/>
                  </a:cxn>
                  <a:cxn ang="0">
                    <a:pos x="216" y="3777"/>
                  </a:cxn>
                  <a:cxn ang="0">
                    <a:pos x="174" y="4052"/>
                  </a:cxn>
                  <a:cxn ang="0">
                    <a:pos x="120" y="4316"/>
                  </a:cxn>
                  <a:cxn ang="0">
                    <a:pos x="132" y="4316"/>
                  </a:cxn>
                  <a:cxn ang="0">
                    <a:pos x="186" y="4052"/>
                  </a:cxn>
                  <a:cxn ang="0">
                    <a:pos x="228" y="3777"/>
                  </a:cxn>
                  <a:cxn ang="0">
                    <a:pos x="269" y="3489"/>
                  </a:cxn>
                  <a:cxn ang="0">
                    <a:pos x="293" y="3201"/>
                  </a:cxn>
                  <a:cxn ang="0">
                    <a:pos x="317" y="2907"/>
                  </a:cxn>
                  <a:cxn ang="0">
                    <a:pos x="329" y="2608"/>
                  </a:cxn>
                  <a:cxn ang="0">
                    <a:pos x="335" y="2314"/>
                  </a:cxn>
                  <a:cxn ang="0">
                    <a:pos x="329" y="2014"/>
                  </a:cxn>
                  <a:cxn ang="0">
                    <a:pos x="329" y="2014"/>
                  </a:cxn>
                </a:cxnLst>
                <a:rect l="0" t="0" r="r" b="b"/>
                <a:pathLst>
                  <a:path w="335" h="4316">
                    <a:moveTo>
                      <a:pt x="329" y="2014"/>
                    </a:moveTo>
                    <a:lnTo>
                      <a:pt x="317" y="1726"/>
                    </a:lnTo>
                    <a:lnTo>
                      <a:pt x="293" y="1445"/>
                    </a:lnTo>
                    <a:lnTo>
                      <a:pt x="263" y="1175"/>
                    </a:lnTo>
                    <a:lnTo>
                      <a:pt x="228" y="917"/>
                    </a:lnTo>
                    <a:lnTo>
                      <a:pt x="186" y="665"/>
                    </a:lnTo>
                    <a:lnTo>
                      <a:pt x="132" y="432"/>
                    </a:lnTo>
                    <a:lnTo>
                      <a:pt x="78" y="204"/>
                    </a:lnTo>
                    <a:lnTo>
                      <a:pt x="12" y="0"/>
                    </a:lnTo>
                    <a:lnTo>
                      <a:pt x="0" y="0"/>
                    </a:lnTo>
                    <a:lnTo>
                      <a:pt x="66" y="204"/>
                    </a:lnTo>
                    <a:lnTo>
                      <a:pt x="120" y="432"/>
                    </a:lnTo>
                    <a:lnTo>
                      <a:pt x="174" y="665"/>
                    </a:lnTo>
                    <a:lnTo>
                      <a:pt x="216" y="917"/>
                    </a:lnTo>
                    <a:lnTo>
                      <a:pt x="251" y="1175"/>
                    </a:lnTo>
                    <a:lnTo>
                      <a:pt x="281" y="1445"/>
                    </a:lnTo>
                    <a:lnTo>
                      <a:pt x="305" y="1726"/>
                    </a:lnTo>
                    <a:lnTo>
                      <a:pt x="317" y="2014"/>
                    </a:lnTo>
                    <a:lnTo>
                      <a:pt x="323" y="2314"/>
                    </a:lnTo>
                    <a:lnTo>
                      <a:pt x="317" y="2608"/>
                    </a:lnTo>
                    <a:lnTo>
                      <a:pt x="305" y="2907"/>
                    </a:lnTo>
                    <a:lnTo>
                      <a:pt x="281" y="3201"/>
                    </a:lnTo>
                    <a:lnTo>
                      <a:pt x="257" y="3489"/>
                    </a:lnTo>
                    <a:lnTo>
                      <a:pt x="216" y="3777"/>
                    </a:lnTo>
                    <a:lnTo>
                      <a:pt x="174" y="4052"/>
                    </a:lnTo>
                    <a:lnTo>
                      <a:pt x="120" y="4316"/>
                    </a:lnTo>
                    <a:lnTo>
                      <a:pt x="132" y="4316"/>
                    </a:lnTo>
                    <a:lnTo>
                      <a:pt x="186" y="4052"/>
                    </a:lnTo>
                    <a:lnTo>
                      <a:pt x="228" y="3777"/>
                    </a:lnTo>
                    <a:lnTo>
                      <a:pt x="269" y="3489"/>
                    </a:lnTo>
                    <a:lnTo>
                      <a:pt x="293" y="3201"/>
                    </a:lnTo>
                    <a:lnTo>
                      <a:pt x="317" y="2907"/>
                    </a:lnTo>
                    <a:lnTo>
                      <a:pt x="329" y="2608"/>
                    </a:lnTo>
                    <a:lnTo>
                      <a:pt x="335" y="2314"/>
                    </a:lnTo>
                    <a:lnTo>
                      <a:pt x="329" y="2014"/>
                    </a:lnTo>
                    <a:lnTo>
                      <a:pt x="329" y="2014"/>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ar-SA"/>
              </a:p>
            </p:txBody>
          </p:sp>
          <p:sp>
            <p:nvSpPr>
              <p:cNvPr id="6154" name="Freeform 10"/>
              <p:cNvSpPr>
                <a:spLocks/>
              </p:cNvSpPr>
              <p:nvPr userDrawn="1"/>
            </p:nvSpPr>
            <p:spPr bwMode="hidden">
              <a:xfrm>
                <a:off x="3676" y="0"/>
                <a:ext cx="427" cy="4316"/>
              </a:xfrm>
              <a:custGeom>
                <a:avLst/>
                <a:gdLst/>
                <a:ahLst/>
                <a:cxnLst>
                  <a:cxn ang="0">
                    <a:pos x="413" y="1924"/>
                  </a:cxn>
                  <a:cxn ang="0">
                    <a:pos x="395" y="1690"/>
                  </a:cxn>
                  <a:cxn ang="0">
                    <a:pos x="365" y="1457"/>
                  </a:cxn>
                  <a:cxn ang="0">
                    <a:pos x="329" y="1229"/>
                  </a:cxn>
                  <a:cxn ang="0">
                    <a:pos x="281" y="1001"/>
                  </a:cxn>
                  <a:cxn ang="0">
                    <a:pos x="227" y="761"/>
                  </a:cxn>
                  <a:cxn ang="0">
                    <a:pos x="162" y="522"/>
                  </a:cxn>
                  <a:cxn ang="0">
                    <a:pos x="90" y="270"/>
                  </a:cxn>
                  <a:cxn ang="0">
                    <a:pos x="12" y="0"/>
                  </a:cxn>
                  <a:cxn ang="0">
                    <a:pos x="0" y="0"/>
                  </a:cxn>
                  <a:cxn ang="0">
                    <a:pos x="84" y="270"/>
                  </a:cxn>
                  <a:cxn ang="0">
                    <a:pos x="156" y="522"/>
                  </a:cxn>
                  <a:cxn ang="0">
                    <a:pos x="216" y="767"/>
                  </a:cxn>
                  <a:cxn ang="0">
                    <a:pos x="275" y="1001"/>
                  </a:cxn>
                  <a:cxn ang="0">
                    <a:pos x="317" y="1235"/>
                  </a:cxn>
                  <a:cxn ang="0">
                    <a:pos x="353" y="1463"/>
                  </a:cxn>
                  <a:cxn ang="0">
                    <a:pos x="383" y="1690"/>
                  </a:cxn>
                  <a:cxn ang="0">
                    <a:pos x="401" y="1924"/>
                  </a:cxn>
                  <a:cxn ang="0">
                    <a:pos x="413" y="2188"/>
                  </a:cxn>
                  <a:cxn ang="0">
                    <a:pos x="407" y="2458"/>
                  </a:cxn>
                  <a:cxn ang="0">
                    <a:pos x="395" y="2733"/>
                  </a:cxn>
                  <a:cxn ang="0">
                    <a:pos x="365" y="3021"/>
                  </a:cxn>
                  <a:cxn ang="0">
                    <a:pos x="329" y="3321"/>
                  </a:cxn>
                  <a:cxn ang="0">
                    <a:pos x="275" y="3639"/>
                  </a:cxn>
                  <a:cxn ang="0">
                    <a:pos x="204" y="3968"/>
                  </a:cxn>
                  <a:cxn ang="0">
                    <a:pos x="126" y="4316"/>
                  </a:cxn>
                  <a:cxn ang="0">
                    <a:pos x="138" y="4316"/>
                  </a:cxn>
                  <a:cxn ang="0">
                    <a:pos x="216" y="3968"/>
                  </a:cxn>
                  <a:cxn ang="0">
                    <a:pos x="287" y="3639"/>
                  </a:cxn>
                  <a:cxn ang="0">
                    <a:pos x="341" y="3321"/>
                  </a:cxn>
                  <a:cxn ang="0">
                    <a:pos x="377" y="3021"/>
                  </a:cxn>
                  <a:cxn ang="0">
                    <a:pos x="407" y="2733"/>
                  </a:cxn>
                  <a:cxn ang="0">
                    <a:pos x="419" y="2458"/>
                  </a:cxn>
                  <a:cxn ang="0">
                    <a:pos x="425" y="2188"/>
                  </a:cxn>
                  <a:cxn ang="0">
                    <a:pos x="413" y="1924"/>
                  </a:cxn>
                  <a:cxn ang="0">
                    <a:pos x="413" y="1924"/>
                  </a:cxn>
                </a:cxnLst>
                <a:rect l="0" t="0" r="r" b="b"/>
                <a:pathLst>
                  <a:path w="425" h="4316">
                    <a:moveTo>
                      <a:pt x="413" y="1924"/>
                    </a:moveTo>
                    <a:lnTo>
                      <a:pt x="395" y="1690"/>
                    </a:lnTo>
                    <a:lnTo>
                      <a:pt x="365" y="1457"/>
                    </a:lnTo>
                    <a:lnTo>
                      <a:pt x="329" y="1229"/>
                    </a:lnTo>
                    <a:lnTo>
                      <a:pt x="281" y="1001"/>
                    </a:lnTo>
                    <a:lnTo>
                      <a:pt x="227" y="761"/>
                    </a:lnTo>
                    <a:lnTo>
                      <a:pt x="162" y="522"/>
                    </a:lnTo>
                    <a:lnTo>
                      <a:pt x="90" y="270"/>
                    </a:lnTo>
                    <a:lnTo>
                      <a:pt x="12" y="0"/>
                    </a:lnTo>
                    <a:lnTo>
                      <a:pt x="0" y="0"/>
                    </a:lnTo>
                    <a:lnTo>
                      <a:pt x="84" y="270"/>
                    </a:lnTo>
                    <a:lnTo>
                      <a:pt x="156" y="522"/>
                    </a:lnTo>
                    <a:lnTo>
                      <a:pt x="216" y="767"/>
                    </a:lnTo>
                    <a:lnTo>
                      <a:pt x="275" y="1001"/>
                    </a:lnTo>
                    <a:lnTo>
                      <a:pt x="317" y="1235"/>
                    </a:lnTo>
                    <a:lnTo>
                      <a:pt x="353" y="1463"/>
                    </a:lnTo>
                    <a:lnTo>
                      <a:pt x="383" y="1690"/>
                    </a:lnTo>
                    <a:lnTo>
                      <a:pt x="401" y="1924"/>
                    </a:lnTo>
                    <a:lnTo>
                      <a:pt x="413" y="2188"/>
                    </a:lnTo>
                    <a:lnTo>
                      <a:pt x="407" y="2458"/>
                    </a:lnTo>
                    <a:lnTo>
                      <a:pt x="395" y="2733"/>
                    </a:lnTo>
                    <a:lnTo>
                      <a:pt x="365" y="3021"/>
                    </a:lnTo>
                    <a:lnTo>
                      <a:pt x="329" y="3321"/>
                    </a:lnTo>
                    <a:lnTo>
                      <a:pt x="275" y="3639"/>
                    </a:lnTo>
                    <a:lnTo>
                      <a:pt x="204" y="3968"/>
                    </a:lnTo>
                    <a:lnTo>
                      <a:pt x="126" y="4316"/>
                    </a:lnTo>
                    <a:lnTo>
                      <a:pt x="138" y="4316"/>
                    </a:lnTo>
                    <a:lnTo>
                      <a:pt x="216" y="3968"/>
                    </a:lnTo>
                    <a:lnTo>
                      <a:pt x="287" y="3639"/>
                    </a:lnTo>
                    <a:lnTo>
                      <a:pt x="341" y="3321"/>
                    </a:lnTo>
                    <a:lnTo>
                      <a:pt x="377" y="3021"/>
                    </a:lnTo>
                    <a:lnTo>
                      <a:pt x="407" y="2733"/>
                    </a:lnTo>
                    <a:lnTo>
                      <a:pt x="419" y="2458"/>
                    </a:lnTo>
                    <a:lnTo>
                      <a:pt x="425" y="2188"/>
                    </a:lnTo>
                    <a:lnTo>
                      <a:pt x="413" y="1924"/>
                    </a:lnTo>
                    <a:lnTo>
                      <a:pt x="413" y="1924"/>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ar-SA"/>
              </a:p>
            </p:txBody>
          </p:sp>
          <p:sp>
            <p:nvSpPr>
              <p:cNvPr id="6155" name="Freeform 11"/>
              <p:cNvSpPr>
                <a:spLocks/>
              </p:cNvSpPr>
              <p:nvPr userDrawn="1"/>
            </p:nvSpPr>
            <p:spPr bwMode="hidden">
              <a:xfrm>
                <a:off x="3946" y="0"/>
                <a:ext cx="558" cy="4316"/>
              </a:xfrm>
              <a:custGeom>
                <a:avLst/>
                <a:gdLst/>
                <a:ahLst/>
                <a:cxnLst>
                  <a:cxn ang="0">
                    <a:pos x="556" y="2020"/>
                  </a:cxn>
                  <a:cxn ang="0">
                    <a:pos x="538" y="1732"/>
                  </a:cxn>
                  <a:cxn ang="0">
                    <a:pos x="503" y="1445"/>
                  </a:cxn>
                  <a:cxn ang="0">
                    <a:pos x="455" y="1175"/>
                  </a:cxn>
                  <a:cxn ang="0">
                    <a:pos x="395" y="911"/>
                  </a:cxn>
                  <a:cxn ang="0">
                    <a:pos x="317" y="659"/>
                  </a:cxn>
                  <a:cxn ang="0">
                    <a:pos x="228" y="426"/>
                  </a:cxn>
                  <a:cxn ang="0">
                    <a:pos x="126" y="204"/>
                  </a:cxn>
                  <a:cxn ang="0">
                    <a:pos x="12" y="0"/>
                  </a:cxn>
                  <a:cxn ang="0">
                    <a:pos x="0" y="0"/>
                  </a:cxn>
                  <a:cxn ang="0">
                    <a:pos x="114" y="204"/>
                  </a:cxn>
                  <a:cxn ang="0">
                    <a:pos x="216" y="426"/>
                  </a:cxn>
                  <a:cxn ang="0">
                    <a:pos x="305" y="659"/>
                  </a:cxn>
                  <a:cxn ang="0">
                    <a:pos x="383" y="911"/>
                  </a:cxn>
                  <a:cxn ang="0">
                    <a:pos x="443" y="1175"/>
                  </a:cxn>
                  <a:cxn ang="0">
                    <a:pos x="491" y="1445"/>
                  </a:cxn>
                  <a:cxn ang="0">
                    <a:pos x="526" y="1732"/>
                  </a:cxn>
                  <a:cxn ang="0">
                    <a:pos x="544" y="2020"/>
                  </a:cxn>
                  <a:cxn ang="0">
                    <a:pos x="544" y="2326"/>
                  </a:cxn>
                  <a:cxn ang="0">
                    <a:pos x="532" y="2632"/>
                  </a:cxn>
                  <a:cxn ang="0">
                    <a:pos x="503" y="2931"/>
                  </a:cxn>
                  <a:cxn ang="0">
                    <a:pos x="455" y="3225"/>
                  </a:cxn>
                  <a:cxn ang="0">
                    <a:pos x="389" y="3513"/>
                  </a:cxn>
                  <a:cxn ang="0">
                    <a:pos x="311" y="3788"/>
                  </a:cxn>
                  <a:cxn ang="0">
                    <a:pos x="216" y="4058"/>
                  </a:cxn>
                  <a:cxn ang="0">
                    <a:pos x="102" y="4316"/>
                  </a:cxn>
                  <a:cxn ang="0">
                    <a:pos x="114" y="4316"/>
                  </a:cxn>
                  <a:cxn ang="0">
                    <a:pos x="228" y="4058"/>
                  </a:cxn>
                  <a:cxn ang="0">
                    <a:pos x="323" y="3788"/>
                  </a:cxn>
                  <a:cxn ang="0">
                    <a:pos x="401" y="3513"/>
                  </a:cxn>
                  <a:cxn ang="0">
                    <a:pos x="467" y="3225"/>
                  </a:cxn>
                  <a:cxn ang="0">
                    <a:pos x="515" y="2931"/>
                  </a:cxn>
                  <a:cxn ang="0">
                    <a:pos x="544" y="2632"/>
                  </a:cxn>
                  <a:cxn ang="0">
                    <a:pos x="556" y="2326"/>
                  </a:cxn>
                  <a:cxn ang="0">
                    <a:pos x="556" y="2020"/>
                  </a:cxn>
                  <a:cxn ang="0">
                    <a:pos x="556" y="2020"/>
                  </a:cxn>
                </a:cxnLst>
                <a:rect l="0" t="0" r="r" b="b"/>
                <a:pathLst>
                  <a:path w="556" h="4316">
                    <a:moveTo>
                      <a:pt x="556" y="2020"/>
                    </a:moveTo>
                    <a:lnTo>
                      <a:pt x="538" y="1732"/>
                    </a:lnTo>
                    <a:lnTo>
                      <a:pt x="503" y="1445"/>
                    </a:lnTo>
                    <a:lnTo>
                      <a:pt x="455" y="1175"/>
                    </a:lnTo>
                    <a:lnTo>
                      <a:pt x="395" y="911"/>
                    </a:lnTo>
                    <a:lnTo>
                      <a:pt x="317" y="659"/>
                    </a:lnTo>
                    <a:lnTo>
                      <a:pt x="228" y="426"/>
                    </a:lnTo>
                    <a:lnTo>
                      <a:pt x="126" y="204"/>
                    </a:lnTo>
                    <a:lnTo>
                      <a:pt x="12" y="0"/>
                    </a:lnTo>
                    <a:lnTo>
                      <a:pt x="0" y="0"/>
                    </a:lnTo>
                    <a:lnTo>
                      <a:pt x="114" y="204"/>
                    </a:lnTo>
                    <a:lnTo>
                      <a:pt x="216" y="426"/>
                    </a:lnTo>
                    <a:lnTo>
                      <a:pt x="305" y="659"/>
                    </a:lnTo>
                    <a:lnTo>
                      <a:pt x="383" y="911"/>
                    </a:lnTo>
                    <a:lnTo>
                      <a:pt x="443" y="1175"/>
                    </a:lnTo>
                    <a:lnTo>
                      <a:pt x="491" y="1445"/>
                    </a:lnTo>
                    <a:lnTo>
                      <a:pt x="526" y="1732"/>
                    </a:lnTo>
                    <a:lnTo>
                      <a:pt x="544" y="2020"/>
                    </a:lnTo>
                    <a:lnTo>
                      <a:pt x="544" y="2326"/>
                    </a:lnTo>
                    <a:lnTo>
                      <a:pt x="532" y="2632"/>
                    </a:lnTo>
                    <a:lnTo>
                      <a:pt x="503" y="2931"/>
                    </a:lnTo>
                    <a:lnTo>
                      <a:pt x="455" y="3225"/>
                    </a:lnTo>
                    <a:lnTo>
                      <a:pt x="389" y="3513"/>
                    </a:lnTo>
                    <a:lnTo>
                      <a:pt x="311" y="3788"/>
                    </a:lnTo>
                    <a:lnTo>
                      <a:pt x="216" y="4058"/>
                    </a:lnTo>
                    <a:lnTo>
                      <a:pt x="102" y="4316"/>
                    </a:lnTo>
                    <a:lnTo>
                      <a:pt x="114" y="4316"/>
                    </a:lnTo>
                    <a:lnTo>
                      <a:pt x="228" y="4058"/>
                    </a:lnTo>
                    <a:lnTo>
                      <a:pt x="323" y="3788"/>
                    </a:lnTo>
                    <a:lnTo>
                      <a:pt x="401" y="3513"/>
                    </a:lnTo>
                    <a:lnTo>
                      <a:pt x="467" y="3225"/>
                    </a:lnTo>
                    <a:lnTo>
                      <a:pt x="515" y="2931"/>
                    </a:lnTo>
                    <a:lnTo>
                      <a:pt x="544" y="2632"/>
                    </a:lnTo>
                    <a:lnTo>
                      <a:pt x="556" y="2326"/>
                    </a:lnTo>
                    <a:lnTo>
                      <a:pt x="556" y="2020"/>
                    </a:lnTo>
                    <a:lnTo>
                      <a:pt x="556" y="202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ar-SA"/>
              </a:p>
            </p:txBody>
          </p:sp>
          <p:sp>
            <p:nvSpPr>
              <p:cNvPr id="6156" name="Freeform 12"/>
              <p:cNvSpPr>
                <a:spLocks/>
              </p:cNvSpPr>
              <p:nvPr userDrawn="1"/>
            </p:nvSpPr>
            <p:spPr bwMode="hidden">
              <a:xfrm>
                <a:off x="4246" y="0"/>
                <a:ext cx="690" cy="4316"/>
              </a:xfrm>
              <a:custGeom>
                <a:avLst/>
                <a:gdLst/>
                <a:ahLst/>
                <a:cxnLst>
                  <a:cxn ang="0">
                    <a:pos x="688" y="2086"/>
                  </a:cxn>
                  <a:cxn ang="0">
                    <a:pos x="670" y="1810"/>
                  </a:cxn>
                  <a:cxn ang="0">
                    <a:pos x="634" y="1541"/>
                  </a:cxn>
                  <a:cxn ang="0">
                    <a:pos x="574" y="1271"/>
                  </a:cxn>
                  <a:cxn ang="0">
                    <a:pos x="497" y="1007"/>
                  </a:cxn>
                  <a:cxn ang="0">
                    <a:pos x="401" y="749"/>
                  </a:cxn>
                  <a:cxn ang="0">
                    <a:pos x="293" y="492"/>
                  </a:cxn>
                  <a:cxn ang="0">
                    <a:pos x="162" y="240"/>
                  </a:cxn>
                  <a:cxn ang="0">
                    <a:pos x="12" y="0"/>
                  </a:cxn>
                  <a:cxn ang="0">
                    <a:pos x="0" y="0"/>
                  </a:cxn>
                  <a:cxn ang="0">
                    <a:pos x="150" y="240"/>
                  </a:cxn>
                  <a:cxn ang="0">
                    <a:pos x="281" y="492"/>
                  </a:cxn>
                  <a:cxn ang="0">
                    <a:pos x="389" y="749"/>
                  </a:cxn>
                  <a:cxn ang="0">
                    <a:pos x="485" y="1007"/>
                  </a:cxn>
                  <a:cxn ang="0">
                    <a:pos x="562" y="1271"/>
                  </a:cxn>
                  <a:cxn ang="0">
                    <a:pos x="622" y="1541"/>
                  </a:cxn>
                  <a:cxn ang="0">
                    <a:pos x="658" y="1810"/>
                  </a:cxn>
                  <a:cxn ang="0">
                    <a:pos x="676" y="2086"/>
                  </a:cxn>
                  <a:cxn ang="0">
                    <a:pos x="676" y="2368"/>
                  </a:cxn>
                  <a:cxn ang="0">
                    <a:pos x="658" y="2650"/>
                  </a:cxn>
                  <a:cxn ang="0">
                    <a:pos x="616" y="2931"/>
                  </a:cxn>
                  <a:cxn ang="0">
                    <a:pos x="556" y="3213"/>
                  </a:cxn>
                  <a:cxn ang="0">
                    <a:pos x="473" y="3495"/>
                  </a:cxn>
                  <a:cxn ang="0">
                    <a:pos x="371" y="3777"/>
                  </a:cxn>
                  <a:cxn ang="0">
                    <a:pos x="251" y="4046"/>
                  </a:cxn>
                  <a:cxn ang="0">
                    <a:pos x="114" y="4316"/>
                  </a:cxn>
                  <a:cxn ang="0">
                    <a:pos x="126" y="4316"/>
                  </a:cxn>
                  <a:cxn ang="0">
                    <a:pos x="263" y="4046"/>
                  </a:cxn>
                  <a:cxn ang="0">
                    <a:pos x="383" y="3777"/>
                  </a:cxn>
                  <a:cxn ang="0">
                    <a:pos x="485" y="3495"/>
                  </a:cxn>
                  <a:cxn ang="0">
                    <a:pos x="568" y="3219"/>
                  </a:cxn>
                  <a:cxn ang="0">
                    <a:pos x="628" y="2937"/>
                  </a:cxn>
                  <a:cxn ang="0">
                    <a:pos x="670" y="2656"/>
                  </a:cxn>
                  <a:cxn ang="0">
                    <a:pos x="688" y="2368"/>
                  </a:cxn>
                  <a:cxn ang="0">
                    <a:pos x="688" y="2086"/>
                  </a:cxn>
                  <a:cxn ang="0">
                    <a:pos x="688" y="2086"/>
                  </a:cxn>
                </a:cxnLst>
                <a:rect l="0" t="0" r="r" b="b"/>
                <a:pathLst>
                  <a:path w="688" h="4316">
                    <a:moveTo>
                      <a:pt x="688" y="2086"/>
                    </a:moveTo>
                    <a:lnTo>
                      <a:pt x="670" y="1810"/>
                    </a:lnTo>
                    <a:lnTo>
                      <a:pt x="634" y="1541"/>
                    </a:lnTo>
                    <a:lnTo>
                      <a:pt x="574" y="1271"/>
                    </a:lnTo>
                    <a:lnTo>
                      <a:pt x="497" y="1007"/>
                    </a:lnTo>
                    <a:lnTo>
                      <a:pt x="401" y="749"/>
                    </a:lnTo>
                    <a:lnTo>
                      <a:pt x="293" y="492"/>
                    </a:lnTo>
                    <a:lnTo>
                      <a:pt x="162" y="240"/>
                    </a:lnTo>
                    <a:lnTo>
                      <a:pt x="12" y="0"/>
                    </a:lnTo>
                    <a:lnTo>
                      <a:pt x="0" y="0"/>
                    </a:lnTo>
                    <a:lnTo>
                      <a:pt x="150" y="240"/>
                    </a:lnTo>
                    <a:lnTo>
                      <a:pt x="281" y="492"/>
                    </a:lnTo>
                    <a:lnTo>
                      <a:pt x="389" y="749"/>
                    </a:lnTo>
                    <a:lnTo>
                      <a:pt x="485" y="1007"/>
                    </a:lnTo>
                    <a:lnTo>
                      <a:pt x="562" y="1271"/>
                    </a:lnTo>
                    <a:lnTo>
                      <a:pt x="622" y="1541"/>
                    </a:lnTo>
                    <a:lnTo>
                      <a:pt x="658" y="1810"/>
                    </a:lnTo>
                    <a:lnTo>
                      <a:pt x="676" y="2086"/>
                    </a:lnTo>
                    <a:lnTo>
                      <a:pt x="676" y="2368"/>
                    </a:lnTo>
                    <a:lnTo>
                      <a:pt x="658" y="2650"/>
                    </a:lnTo>
                    <a:lnTo>
                      <a:pt x="616" y="2931"/>
                    </a:lnTo>
                    <a:lnTo>
                      <a:pt x="556" y="3213"/>
                    </a:lnTo>
                    <a:lnTo>
                      <a:pt x="473" y="3495"/>
                    </a:lnTo>
                    <a:lnTo>
                      <a:pt x="371" y="3777"/>
                    </a:lnTo>
                    <a:lnTo>
                      <a:pt x="251" y="4046"/>
                    </a:lnTo>
                    <a:lnTo>
                      <a:pt x="114" y="4316"/>
                    </a:lnTo>
                    <a:lnTo>
                      <a:pt x="126" y="4316"/>
                    </a:lnTo>
                    <a:lnTo>
                      <a:pt x="263" y="4046"/>
                    </a:lnTo>
                    <a:lnTo>
                      <a:pt x="383" y="3777"/>
                    </a:lnTo>
                    <a:lnTo>
                      <a:pt x="485" y="3495"/>
                    </a:lnTo>
                    <a:lnTo>
                      <a:pt x="568" y="3219"/>
                    </a:lnTo>
                    <a:lnTo>
                      <a:pt x="628" y="2937"/>
                    </a:lnTo>
                    <a:lnTo>
                      <a:pt x="670" y="2656"/>
                    </a:lnTo>
                    <a:lnTo>
                      <a:pt x="688" y="2368"/>
                    </a:lnTo>
                    <a:lnTo>
                      <a:pt x="688" y="2086"/>
                    </a:lnTo>
                    <a:lnTo>
                      <a:pt x="688" y="2086"/>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ar-SA"/>
              </a:p>
            </p:txBody>
          </p:sp>
          <p:sp>
            <p:nvSpPr>
              <p:cNvPr id="6157" name="Freeform 13"/>
              <p:cNvSpPr>
                <a:spLocks/>
              </p:cNvSpPr>
              <p:nvPr userDrawn="1"/>
            </p:nvSpPr>
            <p:spPr bwMode="hidden">
              <a:xfrm>
                <a:off x="4522" y="0"/>
                <a:ext cx="864" cy="4316"/>
              </a:xfrm>
              <a:custGeom>
                <a:avLst/>
                <a:gdLst/>
                <a:ahLst/>
                <a:cxnLst>
                  <a:cxn ang="0">
                    <a:pos x="855" y="2128"/>
                  </a:cxn>
                  <a:cxn ang="0">
                    <a:pos x="831" y="1834"/>
                  </a:cxn>
                  <a:cxn ang="0">
                    <a:pos x="808" y="1684"/>
                  </a:cxn>
                  <a:cxn ang="0">
                    <a:pos x="784" y="1541"/>
                  </a:cxn>
                  <a:cxn ang="0">
                    <a:pos x="748" y="1397"/>
                  </a:cxn>
                  <a:cxn ang="0">
                    <a:pos x="712" y="1253"/>
                  </a:cxn>
                  <a:cxn ang="0">
                    <a:pos x="664" y="1115"/>
                  </a:cxn>
                  <a:cxn ang="0">
                    <a:pos x="610" y="977"/>
                  </a:cxn>
                  <a:cxn ang="0">
                    <a:pos x="491" y="719"/>
                  </a:cxn>
                  <a:cxn ang="0">
                    <a:pos x="353" y="468"/>
                  </a:cxn>
                  <a:cxn ang="0">
                    <a:pos x="192" y="228"/>
                  </a:cxn>
                  <a:cxn ang="0">
                    <a:pos x="12" y="0"/>
                  </a:cxn>
                  <a:cxn ang="0">
                    <a:pos x="0" y="0"/>
                  </a:cxn>
                  <a:cxn ang="0">
                    <a:pos x="180" y="228"/>
                  </a:cxn>
                  <a:cxn ang="0">
                    <a:pos x="341" y="468"/>
                  </a:cxn>
                  <a:cxn ang="0">
                    <a:pos x="479" y="719"/>
                  </a:cxn>
                  <a:cxn ang="0">
                    <a:pos x="598" y="983"/>
                  </a:cxn>
                  <a:cxn ang="0">
                    <a:pos x="652" y="1121"/>
                  </a:cxn>
                  <a:cxn ang="0">
                    <a:pos x="700" y="1259"/>
                  </a:cxn>
                  <a:cxn ang="0">
                    <a:pos x="736" y="1403"/>
                  </a:cxn>
                  <a:cxn ang="0">
                    <a:pos x="772" y="1547"/>
                  </a:cxn>
                  <a:cxn ang="0">
                    <a:pos x="802" y="1690"/>
                  </a:cxn>
                  <a:cxn ang="0">
                    <a:pos x="819" y="1834"/>
                  </a:cxn>
                  <a:cxn ang="0">
                    <a:pos x="837" y="1984"/>
                  </a:cxn>
                  <a:cxn ang="0">
                    <a:pos x="843" y="2128"/>
                  </a:cxn>
                  <a:cxn ang="0">
                    <a:pos x="849" y="2278"/>
                  </a:cxn>
                  <a:cxn ang="0">
                    <a:pos x="843" y="2428"/>
                  </a:cxn>
                  <a:cxn ang="0">
                    <a:pos x="831" y="2572"/>
                  </a:cxn>
                  <a:cxn ang="0">
                    <a:pos x="819" y="2721"/>
                  </a:cxn>
                  <a:cxn ang="0">
                    <a:pos x="796" y="2865"/>
                  </a:cxn>
                  <a:cxn ang="0">
                    <a:pos x="766" y="3015"/>
                  </a:cxn>
                  <a:cxn ang="0">
                    <a:pos x="724" y="3159"/>
                  </a:cxn>
                  <a:cxn ang="0">
                    <a:pos x="682" y="3303"/>
                  </a:cxn>
                  <a:cxn ang="0">
                    <a:pos x="586" y="3567"/>
                  </a:cxn>
                  <a:cxn ang="0">
                    <a:pos x="473" y="3824"/>
                  </a:cxn>
                  <a:cxn ang="0">
                    <a:pos x="335" y="4076"/>
                  </a:cxn>
                  <a:cxn ang="0">
                    <a:pos x="180" y="4316"/>
                  </a:cxn>
                  <a:cxn ang="0">
                    <a:pos x="192" y="4316"/>
                  </a:cxn>
                  <a:cxn ang="0">
                    <a:pos x="347" y="4076"/>
                  </a:cxn>
                  <a:cxn ang="0">
                    <a:pos x="485" y="3824"/>
                  </a:cxn>
                  <a:cxn ang="0">
                    <a:pos x="598" y="3573"/>
                  </a:cxn>
                  <a:cxn ang="0">
                    <a:pos x="694" y="3309"/>
                  </a:cxn>
                  <a:cxn ang="0">
                    <a:pos x="736" y="3165"/>
                  </a:cxn>
                  <a:cxn ang="0">
                    <a:pos x="778" y="3021"/>
                  </a:cxn>
                  <a:cxn ang="0">
                    <a:pos x="808" y="2871"/>
                  </a:cxn>
                  <a:cxn ang="0">
                    <a:pos x="831" y="2727"/>
                  </a:cxn>
                  <a:cxn ang="0">
                    <a:pos x="843" y="2578"/>
                  </a:cxn>
                  <a:cxn ang="0">
                    <a:pos x="855" y="2428"/>
                  </a:cxn>
                  <a:cxn ang="0">
                    <a:pos x="861" y="2278"/>
                  </a:cxn>
                  <a:cxn ang="0">
                    <a:pos x="855" y="2128"/>
                  </a:cxn>
                  <a:cxn ang="0">
                    <a:pos x="855" y="2128"/>
                  </a:cxn>
                </a:cxnLst>
                <a:rect l="0" t="0" r="r" b="b"/>
                <a:pathLst>
                  <a:path w="861" h="4316">
                    <a:moveTo>
                      <a:pt x="855" y="2128"/>
                    </a:moveTo>
                    <a:lnTo>
                      <a:pt x="831" y="1834"/>
                    </a:lnTo>
                    <a:lnTo>
                      <a:pt x="808" y="1684"/>
                    </a:lnTo>
                    <a:lnTo>
                      <a:pt x="784" y="1541"/>
                    </a:lnTo>
                    <a:lnTo>
                      <a:pt x="748" y="1397"/>
                    </a:lnTo>
                    <a:lnTo>
                      <a:pt x="712" y="1253"/>
                    </a:lnTo>
                    <a:lnTo>
                      <a:pt x="664" y="1115"/>
                    </a:lnTo>
                    <a:lnTo>
                      <a:pt x="610" y="977"/>
                    </a:lnTo>
                    <a:lnTo>
                      <a:pt x="491" y="719"/>
                    </a:lnTo>
                    <a:lnTo>
                      <a:pt x="353" y="468"/>
                    </a:lnTo>
                    <a:lnTo>
                      <a:pt x="192" y="228"/>
                    </a:lnTo>
                    <a:lnTo>
                      <a:pt x="12" y="0"/>
                    </a:lnTo>
                    <a:lnTo>
                      <a:pt x="0" y="0"/>
                    </a:lnTo>
                    <a:lnTo>
                      <a:pt x="180" y="228"/>
                    </a:lnTo>
                    <a:lnTo>
                      <a:pt x="341" y="468"/>
                    </a:lnTo>
                    <a:lnTo>
                      <a:pt x="479" y="719"/>
                    </a:lnTo>
                    <a:lnTo>
                      <a:pt x="598" y="983"/>
                    </a:lnTo>
                    <a:lnTo>
                      <a:pt x="652" y="1121"/>
                    </a:lnTo>
                    <a:lnTo>
                      <a:pt x="700" y="1259"/>
                    </a:lnTo>
                    <a:lnTo>
                      <a:pt x="736" y="1403"/>
                    </a:lnTo>
                    <a:lnTo>
                      <a:pt x="772" y="1547"/>
                    </a:lnTo>
                    <a:lnTo>
                      <a:pt x="802" y="1690"/>
                    </a:lnTo>
                    <a:lnTo>
                      <a:pt x="819" y="1834"/>
                    </a:lnTo>
                    <a:lnTo>
                      <a:pt x="837" y="1984"/>
                    </a:lnTo>
                    <a:lnTo>
                      <a:pt x="843" y="2128"/>
                    </a:lnTo>
                    <a:lnTo>
                      <a:pt x="849" y="2278"/>
                    </a:lnTo>
                    <a:lnTo>
                      <a:pt x="843" y="2428"/>
                    </a:lnTo>
                    <a:lnTo>
                      <a:pt x="831" y="2572"/>
                    </a:lnTo>
                    <a:lnTo>
                      <a:pt x="819" y="2721"/>
                    </a:lnTo>
                    <a:lnTo>
                      <a:pt x="796" y="2865"/>
                    </a:lnTo>
                    <a:lnTo>
                      <a:pt x="766" y="3015"/>
                    </a:lnTo>
                    <a:lnTo>
                      <a:pt x="724" y="3159"/>
                    </a:lnTo>
                    <a:lnTo>
                      <a:pt x="682" y="3303"/>
                    </a:lnTo>
                    <a:lnTo>
                      <a:pt x="586" y="3567"/>
                    </a:lnTo>
                    <a:lnTo>
                      <a:pt x="473" y="3824"/>
                    </a:lnTo>
                    <a:lnTo>
                      <a:pt x="335" y="4076"/>
                    </a:lnTo>
                    <a:lnTo>
                      <a:pt x="180" y="4316"/>
                    </a:lnTo>
                    <a:lnTo>
                      <a:pt x="192" y="4316"/>
                    </a:lnTo>
                    <a:lnTo>
                      <a:pt x="347" y="4076"/>
                    </a:lnTo>
                    <a:lnTo>
                      <a:pt x="485" y="3824"/>
                    </a:lnTo>
                    <a:lnTo>
                      <a:pt x="598" y="3573"/>
                    </a:lnTo>
                    <a:lnTo>
                      <a:pt x="694" y="3309"/>
                    </a:lnTo>
                    <a:lnTo>
                      <a:pt x="736" y="3165"/>
                    </a:lnTo>
                    <a:lnTo>
                      <a:pt x="778" y="3021"/>
                    </a:lnTo>
                    <a:lnTo>
                      <a:pt x="808" y="2871"/>
                    </a:lnTo>
                    <a:lnTo>
                      <a:pt x="831" y="2727"/>
                    </a:lnTo>
                    <a:lnTo>
                      <a:pt x="843" y="2578"/>
                    </a:lnTo>
                    <a:lnTo>
                      <a:pt x="855" y="2428"/>
                    </a:lnTo>
                    <a:lnTo>
                      <a:pt x="861" y="2278"/>
                    </a:lnTo>
                    <a:lnTo>
                      <a:pt x="855" y="2128"/>
                    </a:lnTo>
                    <a:lnTo>
                      <a:pt x="855" y="212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ar-SA"/>
              </a:p>
            </p:txBody>
          </p:sp>
          <p:sp>
            <p:nvSpPr>
              <p:cNvPr id="6158" name="Freeform 14"/>
              <p:cNvSpPr>
                <a:spLocks/>
              </p:cNvSpPr>
              <p:nvPr userDrawn="1"/>
            </p:nvSpPr>
            <p:spPr bwMode="hidden">
              <a:xfrm>
                <a:off x="2399" y="0"/>
                <a:ext cx="150" cy="4316"/>
              </a:xfrm>
              <a:custGeom>
                <a:avLst/>
                <a:gdLst/>
                <a:ahLst/>
                <a:cxnLst>
                  <a:cxn ang="0">
                    <a:pos x="18" y="1942"/>
                  </a:cxn>
                  <a:cxn ang="0">
                    <a:pos x="30" y="1630"/>
                  </a:cxn>
                  <a:cxn ang="0">
                    <a:pos x="42" y="1331"/>
                  </a:cxn>
                  <a:cxn ang="0">
                    <a:pos x="59" y="1055"/>
                  </a:cxn>
                  <a:cxn ang="0">
                    <a:pos x="77" y="791"/>
                  </a:cxn>
                  <a:cxn ang="0">
                    <a:pos x="83" y="671"/>
                  </a:cxn>
                  <a:cxn ang="0">
                    <a:pos x="95" y="557"/>
                  </a:cxn>
                  <a:cxn ang="0">
                    <a:pos x="107" y="444"/>
                  </a:cxn>
                  <a:cxn ang="0">
                    <a:pos x="113" y="342"/>
                  </a:cxn>
                  <a:cxn ang="0">
                    <a:pos x="125" y="246"/>
                  </a:cxn>
                  <a:cxn ang="0">
                    <a:pos x="131" y="156"/>
                  </a:cxn>
                  <a:cxn ang="0">
                    <a:pos x="143" y="72"/>
                  </a:cxn>
                  <a:cxn ang="0">
                    <a:pos x="149" y="0"/>
                  </a:cxn>
                  <a:cxn ang="0">
                    <a:pos x="137" y="0"/>
                  </a:cxn>
                  <a:cxn ang="0">
                    <a:pos x="131" y="72"/>
                  </a:cxn>
                  <a:cxn ang="0">
                    <a:pos x="119" y="156"/>
                  </a:cxn>
                  <a:cxn ang="0">
                    <a:pos x="113" y="246"/>
                  </a:cxn>
                  <a:cxn ang="0">
                    <a:pos x="101" y="342"/>
                  </a:cxn>
                  <a:cxn ang="0">
                    <a:pos x="95" y="444"/>
                  </a:cxn>
                  <a:cxn ang="0">
                    <a:pos x="83" y="557"/>
                  </a:cxn>
                  <a:cxn ang="0">
                    <a:pos x="71" y="671"/>
                  </a:cxn>
                  <a:cxn ang="0">
                    <a:pos x="65" y="791"/>
                  </a:cxn>
                  <a:cxn ang="0">
                    <a:pos x="48" y="1055"/>
                  </a:cxn>
                  <a:cxn ang="0">
                    <a:pos x="30" y="1331"/>
                  </a:cxn>
                  <a:cxn ang="0">
                    <a:pos x="18" y="1630"/>
                  </a:cxn>
                  <a:cxn ang="0">
                    <a:pos x="6" y="1942"/>
                  </a:cxn>
                  <a:cxn ang="0">
                    <a:pos x="0" y="2278"/>
                  </a:cxn>
                  <a:cxn ang="0">
                    <a:pos x="6" y="2602"/>
                  </a:cxn>
                  <a:cxn ang="0">
                    <a:pos x="12" y="2919"/>
                  </a:cxn>
                  <a:cxn ang="0">
                    <a:pos x="24" y="3219"/>
                  </a:cxn>
                  <a:cxn ang="0">
                    <a:pos x="36" y="3513"/>
                  </a:cxn>
                  <a:cxn ang="0">
                    <a:pos x="59" y="3794"/>
                  </a:cxn>
                  <a:cxn ang="0">
                    <a:pos x="89" y="4058"/>
                  </a:cxn>
                  <a:cxn ang="0">
                    <a:pos x="125" y="4316"/>
                  </a:cxn>
                  <a:cxn ang="0">
                    <a:pos x="137" y="4316"/>
                  </a:cxn>
                  <a:cxn ang="0">
                    <a:pos x="101" y="4058"/>
                  </a:cxn>
                  <a:cxn ang="0">
                    <a:pos x="71" y="3794"/>
                  </a:cxn>
                  <a:cxn ang="0">
                    <a:pos x="48" y="3513"/>
                  </a:cxn>
                  <a:cxn ang="0">
                    <a:pos x="36" y="3225"/>
                  </a:cxn>
                  <a:cxn ang="0">
                    <a:pos x="24" y="2919"/>
                  </a:cxn>
                  <a:cxn ang="0">
                    <a:pos x="18" y="2608"/>
                  </a:cxn>
                  <a:cxn ang="0">
                    <a:pos x="12" y="2278"/>
                  </a:cxn>
                  <a:cxn ang="0">
                    <a:pos x="18" y="1942"/>
                  </a:cxn>
                  <a:cxn ang="0">
                    <a:pos x="18" y="1942"/>
                  </a:cxn>
                </a:cxnLst>
                <a:rect l="0" t="0" r="r" b="b"/>
                <a:pathLst>
                  <a:path w="149" h="4316">
                    <a:moveTo>
                      <a:pt x="18" y="1942"/>
                    </a:moveTo>
                    <a:lnTo>
                      <a:pt x="30" y="1630"/>
                    </a:lnTo>
                    <a:lnTo>
                      <a:pt x="42" y="1331"/>
                    </a:lnTo>
                    <a:lnTo>
                      <a:pt x="59" y="1055"/>
                    </a:lnTo>
                    <a:lnTo>
                      <a:pt x="77" y="791"/>
                    </a:lnTo>
                    <a:lnTo>
                      <a:pt x="83" y="671"/>
                    </a:lnTo>
                    <a:lnTo>
                      <a:pt x="95" y="557"/>
                    </a:lnTo>
                    <a:lnTo>
                      <a:pt x="107" y="444"/>
                    </a:lnTo>
                    <a:lnTo>
                      <a:pt x="113" y="342"/>
                    </a:lnTo>
                    <a:lnTo>
                      <a:pt x="125" y="246"/>
                    </a:lnTo>
                    <a:lnTo>
                      <a:pt x="131" y="156"/>
                    </a:lnTo>
                    <a:lnTo>
                      <a:pt x="143" y="72"/>
                    </a:lnTo>
                    <a:lnTo>
                      <a:pt x="149" y="0"/>
                    </a:lnTo>
                    <a:lnTo>
                      <a:pt x="137" y="0"/>
                    </a:lnTo>
                    <a:lnTo>
                      <a:pt x="131" y="72"/>
                    </a:lnTo>
                    <a:lnTo>
                      <a:pt x="119" y="156"/>
                    </a:lnTo>
                    <a:lnTo>
                      <a:pt x="113" y="246"/>
                    </a:lnTo>
                    <a:lnTo>
                      <a:pt x="101" y="342"/>
                    </a:lnTo>
                    <a:lnTo>
                      <a:pt x="95" y="444"/>
                    </a:lnTo>
                    <a:lnTo>
                      <a:pt x="83" y="557"/>
                    </a:lnTo>
                    <a:lnTo>
                      <a:pt x="71" y="671"/>
                    </a:lnTo>
                    <a:lnTo>
                      <a:pt x="65" y="791"/>
                    </a:lnTo>
                    <a:lnTo>
                      <a:pt x="48" y="1055"/>
                    </a:lnTo>
                    <a:lnTo>
                      <a:pt x="30" y="1331"/>
                    </a:lnTo>
                    <a:lnTo>
                      <a:pt x="18" y="1630"/>
                    </a:lnTo>
                    <a:lnTo>
                      <a:pt x="6" y="1942"/>
                    </a:lnTo>
                    <a:lnTo>
                      <a:pt x="0" y="2278"/>
                    </a:lnTo>
                    <a:lnTo>
                      <a:pt x="6" y="2602"/>
                    </a:lnTo>
                    <a:lnTo>
                      <a:pt x="12" y="2919"/>
                    </a:lnTo>
                    <a:lnTo>
                      <a:pt x="24" y="3219"/>
                    </a:lnTo>
                    <a:lnTo>
                      <a:pt x="36" y="3513"/>
                    </a:lnTo>
                    <a:lnTo>
                      <a:pt x="59" y="3794"/>
                    </a:lnTo>
                    <a:lnTo>
                      <a:pt x="89" y="4058"/>
                    </a:lnTo>
                    <a:lnTo>
                      <a:pt x="125" y="4316"/>
                    </a:lnTo>
                    <a:lnTo>
                      <a:pt x="137" y="4316"/>
                    </a:lnTo>
                    <a:lnTo>
                      <a:pt x="101" y="4058"/>
                    </a:lnTo>
                    <a:lnTo>
                      <a:pt x="71" y="3794"/>
                    </a:lnTo>
                    <a:lnTo>
                      <a:pt x="48" y="3513"/>
                    </a:lnTo>
                    <a:lnTo>
                      <a:pt x="36" y="3225"/>
                    </a:lnTo>
                    <a:lnTo>
                      <a:pt x="24" y="2919"/>
                    </a:lnTo>
                    <a:lnTo>
                      <a:pt x="18" y="2608"/>
                    </a:lnTo>
                    <a:lnTo>
                      <a:pt x="12" y="2278"/>
                    </a:lnTo>
                    <a:lnTo>
                      <a:pt x="18" y="1942"/>
                    </a:lnTo>
                    <a:lnTo>
                      <a:pt x="18" y="1942"/>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ar-SA"/>
              </a:p>
            </p:txBody>
          </p:sp>
          <p:sp>
            <p:nvSpPr>
              <p:cNvPr id="6159" name="Freeform 15"/>
              <p:cNvSpPr>
                <a:spLocks/>
              </p:cNvSpPr>
              <p:nvPr userDrawn="1"/>
            </p:nvSpPr>
            <p:spPr bwMode="hidden">
              <a:xfrm>
                <a:off x="1967" y="0"/>
                <a:ext cx="300" cy="4316"/>
              </a:xfrm>
              <a:custGeom>
                <a:avLst/>
                <a:gdLst/>
                <a:ahLst/>
                <a:cxnLst>
                  <a:cxn ang="0">
                    <a:pos x="18" y="2062"/>
                  </a:cxn>
                  <a:cxn ang="0">
                    <a:pos x="30" y="1750"/>
                  </a:cxn>
                  <a:cxn ang="0">
                    <a:pos x="54" y="1451"/>
                  </a:cxn>
                  <a:cxn ang="0">
                    <a:pos x="84" y="1169"/>
                  </a:cxn>
                  <a:cxn ang="0">
                    <a:pos x="126" y="899"/>
                  </a:cxn>
                  <a:cxn ang="0">
                    <a:pos x="162" y="641"/>
                  </a:cxn>
                  <a:cxn ang="0">
                    <a:pos x="209" y="408"/>
                  </a:cxn>
                  <a:cxn ang="0">
                    <a:pos x="251" y="192"/>
                  </a:cxn>
                  <a:cxn ang="0">
                    <a:pos x="299" y="0"/>
                  </a:cxn>
                  <a:cxn ang="0">
                    <a:pos x="287" y="0"/>
                  </a:cxn>
                  <a:cxn ang="0">
                    <a:pos x="239" y="192"/>
                  </a:cxn>
                  <a:cxn ang="0">
                    <a:pos x="198" y="408"/>
                  </a:cxn>
                  <a:cxn ang="0">
                    <a:pos x="156" y="641"/>
                  </a:cxn>
                  <a:cxn ang="0">
                    <a:pos x="114" y="899"/>
                  </a:cxn>
                  <a:cxn ang="0">
                    <a:pos x="78" y="1169"/>
                  </a:cxn>
                  <a:cxn ang="0">
                    <a:pos x="48" y="1451"/>
                  </a:cxn>
                  <a:cxn ang="0">
                    <a:pos x="24" y="1750"/>
                  </a:cxn>
                  <a:cxn ang="0">
                    <a:pos x="6" y="2062"/>
                  </a:cxn>
                  <a:cxn ang="0">
                    <a:pos x="0" y="2374"/>
                  </a:cxn>
                  <a:cxn ang="0">
                    <a:pos x="12" y="2674"/>
                  </a:cxn>
                  <a:cxn ang="0">
                    <a:pos x="30" y="2973"/>
                  </a:cxn>
                  <a:cxn ang="0">
                    <a:pos x="54" y="3255"/>
                  </a:cxn>
                  <a:cxn ang="0">
                    <a:pos x="96" y="3537"/>
                  </a:cxn>
                  <a:cxn ang="0">
                    <a:pos x="144" y="3806"/>
                  </a:cxn>
                  <a:cxn ang="0">
                    <a:pos x="203" y="4064"/>
                  </a:cxn>
                  <a:cxn ang="0">
                    <a:pos x="275" y="4316"/>
                  </a:cxn>
                  <a:cxn ang="0">
                    <a:pos x="287" y="4316"/>
                  </a:cxn>
                  <a:cxn ang="0">
                    <a:pos x="215" y="4064"/>
                  </a:cxn>
                  <a:cxn ang="0">
                    <a:pos x="156" y="3806"/>
                  </a:cxn>
                  <a:cxn ang="0">
                    <a:pos x="108" y="3537"/>
                  </a:cxn>
                  <a:cxn ang="0">
                    <a:pos x="66" y="3261"/>
                  </a:cxn>
                  <a:cxn ang="0">
                    <a:pos x="42" y="2973"/>
                  </a:cxn>
                  <a:cxn ang="0">
                    <a:pos x="24" y="2680"/>
                  </a:cxn>
                  <a:cxn ang="0">
                    <a:pos x="12" y="2374"/>
                  </a:cxn>
                  <a:cxn ang="0">
                    <a:pos x="18" y="2062"/>
                  </a:cxn>
                  <a:cxn ang="0">
                    <a:pos x="18" y="2062"/>
                  </a:cxn>
                </a:cxnLst>
                <a:rect l="0" t="0" r="r" b="b"/>
                <a:pathLst>
                  <a:path w="299" h="4316">
                    <a:moveTo>
                      <a:pt x="18" y="2062"/>
                    </a:moveTo>
                    <a:lnTo>
                      <a:pt x="30" y="1750"/>
                    </a:lnTo>
                    <a:lnTo>
                      <a:pt x="54" y="1451"/>
                    </a:lnTo>
                    <a:lnTo>
                      <a:pt x="84" y="1169"/>
                    </a:lnTo>
                    <a:lnTo>
                      <a:pt x="126" y="899"/>
                    </a:lnTo>
                    <a:lnTo>
                      <a:pt x="162" y="641"/>
                    </a:lnTo>
                    <a:lnTo>
                      <a:pt x="209" y="408"/>
                    </a:lnTo>
                    <a:lnTo>
                      <a:pt x="251" y="192"/>
                    </a:lnTo>
                    <a:lnTo>
                      <a:pt x="299" y="0"/>
                    </a:lnTo>
                    <a:lnTo>
                      <a:pt x="287" y="0"/>
                    </a:lnTo>
                    <a:lnTo>
                      <a:pt x="239" y="192"/>
                    </a:lnTo>
                    <a:lnTo>
                      <a:pt x="198" y="408"/>
                    </a:lnTo>
                    <a:lnTo>
                      <a:pt x="156" y="641"/>
                    </a:lnTo>
                    <a:lnTo>
                      <a:pt x="114" y="899"/>
                    </a:lnTo>
                    <a:lnTo>
                      <a:pt x="78" y="1169"/>
                    </a:lnTo>
                    <a:lnTo>
                      <a:pt x="48" y="1451"/>
                    </a:lnTo>
                    <a:lnTo>
                      <a:pt x="24" y="1750"/>
                    </a:lnTo>
                    <a:lnTo>
                      <a:pt x="6" y="2062"/>
                    </a:lnTo>
                    <a:lnTo>
                      <a:pt x="0" y="2374"/>
                    </a:lnTo>
                    <a:lnTo>
                      <a:pt x="12" y="2674"/>
                    </a:lnTo>
                    <a:lnTo>
                      <a:pt x="30" y="2973"/>
                    </a:lnTo>
                    <a:lnTo>
                      <a:pt x="54" y="3255"/>
                    </a:lnTo>
                    <a:lnTo>
                      <a:pt x="96" y="3537"/>
                    </a:lnTo>
                    <a:lnTo>
                      <a:pt x="144" y="3806"/>
                    </a:lnTo>
                    <a:lnTo>
                      <a:pt x="203" y="4064"/>
                    </a:lnTo>
                    <a:lnTo>
                      <a:pt x="275" y="4316"/>
                    </a:lnTo>
                    <a:lnTo>
                      <a:pt x="287" y="4316"/>
                    </a:lnTo>
                    <a:lnTo>
                      <a:pt x="215" y="4064"/>
                    </a:lnTo>
                    <a:lnTo>
                      <a:pt x="156" y="3806"/>
                    </a:lnTo>
                    <a:lnTo>
                      <a:pt x="108" y="3537"/>
                    </a:lnTo>
                    <a:lnTo>
                      <a:pt x="66" y="3261"/>
                    </a:lnTo>
                    <a:lnTo>
                      <a:pt x="42" y="2973"/>
                    </a:lnTo>
                    <a:lnTo>
                      <a:pt x="24" y="2680"/>
                    </a:lnTo>
                    <a:lnTo>
                      <a:pt x="12" y="2374"/>
                    </a:lnTo>
                    <a:lnTo>
                      <a:pt x="18" y="2062"/>
                    </a:lnTo>
                    <a:lnTo>
                      <a:pt x="18" y="2062"/>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ar-SA"/>
              </a:p>
            </p:txBody>
          </p:sp>
          <p:sp>
            <p:nvSpPr>
              <p:cNvPr id="6160" name="Freeform 16"/>
              <p:cNvSpPr>
                <a:spLocks/>
              </p:cNvSpPr>
              <p:nvPr userDrawn="1"/>
            </p:nvSpPr>
            <p:spPr bwMode="hidden">
              <a:xfrm>
                <a:off x="1566" y="0"/>
                <a:ext cx="425" cy="4316"/>
              </a:xfrm>
              <a:custGeom>
                <a:avLst/>
                <a:gdLst/>
                <a:ahLst/>
                <a:cxnLst>
                  <a:cxn ang="0">
                    <a:pos x="424" y="0"/>
                  </a:cxn>
                  <a:cxn ang="0">
                    <a:pos x="412" y="0"/>
                  </a:cxn>
                  <a:cxn ang="0">
                    <a:pos x="316" y="222"/>
                  </a:cxn>
                  <a:cxn ang="0">
                    <a:pos x="239" y="462"/>
                  </a:cxn>
                  <a:cxn ang="0">
                    <a:pos x="167" y="707"/>
                  </a:cxn>
                  <a:cxn ang="0">
                    <a:pos x="107" y="971"/>
                  </a:cxn>
                  <a:cxn ang="0">
                    <a:pos x="65" y="1247"/>
                  </a:cxn>
                  <a:cxn ang="0">
                    <a:pos x="29" y="1529"/>
                  </a:cxn>
                  <a:cxn ang="0">
                    <a:pos x="6" y="1822"/>
                  </a:cxn>
                  <a:cxn ang="0">
                    <a:pos x="0" y="2122"/>
                  </a:cxn>
                  <a:cxn ang="0">
                    <a:pos x="6" y="2404"/>
                  </a:cxn>
                  <a:cxn ang="0">
                    <a:pos x="24" y="2686"/>
                  </a:cxn>
                  <a:cxn ang="0">
                    <a:pos x="47" y="2961"/>
                  </a:cxn>
                  <a:cxn ang="0">
                    <a:pos x="89" y="3243"/>
                  </a:cxn>
                  <a:cxn ang="0">
                    <a:pos x="137" y="3519"/>
                  </a:cxn>
                  <a:cxn ang="0">
                    <a:pos x="197" y="3788"/>
                  </a:cxn>
                  <a:cxn ang="0">
                    <a:pos x="269" y="4058"/>
                  </a:cxn>
                  <a:cxn ang="0">
                    <a:pos x="346" y="4316"/>
                  </a:cxn>
                  <a:cxn ang="0">
                    <a:pos x="358" y="4316"/>
                  </a:cxn>
                  <a:cxn ang="0">
                    <a:pos x="281" y="4058"/>
                  </a:cxn>
                  <a:cxn ang="0">
                    <a:pos x="209" y="3788"/>
                  </a:cxn>
                  <a:cxn ang="0">
                    <a:pos x="149" y="3519"/>
                  </a:cxn>
                  <a:cxn ang="0">
                    <a:pos x="101" y="3243"/>
                  </a:cxn>
                  <a:cxn ang="0">
                    <a:pos x="59" y="2961"/>
                  </a:cxn>
                  <a:cxn ang="0">
                    <a:pos x="35" y="2686"/>
                  </a:cxn>
                  <a:cxn ang="0">
                    <a:pos x="18" y="2404"/>
                  </a:cxn>
                  <a:cxn ang="0">
                    <a:pos x="12" y="2122"/>
                  </a:cxn>
                  <a:cxn ang="0">
                    <a:pos x="18" y="1822"/>
                  </a:cxn>
                  <a:cxn ang="0">
                    <a:pos x="41" y="1529"/>
                  </a:cxn>
                  <a:cxn ang="0">
                    <a:pos x="71" y="1247"/>
                  </a:cxn>
                  <a:cxn ang="0">
                    <a:pos x="119" y="971"/>
                  </a:cxn>
                  <a:cxn ang="0">
                    <a:pos x="179" y="707"/>
                  </a:cxn>
                  <a:cxn ang="0">
                    <a:pos x="245" y="462"/>
                  </a:cxn>
                  <a:cxn ang="0">
                    <a:pos x="328" y="222"/>
                  </a:cxn>
                  <a:cxn ang="0">
                    <a:pos x="424" y="0"/>
                  </a:cxn>
                  <a:cxn ang="0">
                    <a:pos x="424" y="0"/>
                  </a:cxn>
                </a:cxnLst>
                <a:rect l="0" t="0" r="r" b="b"/>
                <a:pathLst>
                  <a:path w="424" h="4316">
                    <a:moveTo>
                      <a:pt x="424" y="0"/>
                    </a:moveTo>
                    <a:lnTo>
                      <a:pt x="412" y="0"/>
                    </a:lnTo>
                    <a:lnTo>
                      <a:pt x="316" y="222"/>
                    </a:lnTo>
                    <a:lnTo>
                      <a:pt x="239" y="462"/>
                    </a:lnTo>
                    <a:lnTo>
                      <a:pt x="167" y="707"/>
                    </a:lnTo>
                    <a:lnTo>
                      <a:pt x="107" y="971"/>
                    </a:lnTo>
                    <a:lnTo>
                      <a:pt x="65" y="1247"/>
                    </a:lnTo>
                    <a:lnTo>
                      <a:pt x="29" y="1529"/>
                    </a:lnTo>
                    <a:lnTo>
                      <a:pt x="6" y="1822"/>
                    </a:lnTo>
                    <a:lnTo>
                      <a:pt x="0" y="2122"/>
                    </a:lnTo>
                    <a:lnTo>
                      <a:pt x="6" y="2404"/>
                    </a:lnTo>
                    <a:lnTo>
                      <a:pt x="24" y="2686"/>
                    </a:lnTo>
                    <a:lnTo>
                      <a:pt x="47" y="2961"/>
                    </a:lnTo>
                    <a:lnTo>
                      <a:pt x="89" y="3243"/>
                    </a:lnTo>
                    <a:lnTo>
                      <a:pt x="137" y="3519"/>
                    </a:lnTo>
                    <a:lnTo>
                      <a:pt x="197" y="3788"/>
                    </a:lnTo>
                    <a:lnTo>
                      <a:pt x="269" y="4058"/>
                    </a:lnTo>
                    <a:lnTo>
                      <a:pt x="346" y="4316"/>
                    </a:lnTo>
                    <a:lnTo>
                      <a:pt x="358" y="4316"/>
                    </a:lnTo>
                    <a:lnTo>
                      <a:pt x="281" y="4058"/>
                    </a:lnTo>
                    <a:lnTo>
                      <a:pt x="209" y="3788"/>
                    </a:lnTo>
                    <a:lnTo>
                      <a:pt x="149" y="3519"/>
                    </a:lnTo>
                    <a:lnTo>
                      <a:pt x="101" y="3243"/>
                    </a:lnTo>
                    <a:lnTo>
                      <a:pt x="59" y="2961"/>
                    </a:lnTo>
                    <a:lnTo>
                      <a:pt x="35" y="2686"/>
                    </a:lnTo>
                    <a:lnTo>
                      <a:pt x="18" y="2404"/>
                    </a:lnTo>
                    <a:lnTo>
                      <a:pt x="12" y="2122"/>
                    </a:lnTo>
                    <a:lnTo>
                      <a:pt x="18" y="1822"/>
                    </a:lnTo>
                    <a:lnTo>
                      <a:pt x="41" y="1529"/>
                    </a:lnTo>
                    <a:lnTo>
                      <a:pt x="71" y="1247"/>
                    </a:lnTo>
                    <a:lnTo>
                      <a:pt x="119" y="971"/>
                    </a:lnTo>
                    <a:lnTo>
                      <a:pt x="179" y="707"/>
                    </a:lnTo>
                    <a:lnTo>
                      <a:pt x="245" y="462"/>
                    </a:lnTo>
                    <a:lnTo>
                      <a:pt x="328" y="222"/>
                    </a:lnTo>
                    <a:lnTo>
                      <a:pt x="424" y="0"/>
                    </a:lnTo>
                    <a:lnTo>
                      <a:pt x="424"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ar-SA"/>
              </a:p>
            </p:txBody>
          </p:sp>
          <p:sp>
            <p:nvSpPr>
              <p:cNvPr id="6161" name="Freeform 17"/>
              <p:cNvSpPr>
                <a:spLocks/>
              </p:cNvSpPr>
              <p:nvPr userDrawn="1"/>
            </p:nvSpPr>
            <p:spPr bwMode="hidden">
              <a:xfrm>
                <a:off x="1128" y="0"/>
                <a:ext cx="575" cy="4316"/>
              </a:xfrm>
              <a:custGeom>
                <a:avLst/>
                <a:gdLst/>
                <a:ahLst/>
                <a:cxnLst>
                  <a:cxn ang="0">
                    <a:pos x="12" y="2146"/>
                  </a:cxn>
                  <a:cxn ang="0">
                    <a:pos x="24" y="1846"/>
                  </a:cxn>
                  <a:cxn ang="0">
                    <a:pos x="54" y="1559"/>
                  </a:cxn>
                  <a:cxn ang="0">
                    <a:pos x="96" y="1277"/>
                  </a:cxn>
                  <a:cxn ang="0">
                    <a:pos x="162" y="1001"/>
                  </a:cxn>
                  <a:cxn ang="0">
                    <a:pos x="239" y="731"/>
                  </a:cxn>
                  <a:cxn ang="0">
                    <a:pos x="335" y="480"/>
                  </a:cxn>
                  <a:cxn ang="0">
                    <a:pos x="449" y="234"/>
                  </a:cxn>
                  <a:cxn ang="0">
                    <a:pos x="574" y="0"/>
                  </a:cxn>
                  <a:cxn ang="0">
                    <a:pos x="562" y="0"/>
                  </a:cxn>
                  <a:cxn ang="0">
                    <a:pos x="437" y="234"/>
                  </a:cxn>
                  <a:cxn ang="0">
                    <a:pos x="323" y="480"/>
                  </a:cxn>
                  <a:cxn ang="0">
                    <a:pos x="227" y="737"/>
                  </a:cxn>
                  <a:cxn ang="0">
                    <a:pos x="150" y="1001"/>
                  </a:cxn>
                  <a:cxn ang="0">
                    <a:pos x="84" y="1277"/>
                  </a:cxn>
                  <a:cxn ang="0">
                    <a:pos x="42" y="1559"/>
                  </a:cxn>
                  <a:cxn ang="0">
                    <a:pos x="12" y="1852"/>
                  </a:cxn>
                  <a:cxn ang="0">
                    <a:pos x="0" y="2146"/>
                  </a:cxn>
                  <a:cxn ang="0">
                    <a:pos x="6" y="2434"/>
                  </a:cxn>
                  <a:cxn ang="0">
                    <a:pos x="30" y="2715"/>
                  </a:cxn>
                  <a:cxn ang="0">
                    <a:pos x="66" y="2997"/>
                  </a:cxn>
                  <a:cxn ang="0">
                    <a:pos x="120" y="3273"/>
                  </a:cxn>
                  <a:cxn ang="0">
                    <a:pos x="191" y="3549"/>
                  </a:cxn>
                  <a:cxn ang="0">
                    <a:pos x="275" y="3812"/>
                  </a:cxn>
                  <a:cxn ang="0">
                    <a:pos x="371" y="4070"/>
                  </a:cxn>
                  <a:cxn ang="0">
                    <a:pos x="484" y="4316"/>
                  </a:cxn>
                  <a:cxn ang="0">
                    <a:pos x="496" y="4316"/>
                  </a:cxn>
                  <a:cxn ang="0">
                    <a:pos x="383" y="4070"/>
                  </a:cxn>
                  <a:cxn ang="0">
                    <a:pos x="287" y="3812"/>
                  </a:cxn>
                  <a:cxn ang="0">
                    <a:pos x="203" y="3549"/>
                  </a:cxn>
                  <a:cxn ang="0">
                    <a:pos x="132" y="3273"/>
                  </a:cxn>
                  <a:cxn ang="0">
                    <a:pos x="78" y="2997"/>
                  </a:cxn>
                  <a:cxn ang="0">
                    <a:pos x="42" y="2715"/>
                  </a:cxn>
                  <a:cxn ang="0">
                    <a:pos x="18" y="2434"/>
                  </a:cxn>
                  <a:cxn ang="0">
                    <a:pos x="12" y="2146"/>
                  </a:cxn>
                  <a:cxn ang="0">
                    <a:pos x="12" y="2146"/>
                  </a:cxn>
                </a:cxnLst>
                <a:rect l="0" t="0" r="r" b="b"/>
                <a:pathLst>
                  <a:path w="574" h="4316">
                    <a:moveTo>
                      <a:pt x="12" y="2146"/>
                    </a:moveTo>
                    <a:lnTo>
                      <a:pt x="24" y="1846"/>
                    </a:lnTo>
                    <a:lnTo>
                      <a:pt x="54" y="1559"/>
                    </a:lnTo>
                    <a:lnTo>
                      <a:pt x="96" y="1277"/>
                    </a:lnTo>
                    <a:lnTo>
                      <a:pt x="162" y="1001"/>
                    </a:lnTo>
                    <a:lnTo>
                      <a:pt x="239" y="731"/>
                    </a:lnTo>
                    <a:lnTo>
                      <a:pt x="335" y="480"/>
                    </a:lnTo>
                    <a:lnTo>
                      <a:pt x="449" y="234"/>
                    </a:lnTo>
                    <a:lnTo>
                      <a:pt x="574" y="0"/>
                    </a:lnTo>
                    <a:lnTo>
                      <a:pt x="562" y="0"/>
                    </a:lnTo>
                    <a:lnTo>
                      <a:pt x="437" y="234"/>
                    </a:lnTo>
                    <a:lnTo>
                      <a:pt x="323" y="480"/>
                    </a:lnTo>
                    <a:lnTo>
                      <a:pt x="227" y="737"/>
                    </a:lnTo>
                    <a:lnTo>
                      <a:pt x="150" y="1001"/>
                    </a:lnTo>
                    <a:lnTo>
                      <a:pt x="84" y="1277"/>
                    </a:lnTo>
                    <a:lnTo>
                      <a:pt x="42" y="1559"/>
                    </a:lnTo>
                    <a:lnTo>
                      <a:pt x="12" y="1852"/>
                    </a:lnTo>
                    <a:lnTo>
                      <a:pt x="0" y="2146"/>
                    </a:lnTo>
                    <a:lnTo>
                      <a:pt x="6" y="2434"/>
                    </a:lnTo>
                    <a:lnTo>
                      <a:pt x="30" y="2715"/>
                    </a:lnTo>
                    <a:lnTo>
                      <a:pt x="66" y="2997"/>
                    </a:lnTo>
                    <a:lnTo>
                      <a:pt x="120" y="3273"/>
                    </a:lnTo>
                    <a:lnTo>
                      <a:pt x="191" y="3549"/>
                    </a:lnTo>
                    <a:lnTo>
                      <a:pt x="275" y="3812"/>
                    </a:lnTo>
                    <a:lnTo>
                      <a:pt x="371" y="4070"/>
                    </a:lnTo>
                    <a:lnTo>
                      <a:pt x="484" y="4316"/>
                    </a:lnTo>
                    <a:lnTo>
                      <a:pt x="496" y="4316"/>
                    </a:lnTo>
                    <a:lnTo>
                      <a:pt x="383" y="4070"/>
                    </a:lnTo>
                    <a:lnTo>
                      <a:pt x="287" y="3812"/>
                    </a:lnTo>
                    <a:lnTo>
                      <a:pt x="203" y="3549"/>
                    </a:lnTo>
                    <a:lnTo>
                      <a:pt x="132" y="3273"/>
                    </a:lnTo>
                    <a:lnTo>
                      <a:pt x="78" y="2997"/>
                    </a:lnTo>
                    <a:lnTo>
                      <a:pt x="42" y="2715"/>
                    </a:lnTo>
                    <a:lnTo>
                      <a:pt x="18" y="2434"/>
                    </a:lnTo>
                    <a:lnTo>
                      <a:pt x="12" y="2146"/>
                    </a:lnTo>
                    <a:lnTo>
                      <a:pt x="12" y="2146"/>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ar-SA"/>
              </a:p>
            </p:txBody>
          </p:sp>
          <p:sp>
            <p:nvSpPr>
              <p:cNvPr id="6162" name="Freeform 18"/>
              <p:cNvSpPr>
                <a:spLocks/>
              </p:cNvSpPr>
              <p:nvPr userDrawn="1"/>
            </p:nvSpPr>
            <p:spPr bwMode="hidden">
              <a:xfrm>
                <a:off x="702" y="0"/>
                <a:ext cx="737" cy="4316"/>
              </a:xfrm>
              <a:custGeom>
                <a:avLst/>
                <a:gdLst/>
                <a:ahLst/>
                <a:cxnLst>
                  <a:cxn ang="0">
                    <a:pos x="12" y="2098"/>
                  </a:cxn>
                  <a:cxn ang="0">
                    <a:pos x="29" y="1798"/>
                  </a:cxn>
                  <a:cxn ang="0">
                    <a:pos x="71" y="1505"/>
                  </a:cxn>
                  <a:cxn ang="0">
                    <a:pos x="131" y="1223"/>
                  </a:cxn>
                  <a:cxn ang="0">
                    <a:pos x="215" y="941"/>
                  </a:cxn>
                  <a:cxn ang="0">
                    <a:pos x="316" y="689"/>
                  </a:cxn>
                  <a:cxn ang="0">
                    <a:pos x="442" y="444"/>
                  </a:cxn>
                  <a:cxn ang="0">
                    <a:pos x="580" y="216"/>
                  </a:cxn>
                  <a:cxn ang="0">
                    <a:pos x="735" y="0"/>
                  </a:cxn>
                  <a:cxn ang="0">
                    <a:pos x="723" y="0"/>
                  </a:cxn>
                  <a:cxn ang="0">
                    <a:pos x="568" y="210"/>
                  </a:cxn>
                  <a:cxn ang="0">
                    <a:pos x="430" y="438"/>
                  </a:cxn>
                  <a:cxn ang="0">
                    <a:pos x="311" y="683"/>
                  </a:cxn>
                  <a:cxn ang="0">
                    <a:pos x="209" y="941"/>
                  </a:cxn>
                  <a:cxn ang="0">
                    <a:pos x="125" y="1217"/>
                  </a:cxn>
                  <a:cxn ang="0">
                    <a:pos x="59" y="1505"/>
                  </a:cxn>
                  <a:cxn ang="0">
                    <a:pos x="18" y="1798"/>
                  </a:cxn>
                  <a:cxn ang="0">
                    <a:pos x="0" y="2098"/>
                  </a:cxn>
                  <a:cxn ang="0">
                    <a:pos x="6" y="2404"/>
                  </a:cxn>
                  <a:cxn ang="0">
                    <a:pos x="29" y="2709"/>
                  </a:cxn>
                  <a:cxn ang="0">
                    <a:pos x="77" y="3015"/>
                  </a:cxn>
                  <a:cxn ang="0">
                    <a:pos x="149" y="3315"/>
                  </a:cxn>
                  <a:cxn ang="0">
                    <a:pos x="227" y="3573"/>
                  </a:cxn>
                  <a:cxn ang="0">
                    <a:pos x="316" y="3824"/>
                  </a:cxn>
                  <a:cxn ang="0">
                    <a:pos x="424" y="4076"/>
                  </a:cxn>
                  <a:cxn ang="0">
                    <a:pos x="544" y="4316"/>
                  </a:cxn>
                  <a:cxn ang="0">
                    <a:pos x="556" y="4316"/>
                  </a:cxn>
                  <a:cxn ang="0">
                    <a:pos x="436" y="4076"/>
                  </a:cxn>
                  <a:cxn ang="0">
                    <a:pos x="328" y="3824"/>
                  </a:cxn>
                  <a:cxn ang="0">
                    <a:pos x="239" y="3573"/>
                  </a:cxn>
                  <a:cxn ang="0">
                    <a:pos x="161" y="3315"/>
                  </a:cxn>
                  <a:cxn ang="0">
                    <a:pos x="89" y="3015"/>
                  </a:cxn>
                  <a:cxn ang="0">
                    <a:pos x="41" y="2709"/>
                  </a:cxn>
                  <a:cxn ang="0">
                    <a:pos x="18" y="2404"/>
                  </a:cxn>
                  <a:cxn ang="0">
                    <a:pos x="12" y="2098"/>
                  </a:cxn>
                  <a:cxn ang="0">
                    <a:pos x="12" y="2098"/>
                  </a:cxn>
                </a:cxnLst>
                <a:rect l="0" t="0" r="r" b="b"/>
                <a:pathLst>
                  <a:path w="735" h="4316">
                    <a:moveTo>
                      <a:pt x="12" y="2098"/>
                    </a:moveTo>
                    <a:lnTo>
                      <a:pt x="29" y="1798"/>
                    </a:lnTo>
                    <a:lnTo>
                      <a:pt x="71" y="1505"/>
                    </a:lnTo>
                    <a:lnTo>
                      <a:pt x="131" y="1223"/>
                    </a:lnTo>
                    <a:lnTo>
                      <a:pt x="215" y="941"/>
                    </a:lnTo>
                    <a:lnTo>
                      <a:pt x="316" y="689"/>
                    </a:lnTo>
                    <a:lnTo>
                      <a:pt x="442" y="444"/>
                    </a:lnTo>
                    <a:lnTo>
                      <a:pt x="580" y="216"/>
                    </a:lnTo>
                    <a:lnTo>
                      <a:pt x="735" y="0"/>
                    </a:lnTo>
                    <a:lnTo>
                      <a:pt x="723" y="0"/>
                    </a:lnTo>
                    <a:lnTo>
                      <a:pt x="568" y="210"/>
                    </a:lnTo>
                    <a:lnTo>
                      <a:pt x="430" y="438"/>
                    </a:lnTo>
                    <a:lnTo>
                      <a:pt x="311" y="683"/>
                    </a:lnTo>
                    <a:lnTo>
                      <a:pt x="209" y="941"/>
                    </a:lnTo>
                    <a:lnTo>
                      <a:pt x="125" y="1217"/>
                    </a:lnTo>
                    <a:lnTo>
                      <a:pt x="59" y="1505"/>
                    </a:lnTo>
                    <a:lnTo>
                      <a:pt x="18" y="1798"/>
                    </a:lnTo>
                    <a:lnTo>
                      <a:pt x="0" y="2098"/>
                    </a:lnTo>
                    <a:lnTo>
                      <a:pt x="6" y="2404"/>
                    </a:lnTo>
                    <a:lnTo>
                      <a:pt x="29" y="2709"/>
                    </a:lnTo>
                    <a:lnTo>
                      <a:pt x="77" y="3015"/>
                    </a:lnTo>
                    <a:lnTo>
                      <a:pt x="149" y="3315"/>
                    </a:lnTo>
                    <a:lnTo>
                      <a:pt x="227" y="3573"/>
                    </a:lnTo>
                    <a:lnTo>
                      <a:pt x="316" y="3824"/>
                    </a:lnTo>
                    <a:lnTo>
                      <a:pt x="424" y="4076"/>
                    </a:lnTo>
                    <a:lnTo>
                      <a:pt x="544" y="4316"/>
                    </a:lnTo>
                    <a:lnTo>
                      <a:pt x="556" y="4316"/>
                    </a:lnTo>
                    <a:lnTo>
                      <a:pt x="436" y="4076"/>
                    </a:lnTo>
                    <a:lnTo>
                      <a:pt x="328" y="3824"/>
                    </a:lnTo>
                    <a:lnTo>
                      <a:pt x="239" y="3573"/>
                    </a:lnTo>
                    <a:lnTo>
                      <a:pt x="161" y="3315"/>
                    </a:lnTo>
                    <a:lnTo>
                      <a:pt x="89" y="3015"/>
                    </a:lnTo>
                    <a:lnTo>
                      <a:pt x="41" y="2709"/>
                    </a:lnTo>
                    <a:lnTo>
                      <a:pt x="18" y="2404"/>
                    </a:lnTo>
                    <a:lnTo>
                      <a:pt x="12" y="2098"/>
                    </a:lnTo>
                    <a:lnTo>
                      <a:pt x="12" y="209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ar-SA"/>
              </a:p>
            </p:txBody>
          </p:sp>
          <p:sp>
            <p:nvSpPr>
              <p:cNvPr id="6163" name="Freeform 19"/>
              <p:cNvSpPr>
                <a:spLocks/>
              </p:cNvSpPr>
              <p:nvPr userDrawn="1"/>
            </p:nvSpPr>
            <p:spPr bwMode="hidden">
              <a:xfrm>
                <a:off x="288" y="0"/>
                <a:ext cx="840" cy="4316"/>
              </a:xfrm>
              <a:custGeom>
                <a:avLst/>
                <a:gdLst/>
                <a:ahLst/>
                <a:cxnLst>
                  <a:cxn ang="0">
                    <a:pos x="18" y="1948"/>
                  </a:cxn>
                  <a:cxn ang="0">
                    <a:pos x="48" y="1708"/>
                  </a:cxn>
                  <a:cxn ang="0">
                    <a:pos x="96" y="1475"/>
                  </a:cxn>
                  <a:cxn ang="0">
                    <a:pos x="161" y="1235"/>
                  </a:cxn>
                  <a:cxn ang="0">
                    <a:pos x="251" y="995"/>
                  </a:cxn>
                  <a:cxn ang="0">
                    <a:pos x="365" y="755"/>
                  </a:cxn>
                  <a:cxn ang="0">
                    <a:pos x="496" y="510"/>
                  </a:cxn>
                  <a:cxn ang="0">
                    <a:pos x="658" y="258"/>
                  </a:cxn>
                  <a:cxn ang="0">
                    <a:pos x="741" y="132"/>
                  </a:cxn>
                  <a:cxn ang="0">
                    <a:pos x="837" y="0"/>
                  </a:cxn>
                  <a:cxn ang="0">
                    <a:pos x="825" y="0"/>
                  </a:cxn>
                  <a:cxn ang="0">
                    <a:pos x="729" y="132"/>
                  </a:cxn>
                  <a:cxn ang="0">
                    <a:pos x="640" y="258"/>
                  </a:cxn>
                  <a:cxn ang="0">
                    <a:pos x="562" y="384"/>
                  </a:cxn>
                  <a:cxn ang="0">
                    <a:pos x="484" y="510"/>
                  </a:cxn>
                  <a:cxn ang="0">
                    <a:pos x="353" y="755"/>
                  </a:cxn>
                  <a:cxn ang="0">
                    <a:pos x="239" y="995"/>
                  </a:cxn>
                  <a:cxn ang="0">
                    <a:pos x="150" y="1235"/>
                  </a:cxn>
                  <a:cxn ang="0">
                    <a:pos x="84" y="1469"/>
                  </a:cxn>
                  <a:cxn ang="0">
                    <a:pos x="36" y="1702"/>
                  </a:cxn>
                  <a:cxn ang="0">
                    <a:pos x="6" y="1942"/>
                  </a:cxn>
                  <a:cxn ang="0">
                    <a:pos x="0" y="2200"/>
                  </a:cxn>
                  <a:cxn ang="0">
                    <a:pos x="12" y="2470"/>
                  </a:cxn>
                  <a:cxn ang="0">
                    <a:pos x="48" y="2739"/>
                  </a:cxn>
                  <a:cxn ang="0">
                    <a:pos x="114" y="3027"/>
                  </a:cxn>
                  <a:cxn ang="0">
                    <a:pos x="150" y="3171"/>
                  </a:cxn>
                  <a:cxn ang="0">
                    <a:pos x="197" y="3321"/>
                  </a:cxn>
                  <a:cxn ang="0">
                    <a:pos x="245" y="3477"/>
                  </a:cxn>
                  <a:cxn ang="0">
                    <a:pos x="305" y="3639"/>
                  </a:cxn>
                  <a:cxn ang="0">
                    <a:pos x="365" y="3800"/>
                  </a:cxn>
                  <a:cxn ang="0">
                    <a:pos x="437" y="3968"/>
                  </a:cxn>
                  <a:cxn ang="0">
                    <a:pos x="508" y="4136"/>
                  </a:cxn>
                  <a:cxn ang="0">
                    <a:pos x="592" y="4316"/>
                  </a:cxn>
                  <a:cxn ang="0">
                    <a:pos x="604" y="4316"/>
                  </a:cxn>
                  <a:cxn ang="0">
                    <a:pos x="520" y="4136"/>
                  </a:cxn>
                  <a:cxn ang="0">
                    <a:pos x="448" y="3968"/>
                  </a:cxn>
                  <a:cxn ang="0">
                    <a:pos x="377" y="3800"/>
                  </a:cxn>
                  <a:cxn ang="0">
                    <a:pos x="317" y="3639"/>
                  </a:cxn>
                  <a:cxn ang="0">
                    <a:pos x="257" y="3477"/>
                  </a:cxn>
                  <a:cxn ang="0">
                    <a:pos x="209" y="3327"/>
                  </a:cxn>
                  <a:cxn ang="0">
                    <a:pos x="161" y="3171"/>
                  </a:cxn>
                  <a:cxn ang="0">
                    <a:pos x="126" y="3027"/>
                  </a:cxn>
                  <a:cxn ang="0">
                    <a:pos x="60" y="2739"/>
                  </a:cxn>
                  <a:cxn ang="0">
                    <a:pos x="24" y="2470"/>
                  </a:cxn>
                  <a:cxn ang="0">
                    <a:pos x="12" y="2206"/>
                  </a:cxn>
                  <a:cxn ang="0">
                    <a:pos x="18" y="1948"/>
                  </a:cxn>
                  <a:cxn ang="0">
                    <a:pos x="18" y="1948"/>
                  </a:cxn>
                </a:cxnLst>
                <a:rect l="0" t="0" r="r" b="b"/>
                <a:pathLst>
                  <a:path w="837" h="4316">
                    <a:moveTo>
                      <a:pt x="18" y="1948"/>
                    </a:moveTo>
                    <a:lnTo>
                      <a:pt x="48" y="1708"/>
                    </a:lnTo>
                    <a:lnTo>
                      <a:pt x="96" y="1475"/>
                    </a:lnTo>
                    <a:lnTo>
                      <a:pt x="161" y="1235"/>
                    </a:lnTo>
                    <a:lnTo>
                      <a:pt x="251" y="995"/>
                    </a:lnTo>
                    <a:lnTo>
                      <a:pt x="365" y="755"/>
                    </a:lnTo>
                    <a:lnTo>
                      <a:pt x="496" y="510"/>
                    </a:lnTo>
                    <a:lnTo>
                      <a:pt x="658" y="258"/>
                    </a:lnTo>
                    <a:lnTo>
                      <a:pt x="741" y="132"/>
                    </a:lnTo>
                    <a:lnTo>
                      <a:pt x="837" y="0"/>
                    </a:lnTo>
                    <a:lnTo>
                      <a:pt x="825" y="0"/>
                    </a:lnTo>
                    <a:lnTo>
                      <a:pt x="729" y="132"/>
                    </a:lnTo>
                    <a:lnTo>
                      <a:pt x="640" y="258"/>
                    </a:lnTo>
                    <a:lnTo>
                      <a:pt x="562" y="384"/>
                    </a:lnTo>
                    <a:lnTo>
                      <a:pt x="484" y="510"/>
                    </a:lnTo>
                    <a:lnTo>
                      <a:pt x="353" y="755"/>
                    </a:lnTo>
                    <a:lnTo>
                      <a:pt x="239" y="995"/>
                    </a:lnTo>
                    <a:lnTo>
                      <a:pt x="150" y="1235"/>
                    </a:lnTo>
                    <a:lnTo>
                      <a:pt x="84" y="1469"/>
                    </a:lnTo>
                    <a:lnTo>
                      <a:pt x="36" y="1702"/>
                    </a:lnTo>
                    <a:lnTo>
                      <a:pt x="6" y="1942"/>
                    </a:lnTo>
                    <a:lnTo>
                      <a:pt x="0" y="2200"/>
                    </a:lnTo>
                    <a:lnTo>
                      <a:pt x="12" y="2470"/>
                    </a:lnTo>
                    <a:lnTo>
                      <a:pt x="48" y="2739"/>
                    </a:lnTo>
                    <a:lnTo>
                      <a:pt x="114" y="3027"/>
                    </a:lnTo>
                    <a:lnTo>
                      <a:pt x="150" y="3171"/>
                    </a:lnTo>
                    <a:lnTo>
                      <a:pt x="197" y="3321"/>
                    </a:lnTo>
                    <a:lnTo>
                      <a:pt x="245" y="3477"/>
                    </a:lnTo>
                    <a:lnTo>
                      <a:pt x="305" y="3639"/>
                    </a:lnTo>
                    <a:lnTo>
                      <a:pt x="365" y="3800"/>
                    </a:lnTo>
                    <a:lnTo>
                      <a:pt x="437" y="3968"/>
                    </a:lnTo>
                    <a:lnTo>
                      <a:pt x="508" y="4136"/>
                    </a:lnTo>
                    <a:lnTo>
                      <a:pt x="592" y="4316"/>
                    </a:lnTo>
                    <a:lnTo>
                      <a:pt x="604" y="4316"/>
                    </a:lnTo>
                    <a:lnTo>
                      <a:pt x="520" y="4136"/>
                    </a:lnTo>
                    <a:lnTo>
                      <a:pt x="448" y="3968"/>
                    </a:lnTo>
                    <a:lnTo>
                      <a:pt x="377" y="3800"/>
                    </a:lnTo>
                    <a:lnTo>
                      <a:pt x="317" y="3639"/>
                    </a:lnTo>
                    <a:lnTo>
                      <a:pt x="257" y="3477"/>
                    </a:lnTo>
                    <a:lnTo>
                      <a:pt x="209" y="3327"/>
                    </a:lnTo>
                    <a:lnTo>
                      <a:pt x="161" y="3171"/>
                    </a:lnTo>
                    <a:lnTo>
                      <a:pt x="126" y="3027"/>
                    </a:lnTo>
                    <a:lnTo>
                      <a:pt x="60" y="2739"/>
                    </a:lnTo>
                    <a:lnTo>
                      <a:pt x="24" y="2470"/>
                    </a:lnTo>
                    <a:lnTo>
                      <a:pt x="12" y="2206"/>
                    </a:lnTo>
                    <a:lnTo>
                      <a:pt x="18" y="1948"/>
                    </a:lnTo>
                    <a:lnTo>
                      <a:pt x="18" y="194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ar-SA"/>
              </a:p>
            </p:txBody>
          </p:sp>
        </p:grpSp>
        <p:sp>
          <p:nvSpPr>
            <p:cNvPr id="6164" name="Freeform 20"/>
            <p:cNvSpPr>
              <a:spLocks/>
            </p:cNvSpPr>
            <p:nvPr/>
          </p:nvSpPr>
          <p:spPr bwMode="hidden">
            <a:xfrm>
              <a:off x="6" y="2901"/>
              <a:ext cx="606" cy="1415"/>
            </a:xfrm>
            <a:custGeom>
              <a:avLst/>
              <a:gdLst/>
              <a:ahLst/>
              <a:cxnLst>
                <a:cxn ang="0">
                  <a:pos x="0" y="54"/>
                </a:cxn>
                <a:cxn ang="0">
                  <a:pos x="42" y="228"/>
                </a:cxn>
                <a:cxn ang="0">
                  <a:pos x="96" y="402"/>
                </a:cxn>
                <a:cxn ang="0">
                  <a:pos x="161" y="576"/>
                </a:cxn>
                <a:cxn ang="0">
                  <a:pos x="227" y="744"/>
                </a:cxn>
                <a:cxn ang="0">
                  <a:pos x="305" y="917"/>
                </a:cxn>
                <a:cxn ang="0">
                  <a:pos x="389" y="1085"/>
                </a:cxn>
                <a:cxn ang="0">
                  <a:pos x="484" y="1253"/>
                </a:cxn>
                <a:cxn ang="0">
                  <a:pos x="586" y="1415"/>
                </a:cxn>
                <a:cxn ang="0">
                  <a:pos x="604" y="1415"/>
                </a:cxn>
                <a:cxn ang="0">
                  <a:pos x="496" y="1247"/>
                </a:cxn>
                <a:cxn ang="0">
                  <a:pos x="401" y="1073"/>
                </a:cxn>
                <a:cxn ang="0">
                  <a:pos x="311" y="899"/>
                </a:cxn>
                <a:cxn ang="0">
                  <a:pos x="233" y="720"/>
                </a:cxn>
                <a:cxn ang="0">
                  <a:pos x="161" y="546"/>
                </a:cxn>
                <a:cxn ang="0">
                  <a:pos x="102" y="366"/>
                </a:cxn>
                <a:cxn ang="0">
                  <a:pos x="48" y="180"/>
                </a:cxn>
                <a:cxn ang="0">
                  <a:pos x="0" y="0"/>
                </a:cxn>
                <a:cxn ang="0">
                  <a:pos x="0" y="54"/>
                </a:cxn>
                <a:cxn ang="0">
                  <a:pos x="0" y="54"/>
                </a:cxn>
              </a:cxnLst>
              <a:rect l="0" t="0" r="r" b="b"/>
              <a:pathLst>
                <a:path w="604" h="1415">
                  <a:moveTo>
                    <a:pt x="0" y="54"/>
                  </a:moveTo>
                  <a:lnTo>
                    <a:pt x="42" y="228"/>
                  </a:lnTo>
                  <a:lnTo>
                    <a:pt x="96" y="402"/>
                  </a:lnTo>
                  <a:lnTo>
                    <a:pt x="161" y="576"/>
                  </a:lnTo>
                  <a:lnTo>
                    <a:pt x="227" y="744"/>
                  </a:lnTo>
                  <a:lnTo>
                    <a:pt x="305" y="917"/>
                  </a:lnTo>
                  <a:lnTo>
                    <a:pt x="389" y="1085"/>
                  </a:lnTo>
                  <a:lnTo>
                    <a:pt x="484" y="1253"/>
                  </a:lnTo>
                  <a:lnTo>
                    <a:pt x="586" y="1415"/>
                  </a:lnTo>
                  <a:lnTo>
                    <a:pt x="604" y="1415"/>
                  </a:lnTo>
                  <a:lnTo>
                    <a:pt x="496" y="1247"/>
                  </a:lnTo>
                  <a:lnTo>
                    <a:pt x="401" y="1073"/>
                  </a:lnTo>
                  <a:lnTo>
                    <a:pt x="311" y="899"/>
                  </a:lnTo>
                  <a:lnTo>
                    <a:pt x="233" y="720"/>
                  </a:lnTo>
                  <a:lnTo>
                    <a:pt x="161" y="546"/>
                  </a:lnTo>
                  <a:lnTo>
                    <a:pt x="102" y="366"/>
                  </a:lnTo>
                  <a:lnTo>
                    <a:pt x="48" y="180"/>
                  </a:lnTo>
                  <a:lnTo>
                    <a:pt x="0" y="0"/>
                  </a:lnTo>
                  <a:lnTo>
                    <a:pt x="0" y="54"/>
                  </a:lnTo>
                  <a:lnTo>
                    <a:pt x="0" y="54"/>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endParaRPr lang="ar-SA"/>
            </a:p>
          </p:txBody>
        </p:sp>
        <p:sp>
          <p:nvSpPr>
            <p:cNvPr id="6165" name="Freeform 21"/>
            <p:cNvSpPr>
              <a:spLocks/>
            </p:cNvSpPr>
            <p:nvPr/>
          </p:nvSpPr>
          <p:spPr bwMode="hidden">
            <a:xfrm>
              <a:off x="6" y="3890"/>
              <a:ext cx="228" cy="426"/>
            </a:xfrm>
            <a:custGeom>
              <a:avLst/>
              <a:gdLst/>
              <a:ahLst/>
              <a:cxnLst>
                <a:cxn ang="0">
                  <a:pos x="0" y="30"/>
                </a:cxn>
                <a:cxn ang="0">
                  <a:pos x="108" y="240"/>
                </a:cxn>
                <a:cxn ang="0">
                  <a:pos x="215" y="426"/>
                </a:cxn>
                <a:cxn ang="0">
                  <a:pos x="227" y="426"/>
                </a:cxn>
                <a:cxn ang="0">
                  <a:pos x="167" y="330"/>
                </a:cxn>
                <a:cxn ang="0">
                  <a:pos x="114" y="222"/>
                </a:cxn>
                <a:cxn ang="0">
                  <a:pos x="0" y="0"/>
                </a:cxn>
                <a:cxn ang="0">
                  <a:pos x="0" y="30"/>
                </a:cxn>
                <a:cxn ang="0">
                  <a:pos x="0" y="30"/>
                </a:cxn>
              </a:cxnLst>
              <a:rect l="0" t="0" r="r" b="b"/>
              <a:pathLst>
                <a:path w="227" h="426">
                  <a:moveTo>
                    <a:pt x="0" y="30"/>
                  </a:moveTo>
                  <a:lnTo>
                    <a:pt x="108" y="240"/>
                  </a:lnTo>
                  <a:lnTo>
                    <a:pt x="215" y="426"/>
                  </a:lnTo>
                  <a:lnTo>
                    <a:pt x="227" y="426"/>
                  </a:lnTo>
                  <a:lnTo>
                    <a:pt x="167" y="330"/>
                  </a:lnTo>
                  <a:lnTo>
                    <a:pt x="114" y="222"/>
                  </a:lnTo>
                  <a:lnTo>
                    <a:pt x="0" y="0"/>
                  </a:lnTo>
                  <a:lnTo>
                    <a:pt x="0" y="30"/>
                  </a:lnTo>
                  <a:lnTo>
                    <a:pt x="0" y="30"/>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endParaRPr lang="ar-SA"/>
            </a:p>
          </p:txBody>
        </p:sp>
        <p:sp>
          <p:nvSpPr>
            <p:cNvPr id="6166" name="Freeform 22"/>
            <p:cNvSpPr>
              <a:spLocks/>
            </p:cNvSpPr>
            <p:nvPr/>
          </p:nvSpPr>
          <p:spPr bwMode="hidden">
            <a:xfrm>
              <a:off x="4776" y="0"/>
              <a:ext cx="984" cy="1786"/>
            </a:xfrm>
            <a:custGeom>
              <a:avLst/>
              <a:gdLst/>
              <a:ahLst/>
              <a:cxnLst>
                <a:cxn ang="0">
                  <a:pos x="981" y="1786"/>
                </a:cxn>
                <a:cxn ang="0">
                  <a:pos x="981" y="1720"/>
                </a:cxn>
                <a:cxn ang="0">
                  <a:pos x="969" y="1666"/>
                </a:cxn>
                <a:cxn ang="0">
                  <a:pos x="957" y="1613"/>
                </a:cxn>
                <a:cxn ang="0">
                  <a:pos x="921" y="1487"/>
                </a:cxn>
                <a:cxn ang="0">
                  <a:pos x="885" y="1361"/>
                </a:cxn>
                <a:cxn ang="0">
                  <a:pos x="796" y="1121"/>
                </a:cxn>
                <a:cxn ang="0">
                  <a:pos x="682" y="899"/>
                </a:cxn>
                <a:cxn ang="0">
                  <a:pos x="562" y="689"/>
                </a:cxn>
                <a:cxn ang="0">
                  <a:pos x="431" y="498"/>
                </a:cxn>
                <a:cxn ang="0">
                  <a:pos x="293" y="318"/>
                </a:cxn>
                <a:cxn ang="0">
                  <a:pos x="150" y="150"/>
                </a:cxn>
                <a:cxn ang="0">
                  <a:pos x="12" y="0"/>
                </a:cxn>
                <a:cxn ang="0">
                  <a:pos x="0" y="0"/>
                </a:cxn>
                <a:cxn ang="0">
                  <a:pos x="138" y="150"/>
                </a:cxn>
                <a:cxn ang="0">
                  <a:pos x="275" y="318"/>
                </a:cxn>
                <a:cxn ang="0">
                  <a:pos x="413" y="498"/>
                </a:cxn>
                <a:cxn ang="0">
                  <a:pos x="545" y="689"/>
                </a:cxn>
                <a:cxn ang="0">
                  <a:pos x="670" y="899"/>
                </a:cxn>
                <a:cxn ang="0">
                  <a:pos x="778" y="1121"/>
                </a:cxn>
                <a:cxn ang="0">
                  <a:pos x="873" y="1361"/>
                </a:cxn>
                <a:cxn ang="0">
                  <a:pos x="909" y="1487"/>
                </a:cxn>
                <a:cxn ang="0">
                  <a:pos x="945" y="1619"/>
                </a:cxn>
                <a:cxn ang="0">
                  <a:pos x="963" y="1702"/>
                </a:cxn>
                <a:cxn ang="0">
                  <a:pos x="981" y="1786"/>
                </a:cxn>
                <a:cxn ang="0">
                  <a:pos x="981" y="1786"/>
                </a:cxn>
              </a:cxnLst>
              <a:rect l="0" t="0" r="r" b="b"/>
              <a:pathLst>
                <a:path w="981" h="1786">
                  <a:moveTo>
                    <a:pt x="981" y="1786"/>
                  </a:moveTo>
                  <a:lnTo>
                    <a:pt x="981" y="1720"/>
                  </a:lnTo>
                  <a:lnTo>
                    <a:pt x="969" y="1666"/>
                  </a:lnTo>
                  <a:lnTo>
                    <a:pt x="957" y="1613"/>
                  </a:lnTo>
                  <a:lnTo>
                    <a:pt x="921" y="1487"/>
                  </a:lnTo>
                  <a:lnTo>
                    <a:pt x="885" y="1361"/>
                  </a:lnTo>
                  <a:lnTo>
                    <a:pt x="796" y="1121"/>
                  </a:lnTo>
                  <a:lnTo>
                    <a:pt x="682" y="899"/>
                  </a:lnTo>
                  <a:lnTo>
                    <a:pt x="562" y="689"/>
                  </a:lnTo>
                  <a:lnTo>
                    <a:pt x="431" y="498"/>
                  </a:lnTo>
                  <a:lnTo>
                    <a:pt x="293" y="318"/>
                  </a:lnTo>
                  <a:lnTo>
                    <a:pt x="150" y="150"/>
                  </a:lnTo>
                  <a:lnTo>
                    <a:pt x="12" y="0"/>
                  </a:lnTo>
                  <a:lnTo>
                    <a:pt x="0" y="0"/>
                  </a:lnTo>
                  <a:lnTo>
                    <a:pt x="138" y="150"/>
                  </a:lnTo>
                  <a:lnTo>
                    <a:pt x="275" y="318"/>
                  </a:lnTo>
                  <a:lnTo>
                    <a:pt x="413" y="498"/>
                  </a:lnTo>
                  <a:lnTo>
                    <a:pt x="545" y="689"/>
                  </a:lnTo>
                  <a:lnTo>
                    <a:pt x="670" y="899"/>
                  </a:lnTo>
                  <a:lnTo>
                    <a:pt x="778" y="1121"/>
                  </a:lnTo>
                  <a:lnTo>
                    <a:pt x="873" y="1361"/>
                  </a:lnTo>
                  <a:lnTo>
                    <a:pt x="909" y="1487"/>
                  </a:lnTo>
                  <a:lnTo>
                    <a:pt x="945" y="1619"/>
                  </a:lnTo>
                  <a:lnTo>
                    <a:pt x="963" y="1702"/>
                  </a:lnTo>
                  <a:lnTo>
                    <a:pt x="981" y="1786"/>
                  </a:lnTo>
                  <a:lnTo>
                    <a:pt x="981" y="1786"/>
                  </a:lnTo>
                  <a:close/>
                </a:path>
              </a:pathLst>
            </a:custGeom>
            <a:gradFill rotWithShape="0">
              <a:gsLst>
                <a:gs pos="0">
                  <a:schemeClr val="bg1"/>
                </a:gs>
                <a:gs pos="100000">
                  <a:schemeClr val="bg1">
                    <a:gamma/>
                    <a:shade val="94118"/>
                    <a:invGamma/>
                  </a:schemeClr>
                </a:gs>
              </a:gsLst>
              <a:lin ang="5400000" scaled="1"/>
            </a:gradFill>
            <a:ln w="9525">
              <a:noFill/>
              <a:round/>
              <a:headEnd/>
              <a:tailEnd/>
            </a:ln>
          </p:spPr>
          <p:txBody>
            <a:bodyPr/>
            <a:lstStyle/>
            <a:p>
              <a:endParaRPr lang="ar-SA"/>
            </a:p>
          </p:txBody>
        </p:sp>
        <p:sp>
          <p:nvSpPr>
            <p:cNvPr id="6167" name="Freeform 23"/>
            <p:cNvSpPr>
              <a:spLocks/>
            </p:cNvSpPr>
            <p:nvPr/>
          </p:nvSpPr>
          <p:spPr bwMode="hidden">
            <a:xfrm>
              <a:off x="5041" y="0"/>
              <a:ext cx="719" cy="845"/>
            </a:xfrm>
            <a:custGeom>
              <a:avLst/>
              <a:gdLst/>
              <a:ahLst/>
              <a:cxnLst>
                <a:cxn ang="0">
                  <a:pos x="717" y="845"/>
                </a:cxn>
                <a:cxn ang="0">
                  <a:pos x="717" y="821"/>
                </a:cxn>
                <a:cxn ang="0">
                  <a:pos x="574" y="605"/>
                </a:cxn>
                <a:cxn ang="0">
                  <a:pos x="406" y="396"/>
                </a:cxn>
                <a:cxn ang="0">
                  <a:pos x="221" y="192"/>
                </a:cxn>
                <a:cxn ang="0">
                  <a:pos x="17" y="0"/>
                </a:cxn>
                <a:cxn ang="0">
                  <a:pos x="0" y="0"/>
                </a:cxn>
                <a:cxn ang="0">
                  <a:pos x="209" y="198"/>
                </a:cxn>
                <a:cxn ang="0">
                  <a:pos x="400" y="408"/>
                </a:cxn>
                <a:cxn ang="0">
                  <a:pos x="568" y="623"/>
                </a:cxn>
                <a:cxn ang="0">
                  <a:pos x="717" y="845"/>
                </a:cxn>
                <a:cxn ang="0">
                  <a:pos x="717" y="845"/>
                </a:cxn>
              </a:cxnLst>
              <a:rect l="0" t="0" r="r" b="b"/>
              <a:pathLst>
                <a:path w="717" h="845">
                  <a:moveTo>
                    <a:pt x="717" y="845"/>
                  </a:moveTo>
                  <a:lnTo>
                    <a:pt x="717" y="821"/>
                  </a:lnTo>
                  <a:lnTo>
                    <a:pt x="574" y="605"/>
                  </a:lnTo>
                  <a:lnTo>
                    <a:pt x="406" y="396"/>
                  </a:lnTo>
                  <a:lnTo>
                    <a:pt x="221" y="192"/>
                  </a:lnTo>
                  <a:lnTo>
                    <a:pt x="17" y="0"/>
                  </a:lnTo>
                  <a:lnTo>
                    <a:pt x="0" y="0"/>
                  </a:lnTo>
                  <a:lnTo>
                    <a:pt x="209" y="198"/>
                  </a:lnTo>
                  <a:lnTo>
                    <a:pt x="400" y="408"/>
                  </a:lnTo>
                  <a:lnTo>
                    <a:pt x="568" y="623"/>
                  </a:lnTo>
                  <a:lnTo>
                    <a:pt x="717" y="845"/>
                  </a:lnTo>
                  <a:lnTo>
                    <a:pt x="717" y="845"/>
                  </a:lnTo>
                  <a:close/>
                </a:path>
              </a:pathLst>
            </a:custGeom>
            <a:solidFill>
              <a:schemeClr val="bg1"/>
            </a:solidFill>
            <a:ln w="9525">
              <a:noFill/>
              <a:round/>
              <a:headEnd/>
              <a:tailEnd/>
            </a:ln>
          </p:spPr>
          <p:txBody>
            <a:bodyPr/>
            <a:lstStyle/>
            <a:p>
              <a:endParaRPr lang="ar-SA"/>
            </a:p>
          </p:txBody>
        </p:sp>
        <p:sp>
          <p:nvSpPr>
            <p:cNvPr id="6168" name="Freeform 24"/>
            <p:cNvSpPr>
              <a:spLocks/>
            </p:cNvSpPr>
            <p:nvPr/>
          </p:nvSpPr>
          <p:spPr bwMode="hidden">
            <a:xfrm>
              <a:off x="5352" y="0"/>
              <a:ext cx="408" cy="414"/>
            </a:xfrm>
            <a:custGeom>
              <a:avLst/>
              <a:gdLst/>
              <a:ahLst/>
              <a:cxnLst>
                <a:cxn ang="0">
                  <a:pos x="407" y="414"/>
                </a:cxn>
                <a:cxn ang="0">
                  <a:pos x="407" y="396"/>
                </a:cxn>
                <a:cxn ang="0">
                  <a:pos x="222" y="192"/>
                </a:cxn>
                <a:cxn ang="0">
                  <a:pos x="12" y="0"/>
                </a:cxn>
                <a:cxn ang="0">
                  <a:pos x="0" y="0"/>
                </a:cxn>
                <a:cxn ang="0">
                  <a:pos x="108" y="102"/>
                </a:cxn>
                <a:cxn ang="0">
                  <a:pos x="216" y="204"/>
                </a:cxn>
                <a:cxn ang="0">
                  <a:pos x="407" y="414"/>
                </a:cxn>
                <a:cxn ang="0">
                  <a:pos x="407" y="414"/>
                </a:cxn>
              </a:cxnLst>
              <a:rect l="0" t="0" r="r" b="b"/>
              <a:pathLst>
                <a:path w="407" h="414">
                  <a:moveTo>
                    <a:pt x="407" y="414"/>
                  </a:moveTo>
                  <a:lnTo>
                    <a:pt x="407" y="396"/>
                  </a:lnTo>
                  <a:lnTo>
                    <a:pt x="222" y="192"/>
                  </a:lnTo>
                  <a:lnTo>
                    <a:pt x="12" y="0"/>
                  </a:lnTo>
                  <a:lnTo>
                    <a:pt x="0" y="0"/>
                  </a:lnTo>
                  <a:lnTo>
                    <a:pt x="108" y="102"/>
                  </a:lnTo>
                  <a:lnTo>
                    <a:pt x="216" y="204"/>
                  </a:lnTo>
                  <a:lnTo>
                    <a:pt x="407" y="414"/>
                  </a:lnTo>
                  <a:lnTo>
                    <a:pt x="407" y="414"/>
                  </a:lnTo>
                  <a:close/>
                </a:path>
              </a:pathLst>
            </a:custGeom>
            <a:solidFill>
              <a:schemeClr val="bg1"/>
            </a:solidFill>
            <a:ln w="9525">
              <a:noFill/>
              <a:round/>
              <a:headEnd/>
              <a:tailEnd/>
            </a:ln>
          </p:spPr>
          <p:txBody>
            <a:bodyPr/>
            <a:lstStyle/>
            <a:p>
              <a:endParaRPr lang="ar-SA"/>
            </a:p>
          </p:txBody>
        </p:sp>
        <p:sp>
          <p:nvSpPr>
            <p:cNvPr id="6169" name="Freeform 25"/>
            <p:cNvSpPr>
              <a:spLocks/>
            </p:cNvSpPr>
            <p:nvPr/>
          </p:nvSpPr>
          <p:spPr bwMode="hidden">
            <a:xfrm>
              <a:off x="6" y="0"/>
              <a:ext cx="858" cy="1409"/>
            </a:xfrm>
            <a:custGeom>
              <a:avLst/>
              <a:gdLst/>
              <a:ahLst/>
              <a:cxnLst>
                <a:cxn ang="0">
                  <a:pos x="0" y="1361"/>
                </a:cxn>
                <a:cxn ang="0">
                  <a:pos x="0" y="1409"/>
                </a:cxn>
                <a:cxn ang="0">
                  <a:pos x="54" y="1211"/>
                </a:cxn>
                <a:cxn ang="0">
                  <a:pos x="126" y="1013"/>
                </a:cxn>
                <a:cxn ang="0">
                  <a:pos x="215" y="827"/>
                </a:cxn>
                <a:cxn ang="0">
                  <a:pos x="311" y="647"/>
                </a:cxn>
                <a:cxn ang="0">
                  <a:pos x="431" y="474"/>
                </a:cxn>
                <a:cxn ang="0">
                  <a:pos x="556" y="312"/>
                </a:cxn>
                <a:cxn ang="0">
                  <a:pos x="700" y="150"/>
                </a:cxn>
                <a:cxn ang="0">
                  <a:pos x="855" y="0"/>
                </a:cxn>
                <a:cxn ang="0">
                  <a:pos x="837" y="0"/>
                </a:cxn>
                <a:cxn ang="0">
                  <a:pos x="688" y="144"/>
                </a:cxn>
                <a:cxn ang="0">
                  <a:pos x="550" y="300"/>
                </a:cxn>
                <a:cxn ang="0">
                  <a:pos x="425" y="462"/>
                </a:cxn>
                <a:cxn ang="0">
                  <a:pos x="311" y="629"/>
                </a:cxn>
                <a:cxn ang="0">
                  <a:pos x="215" y="803"/>
                </a:cxn>
                <a:cxn ang="0">
                  <a:pos x="132" y="983"/>
                </a:cxn>
                <a:cxn ang="0">
                  <a:pos x="60" y="1169"/>
                </a:cxn>
                <a:cxn ang="0">
                  <a:pos x="0" y="1361"/>
                </a:cxn>
                <a:cxn ang="0">
                  <a:pos x="0" y="1361"/>
                </a:cxn>
              </a:cxnLst>
              <a:rect l="0" t="0" r="r" b="b"/>
              <a:pathLst>
                <a:path w="855" h="1409">
                  <a:moveTo>
                    <a:pt x="0" y="1361"/>
                  </a:moveTo>
                  <a:lnTo>
                    <a:pt x="0" y="1409"/>
                  </a:lnTo>
                  <a:lnTo>
                    <a:pt x="54" y="1211"/>
                  </a:lnTo>
                  <a:lnTo>
                    <a:pt x="126" y="1013"/>
                  </a:lnTo>
                  <a:lnTo>
                    <a:pt x="215" y="827"/>
                  </a:lnTo>
                  <a:lnTo>
                    <a:pt x="311" y="647"/>
                  </a:lnTo>
                  <a:lnTo>
                    <a:pt x="431" y="474"/>
                  </a:lnTo>
                  <a:lnTo>
                    <a:pt x="556" y="312"/>
                  </a:lnTo>
                  <a:lnTo>
                    <a:pt x="700" y="150"/>
                  </a:lnTo>
                  <a:lnTo>
                    <a:pt x="855" y="0"/>
                  </a:lnTo>
                  <a:lnTo>
                    <a:pt x="837" y="0"/>
                  </a:lnTo>
                  <a:lnTo>
                    <a:pt x="688" y="144"/>
                  </a:lnTo>
                  <a:lnTo>
                    <a:pt x="550" y="300"/>
                  </a:lnTo>
                  <a:lnTo>
                    <a:pt x="425" y="462"/>
                  </a:lnTo>
                  <a:lnTo>
                    <a:pt x="311" y="629"/>
                  </a:lnTo>
                  <a:lnTo>
                    <a:pt x="215" y="803"/>
                  </a:lnTo>
                  <a:lnTo>
                    <a:pt x="132" y="983"/>
                  </a:lnTo>
                  <a:lnTo>
                    <a:pt x="60" y="1169"/>
                  </a:lnTo>
                  <a:lnTo>
                    <a:pt x="0" y="1361"/>
                  </a:lnTo>
                  <a:lnTo>
                    <a:pt x="0" y="1361"/>
                  </a:lnTo>
                  <a:close/>
                </a:path>
              </a:pathLst>
            </a:custGeom>
            <a:gradFill rotWithShape="0">
              <a:gsLst>
                <a:gs pos="0">
                  <a:schemeClr val="bg1"/>
                </a:gs>
                <a:gs pos="100000">
                  <a:schemeClr val="bg1">
                    <a:gamma/>
                    <a:shade val="94118"/>
                    <a:invGamma/>
                  </a:schemeClr>
                </a:gs>
              </a:gsLst>
              <a:lin ang="5400000" scaled="1"/>
            </a:gradFill>
            <a:ln w="9525">
              <a:noFill/>
              <a:round/>
              <a:headEnd/>
              <a:tailEnd/>
            </a:ln>
          </p:spPr>
          <p:txBody>
            <a:bodyPr/>
            <a:lstStyle/>
            <a:p>
              <a:endParaRPr lang="ar-SA"/>
            </a:p>
          </p:txBody>
        </p:sp>
        <p:sp>
          <p:nvSpPr>
            <p:cNvPr id="6170" name="Freeform 26"/>
            <p:cNvSpPr>
              <a:spLocks/>
            </p:cNvSpPr>
            <p:nvPr/>
          </p:nvSpPr>
          <p:spPr bwMode="hidden">
            <a:xfrm>
              <a:off x="6" y="0"/>
              <a:ext cx="588" cy="599"/>
            </a:xfrm>
            <a:custGeom>
              <a:avLst/>
              <a:gdLst/>
              <a:ahLst/>
              <a:cxnLst>
                <a:cxn ang="0">
                  <a:pos x="586" y="0"/>
                </a:cxn>
                <a:cxn ang="0">
                  <a:pos x="568" y="0"/>
                </a:cxn>
                <a:cxn ang="0">
                  <a:pos x="407" y="132"/>
                </a:cxn>
                <a:cxn ang="0">
                  <a:pos x="257" y="270"/>
                </a:cxn>
                <a:cxn ang="0">
                  <a:pos x="120" y="420"/>
                </a:cxn>
                <a:cxn ang="0">
                  <a:pos x="0" y="575"/>
                </a:cxn>
                <a:cxn ang="0">
                  <a:pos x="0" y="599"/>
                </a:cxn>
                <a:cxn ang="0">
                  <a:pos x="120" y="432"/>
                </a:cxn>
                <a:cxn ang="0">
                  <a:pos x="257" y="282"/>
                </a:cxn>
                <a:cxn ang="0">
                  <a:pos x="413" y="138"/>
                </a:cxn>
                <a:cxn ang="0">
                  <a:pos x="586" y="0"/>
                </a:cxn>
                <a:cxn ang="0">
                  <a:pos x="586" y="0"/>
                </a:cxn>
              </a:cxnLst>
              <a:rect l="0" t="0" r="r" b="b"/>
              <a:pathLst>
                <a:path w="586" h="599">
                  <a:moveTo>
                    <a:pt x="586" y="0"/>
                  </a:moveTo>
                  <a:lnTo>
                    <a:pt x="568" y="0"/>
                  </a:lnTo>
                  <a:lnTo>
                    <a:pt x="407" y="132"/>
                  </a:lnTo>
                  <a:lnTo>
                    <a:pt x="257" y="270"/>
                  </a:lnTo>
                  <a:lnTo>
                    <a:pt x="120" y="420"/>
                  </a:lnTo>
                  <a:lnTo>
                    <a:pt x="0" y="575"/>
                  </a:lnTo>
                  <a:lnTo>
                    <a:pt x="0" y="599"/>
                  </a:lnTo>
                  <a:lnTo>
                    <a:pt x="120" y="432"/>
                  </a:lnTo>
                  <a:lnTo>
                    <a:pt x="257" y="282"/>
                  </a:lnTo>
                  <a:lnTo>
                    <a:pt x="413" y="138"/>
                  </a:lnTo>
                  <a:lnTo>
                    <a:pt x="586" y="0"/>
                  </a:lnTo>
                  <a:lnTo>
                    <a:pt x="586" y="0"/>
                  </a:lnTo>
                  <a:close/>
                </a:path>
              </a:pathLst>
            </a:custGeom>
            <a:solidFill>
              <a:schemeClr val="bg1"/>
            </a:solidFill>
            <a:ln w="9525">
              <a:noFill/>
              <a:round/>
              <a:headEnd/>
              <a:tailEnd/>
            </a:ln>
          </p:spPr>
          <p:txBody>
            <a:bodyPr/>
            <a:lstStyle/>
            <a:p>
              <a:endParaRPr lang="ar-SA"/>
            </a:p>
          </p:txBody>
        </p:sp>
        <p:sp>
          <p:nvSpPr>
            <p:cNvPr id="6171" name="Freeform 27"/>
            <p:cNvSpPr>
              <a:spLocks/>
            </p:cNvSpPr>
            <p:nvPr/>
          </p:nvSpPr>
          <p:spPr bwMode="hidden">
            <a:xfrm>
              <a:off x="6" y="0"/>
              <a:ext cx="270" cy="252"/>
            </a:xfrm>
            <a:custGeom>
              <a:avLst/>
              <a:gdLst/>
              <a:ahLst/>
              <a:cxnLst>
                <a:cxn ang="0">
                  <a:pos x="269" y="0"/>
                </a:cxn>
                <a:cxn ang="0">
                  <a:pos x="251" y="0"/>
                </a:cxn>
                <a:cxn ang="0">
                  <a:pos x="120" y="114"/>
                </a:cxn>
                <a:cxn ang="0">
                  <a:pos x="60" y="174"/>
                </a:cxn>
                <a:cxn ang="0">
                  <a:pos x="0" y="234"/>
                </a:cxn>
                <a:cxn ang="0">
                  <a:pos x="0" y="252"/>
                </a:cxn>
                <a:cxn ang="0">
                  <a:pos x="126" y="120"/>
                </a:cxn>
                <a:cxn ang="0">
                  <a:pos x="269" y="0"/>
                </a:cxn>
                <a:cxn ang="0">
                  <a:pos x="269" y="0"/>
                </a:cxn>
              </a:cxnLst>
              <a:rect l="0" t="0" r="r" b="b"/>
              <a:pathLst>
                <a:path w="269" h="252">
                  <a:moveTo>
                    <a:pt x="269" y="0"/>
                  </a:moveTo>
                  <a:lnTo>
                    <a:pt x="251" y="0"/>
                  </a:lnTo>
                  <a:lnTo>
                    <a:pt x="120" y="114"/>
                  </a:lnTo>
                  <a:lnTo>
                    <a:pt x="60" y="174"/>
                  </a:lnTo>
                  <a:lnTo>
                    <a:pt x="0" y="234"/>
                  </a:lnTo>
                  <a:lnTo>
                    <a:pt x="0" y="252"/>
                  </a:lnTo>
                  <a:lnTo>
                    <a:pt x="126" y="120"/>
                  </a:lnTo>
                  <a:lnTo>
                    <a:pt x="269" y="0"/>
                  </a:lnTo>
                  <a:lnTo>
                    <a:pt x="269" y="0"/>
                  </a:lnTo>
                  <a:close/>
                </a:path>
              </a:pathLst>
            </a:custGeom>
            <a:solidFill>
              <a:schemeClr val="bg1"/>
            </a:solidFill>
            <a:ln w="9525">
              <a:noFill/>
              <a:round/>
              <a:headEnd/>
              <a:tailEnd/>
            </a:ln>
          </p:spPr>
          <p:txBody>
            <a:bodyPr/>
            <a:lstStyle/>
            <a:p>
              <a:endParaRPr lang="ar-SA"/>
            </a:p>
          </p:txBody>
        </p:sp>
        <p:sp>
          <p:nvSpPr>
            <p:cNvPr id="6172" name="Line 28"/>
            <p:cNvSpPr>
              <a:spLocks noChangeShapeType="1"/>
            </p:cNvSpPr>
            <p:nvPr/>
          </p:nvSpPr>
          <p:spPr bwMode="hidden">
            <a:xfrm>
              <a:off x="1" y="2749"/>
              <a:ext cx="5758" cy="0"/>
            </a:xfrm>
            <a:prstGeom prst="line">
              <a:avLst/>
            </a:prstGeom>
            <a:noFill/>
            <a:ln w="15875">
              <a:solidFill>
                <a:schemeClr val="bg1"/>
              </a:solidFill>
              <a:round/>
              <a:headEnd/>
              <a:tailEnd/>
            </a:ln>
            <a:effectLst/>
          </p:spPr>
          <p:txBody>
            <a:bodyPr/>
            <a:lstStyle/>
            <a:p>
              <a:endParaRPr lang="ar-SA"/>
            </a:p>
          </p:txBody>
        </p:sp>
        <p:sp>
          <p:nvSpPr>
            <p:cNvPr id="6173" name="Line 29"/>
            <p:cNvSpPr>
              <a:spLocks noChangeShapeType="1"/>
            </p:cNvSpPr>
            <p:nvPr/>
          </p:nvSpPr>
          <p:spPr bwMode="hidden">
            <a:xfrm>
              <a:off x="1" y="2356"/>
              <a:ext cx="5758" cy="0"/>
            </a:xfrm>
            <a:prstGeom prst="line">
              <a:avLst/>
            </a:prstGeom>
            <a:noFill/>
            <a:ln w="15875">
              <a:solidFill>
                <a:schemeClr val="bg1"/>
              </a:solidFill>
              <a:round/>
              <a:headEnd/>
              <a:tailEnd/>
            </a:ln>
            <a:effectLst/>
          </p:spPr>
          <p:txBody>
            <a:bodyPr/>
            <a:lstStyle/>
            <a:p>
              <a:endParaRPr lang="ar-SA"/>
            </a:p>
          </p:txBody>
        </p:sp>
        <p:sp>
          <p:nvSpPr>
            <p:cNvPr id="6174" name="Line 30"/>
            <p:cNvSpPr>
              <a:spLocks noChangeShapeType="1"/>
            </p:cNvSpPr>
            <p:nvPr/>
          </p:nvSpPr>
          <p:spPr bwMode="hidden">
            <a:xfrm>
              <a:off x="1" y="3142"/>
              <a:ext cx="5758" cy="0"/>
            </a:xfrm>
            <a:prstGeom prst="line">
              <a:avLst/>
            </a:prstGeom>
            <a:noFill/>
            <a:ln w="15875">
              <a:solidFill>
                <a:schemeClr val="bg2"/>
              </a:solidFill>
              <a:round/>
              <a:headEnd/>
              <a:tailEnd/>
            </a:ln>
            <a:effectLst/>
          </p:spPr>
          <p:txBody>
            <a:bodyPr/>
            <a:lstStyle/>
            <a:p>
              <a:endParaRPr lang="ar-SA"/>
            </a:p>
          </p:txBody>
        </p:sp>
        <p:grpSp>
          <p:nvGrpSpPr>
            <p:cNvPr id="6175" name="Group 31"/>
            <p:cNvGrpSpPr>
              <a:grpSpLocks/>
            </p:cNvGrpSpPr>
            <p:nvPr/>
          </p:nvGrpSpPr>
          <p:grpSpPr bwMode="auto">
            <a:xfrm>
              <a:off x="1" y="392"/>
              <a:ext cx="5758" cy="1571"/>
              <a:chOff x="1" y="392"/>
              <a:chExt cx="5758" cy="1571"/>
            </a:xfrm>
          </p:grpSpPr>
          <p:sp>
            <p:nvSpPr>
              <p:cNvPr id="6176" name="Line 32"/>
              <p:cNvSpPr>
                <a:spLocks noChangeShapeType="1"/>
              </p:cNvSpPr>
              <p:nvPr userDrawn="1"/>
            </p:nvSpPr>
            <p:spPr bwMode="hidden">
              <a:xfrm>
                <a:off x="1" y="784"/>
                <a:ext cx="5758" cy="0"/>
              </a:xfrm>
              <a:prstGeom prst="line">
                <a:avLst/>
              </a:prstGeom>
              <a:noFill/>
              <a:ln w="15875">
                <a:solidFill>
                  <a:schemeClr val="bg1"/>
                </a:solidFill>
                <a:round/>
                <a:headEnd/>
                <a:tailEnd/>
              </a:ln>
              <a:effectLst/>
            </p:spPr>
            <p:txBody>
              <a:bodyPr/>
              <a:lstStyle/>
              <a:p>
                <a:endParaRPr lang="ar-SA"/>
              </a:p>
            </p:txBody>
          </p:sp>
          <p:sp>
            <p:nvSpPr>
              <p:cNvPr id="6177" name="Line 33"/>
              <p:cNvSpPr>
                <a:spLocks noChangeShapeType="1"/>
              </p:cNvSpPr>
              <p:nvPr userDrawn="1"/>
            </p:nvSpPr>
            <p:spPr bwMode="hidden">
              <a:xfrm>
                <a:off x="1" y="1963"/>
                <a:ext cx="5758" cy="0"/>
              </a:xfrm>
              <a:prstGeom prst="line">
                <a:avLst/>
              </a:prstGeom>
              <a:noFill/>
              <a:ln w="15875">
                <a:solidFill>
                  <a:schemeClr val="bg1"/>
                </a:solidFill>
                <a:round/>
                <a:headEnd/>
                <a:tailEnd/>
              </a:ln>
              <a:effectLst/>
            </p:spPr>
            <p:txBody>
              <a:bodyPr/>
              <a:lstStyle/>
              <a:p>
                <a:endParaRPr lang="ar-SA"/>
              </a:p>
            </p:txBody>
          </p:sp>
          <p:sp>
            <p:nvSpPr>
              <p:cNvPr id="6178" name="Line 34"/>
              <p:cNvSpPr>
                <a:spLocks noChangeShapeType="1"/>
              </p:cNvSpPr>
              <p:nvPr userDrawn="1"/>
            </p:nvSpPr>
            <p:spPr bwMode="hidden">
              <a:xfrm>
                <a:off x="1" y="1570"/>
                <a:ext cx="5758" cy="0"/>
              </a:xfrm>
              <a:prstGeom prst="line">
                <a:avLst/>
              </a:prstGeom>
              <a:noFill/>
              <a:ln w="15875">
                <a:solidFill>
                  <a:schemeClr val="bg1"/>
                </a:solidFill>
                <a:round/>
                <a:headEnd/>
                <a:tailEnd/>
              </a:ln>
              <a:effectLst/>
            </p:spPr>
            <p:txBody>
              <a:bodyPr/>
              <a:lstStyle/>
              <a:p>
                <a:endParaRPr lang="ar-SA"/>
              </a:p>
            </p:txBody>
          </p:sp>
          <p:sp>
            <p:nvSpPr>
              <p:cNvPr id="6179" name="Line 35"/>
              <p:cNvSpPr>
                <a:spLocks noChangeShapeType="1"/>
              </p:cNvSpPr>
              <p:nvPr userDrawn="1"/>
            </p:nvSpPr>
            <p:spPr bwMode="hidden">
              <a:xfrm>
                <a:off x="1" y="1177"/>
                <a:ext cx="5758" cy="0"/>
              </a:xfrm>
              <a:prstGeom prst="line">
                <a:avLst/>
              </a:prstGeom>
              <a:noFill/>
              <a:ln w="15875">
                <a:solidFill>
                  <a:schemeClr val="bg1"/>
                </a:solidFill>
                <a:round/>
                <a:headEnd/>
                <a:tailEnd/>
              </a:ln>
              <a:effectLst/>
            </p:spPr>
            <p:txBody>
              <a:bodyPr/>
              <a:lstStyle/>
              <a:p>
                <a:endParaRPr lang="ar-SA"/>
              </a:p>
            </p:txBody>
          </p:sp>
          <p:sp>
            <p:nvSpPr>
              <p:cNvPr id="6180" name="Line 36"/>
              <p:cNvSpPr>
                <a:spLocks noChangeShapeType="1"/>
              </p:cNvSpPr>
              <p:nvPr userDrawn="1"/>
            </p:nvSpPr>
            <p:spPr bwMode="hidden">
              <a:xfrm>
                <a:off x="1" y="392"/>
                <a:ext cx="5758" cy="0"/>
              </a:xfrm>
              <a:prstGeom prst="line">
                <a:avLst/>
              </a:prstGeom>
              <a:noFill/>
              <a:ln w="15875">
                <a:solidFill>
                  <a:schemeClr val="bg1"/>
                </a:solidFill>
                <a:round/>
                <a:headEnd/>
                <a:tailEnd/>
              </a:ln>
              <a:effectLst/>
            </p:spPr>
            <p:txBody>
              <a:bodyPr/>
              <a:lstStyle/>
              <a:p>
                <a:endParaRPr lang="ar-SA"/>
              </a:p>
            </p:txBody>
          </p:sp>
        </p:grpSp>
        <p:sp>
          <p:nvSpPr>
            <p:cNvPr id="6181" name="Line 37"/>
            <p:cNvSpPr>
              <a:spLocks noChangeShapeType="1"/>
            </p:cNvSpPr>
            <p:nvPr/>
          </p:nvSpPr>
          <p:spPr bwMode="hidden">
            <a:xfrm>
              <a:off x="1" y="3928"/>
              <a:ext cx="5758" cy="0"/>
            </a:xfrm>
            <a:prstGeom prst="line">
              <a:avLst/>
            </a:prstGeom>
            <a:noFill/>
            <a:ln w="15875">
              <a:solidFill>
                <a:schemeClr val="bg2"/>
              </a:solidFill>
              <a:round/>
              <a:headEnd/>
              <a:tailEnd/>
            </a:ln>
            <a:effectLst/>
          </p:spPr>
          <p:txBody>
            <a:bodyPr/>
            <a:lstStyle/>
            <a:p>
              <a:endParaRPr lang="ar-SA"/>
            </a:p>
          </p:txBody>
        </p:sp>
        <p:sp>
          <p:nvSpPr>
            <p:cNvPr id="6182" name="Line 38"/>
            <p:cNvSpPr>
              <a:spLocks noChangeShapeType="1"/>
            </p:cNvSpPr>
            <p:nvPr/>
          </p:nvSpPr>
          <p:spPr bwMode="hidden">
            <a:xfrm>
              <a:off x="1" y="3535"/>
              <a:ext cx="5758" cy="0"/>
            </a:xfrm>
            <a:prstGeom prst="line">
              <a:avLst/>
            </a:prstGeom>
            <a:noFill/>
            <a:ln w="15875">
              <a:solidFill>
                <a:schemeClr val="bg2"/>
              </a:solidFill>
              <a:round/>
              <a:headEnd/>
              <a:tailEnd/>
            </a:ln>
            <a:effectLst/>
          </p:spPr>
          <p:txBody>
            <a:bodyPr/>
            <a:lstStyle/>
            <a:p>
              <a:endParaRPr lang="ar-SA"/>
            </a:p>
          </p:txBody>
        </p:sp>
      </p:grpSp>
      <p:sp>
        <p:nvSpPr>
          <p:cNvPr id="6183" name="Rectangle 39"/>
          <p:cNvSpPr>
            <a:spLocks noGrp="1" noChangeArrowheads="1"/>
          </p:cNvSpPr>
          <p:nvPr>
            <p:ph type="title"/>
          </p:nvPr>
        </p:nvSpPr>
        <p:spPr bwMode="auto">
          <a:xfrm>
            <a:off x="457200" y="277813"/>
            <a:ext cx="8229600" cy="1139825"/>
          </a:xfrm>
          <a:prstGeom prst="rect">
            <a:avLst/>
          </a:prstGeom>
          <a:gradFill rotWithShape="1">
            <a:gsLst>
              <a:gs pos="0">
                <a:srgbClr val="FFFFFF"/>
              </a:gs>
              <a:gs pos="7001">
                <a:srgbClr val="E6E6E6"/>
              </a:gs>
              <a:gs pos="32001">
                <a:srgbClr val="7D8496"/>
              </a:gs>
              <a:gs pos="47000">
                <a:srgbClr val="E6E6E6"/>
              </a:gs>
              <a:gs pos="85001">
                <a:srgbClr val="7D8496"/>
              </a:gs>
              <a:gs pos="100000">
                <a:srgbClr val="E6E6E6"/>
              </a:gs>
            </a:gsLst>
            <a:path path="shape">
              <a:fillToRect l="50000" t="50000" r="50000" b="50000"/>
            </a:path>
          </a:gradFill>
          <a:ln w="57150" cmpd="thinThick">
            <a:solidFill>
              <a:srgbClr val="99FF33"/>
            </a:solidFill>
            <a:miter lim="800000"/>
            <a:headEnd/>
            <a:tailEnd/>
          </a:ln>
          <a:effectLst/>
        </p:spPr>
        <p:txBody>
          <a:bodyPr vert="horz" wrap="square" lIns="91440" tIns="45720" rIns="91440" bIns="45720" numCol="1" anchor="ctr" anchorCtr="1" compatLnSpc="1">
            <a:prstTxWarp prst="textNoShape">
              <a:avLst/>
            </a:prstTxWarp>
          </a:bodyPr>
          <a:lstStyle/>
          <a:p>
            <a:pPr lvl="0"/>
            <a:r>
              <a:rPr lang="ar-SA" smtClean="0"/>
              <a:t>انقر لتحرير نمط العنوان الرئيسي</a:t>
            </a:r>
          </a:p>
        </p:txBody>
      </p:sp>
      <p:sp>
        <p:nvSpPr>
          <p:cNvPr id="6184" name="Rectangle 40"/>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rtl="0">
              <a:defRPr sz="1000">
                <a:effectLst>
                  <a:outerShdw blurRad="38100" dist="38100" dir="2700000" algn="tl">
                    <a:srgbClr val="000000"/>
                  </a:outerShdw>
                </a:effectLst>
              </a:defRPr>
            </a:lvl1pPr>
          </a:lstStyle>
          <a:p>
            <a:endParaRPr lang="en-US"/>
          </a:p>
        </p:txBody>
      </p:sp>
      <p:sp>
        <p:nvSpPr>
          <p:cNvPr id="6185" name="Rectangle 41"/>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rtl="0">
              <a:defRPr sz="1000">
                <a:effectLst>
                  <a:outerShdw blurRad="38100" dist="38100" dir="2700000" algn="tl">
                    <a:srgbClr val="000000"/>
                  </a:outerShdw>
                </a:effectLst>
              </a:defRPr>
            </a:lvl1pPr>
          </a:lstStyle>
          <a:p>
            <a:endParaRPr lang="en-US"/>
          </a:p>
        </p:txBody>
      </p:sp>
      <p:sp>
        <p:nvSpPr>
          <p:cNvPr id="6186" name="Rectangle 42"/>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rtl="0">
              <a:defRPr sz="1000">
                <a:effectLst>
                  <a:outerShdw blurRad="38100" dist="38100" dir="2700000" algn="tl">
                    <a:srgbClr val="000000"/>
                  </a:outerShdw>
                </a:effectLst>
              </a:defRPr>
            </a:lvl1pPr>
          </a:lstStyle>
          <a:p>
            <a:fld id="{751F6F53-8A2F-43C3-A1F4-1235FB334DAF}" type="slidenum">
              <a:rPr lang="ar-SA"/>
              <a:pPr/>
              <a:t>‹#›</a:t>
            </a:fld>
            <a:endParaRPr lang="en-US"/>
          </a:p>
        </p:txBody>
      </p:sp>
      <p:sp>
        <p:nvSpPr>
          <p:cNvPr id="6187" name="Rectangle 43"/>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ar-SA" dirty="0" smtClean="0"/>
              <a:t>انقر لتحرير أنماط النص الرئيسي</a:t>
            </a:r>
          </a:p>
          <a:p>
            <a:pPr lvl="1"/>
            <a:r>
              <a:rPr lang="ar-SA" dirty="0" smtClean="0"/>
              <a:t>المستوى الثاني</a:t>
            </a:r>
          </a:p>
          <a:p>
            <a:pPr lvl="2"/>
            <a:r>
              <a:rPr lang="ar-SA" dirty="0" smtClean="0"/>
              <a:t>المستوى الثالث</a:t>
            </a:r>
          </a:p>
          <a:p>
            <a:pPr lvl="3"/>
            <a:r>
              <a:rPr lang="ar-SA" dirty="0" smtClean="0"/>
              <a:t>المستوى الرابع</a:t>
            </a:r>
          </a:p>
          <a:p>
            <a:pPr lvl="4"/>
            <a:r>
              <a:rPr lang="ar-SA" dirty="0" smtClean="0"/>
              <a:t>المستوى الخامس</a:t>
            </a:r>
          </a:p>
        </p:txBody>
      </p:sp>
    </p:spTree>
  </p:cSld>
  <p:clrMap bg1="dk2" tx1="lt1" bg2="dk1" tx2="lt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 id="2147483663" r:id="rId12"/>
    <p:sldLayoutId id="2147483664" r:id="rId13"/>
    <p:sldLayoutId id="2147483665" r:id="rId14"/>
    <p:sldLayoutId id="2147483666" r:id="rId15"/>
  </p:sldLayoutIdLst>
  <p:transition>
    <p:circle/>
  </p:transition>
  <p:timing>
    <p:tnLst>
      <p:par>
        <p:cTn id="1" dur="indefinite" restart="never" nodeType="tmRoot"/>
      </p:par>
    </p:tnLst>
  </p:timing>
  <p:txStyles>
    <p:titleStyle>
      <a:lvl1pPr algn="ctr" rtl="1" fontAlgn="base">
        <a:spcBef>
          <a:spcPct val="0"/>
        </a:spcBef>
        <a:spcAft>
          <a:spcPct val="0"/>
        </a:spcAft>
        <a:defRPr sz="4400">
          <a:solidFill>
            <a:srgbClr val="000000"/>
          </a:solidFill>
          <a:effectLst>
            <a:outerShdw blurRad="38100" dist="38100" dir="2700000" algn="tl">
              <a:srgbClr val="C0C0C0"/>
            </a:outerShdw>
          </a:effectLst>
          <a:latin typeface="+mj-lt"/>
          <a:ea typeface="+mj-ea"/>
          <a:cs typeface="+mj-cs"/>
        </a:defRPr>
      </a:lvl1pPr>
      <a:lvl2pPr algn="ctr" rtl="1" fontAlgn="base">
        <a:spcBef>
          <a:spcPct val="0"/>
        </a:spcBef>
        <a:spcAft>
          <a:spcPct val="0"/>
        </a:spcAft>
        <a:defRPr sz="4400">
          <a:solidFill>
            <a:srgbClr val="000000"/>
          </a:solidFill>
          <a:effectLst>
            <a:outerShdw blurRad="38100" dist="38100" dir="2700000" algn="tl">
              <a:srgbClr val="C0C0C0"/>
            </a:outerShdw>
          </a:effectLst>
          <a:latin typeface="Arial" pitchFamily="34" charset="0"/>
          <a:cs typeface="Arial" pitchFamily="34" charset="0"/>
        </a:defRPr>
      </a:lvl2pPr>
      <a:lvl3pPr algn="ctr" rtl="1" fontAlgn="base">
        <a:spcBef>
          <a:spcPct val="0"/>
        </a:spcBef>
        <a:spcAft>
          <a:spcPct val="0"/>
        </a:spcAft>
        <a:defRPr sz="4400">
          <a:solidFill>
            <a:srgbClr val="000000"/>
          </a:solidFill>
          <a:effectLst>
            <a:outerShdw blurRad="38100" dist="38100" dir="2700000" algn="tl">
              <a:srgbClr val="C0C0C0"/>
            </a:outerShdw>
          </a:effectLst>
          <a:latin typeface="Arial" pitchFamily="34" charset="0"/>
          <a:cs typeface="Arial" pitchFamily="34" charset="0"/>
        </a:defRPr>
      </a:lvl3pPr>
      <a:lvl4pPr algn="ctr" rtl="1" fontAlgn="base">
        <a:spcBef>
          <a:spcPct val="0"/>
        </a:spcBef>
        <a:spcAft>
          <a:spcPct val="0"/>
        </a:spcAft>
        <a:defRPr sz="4400">
          <a:solidFill>
            <a:srgbClr val="000000"/>
          </a:solidFill>
          <a:effectLst>
            <a:outerShdw blurRad="38100" dist="38100" dir="2700000" algn="tl">
              <a:srgbClr val="C0C0C0"/>
            </a:outerShdw>
          </a:effectLst>
          <a:latin typeface="Arial" pitchFamily="34" charset="0"/>
          <a:cs typeface="Arial" pitchFamily="34" charset="0"/>
        </a:defRPr>
      </a:lvl4pPr>
      <a:lvl5pPr algn="ctr" rtl="1" fontAlgn="base">
        <a:spcBef>
          <a:spcPct val="0"/>
        </a:spcBef>
        <a:spcAft>
          <a:spcPct val="0"/>
        </a:spcAft>
        <a:defRPr sz="4400">
          <a:solidFill>
            <a:srgbClr val="000000"/>
          </a:solidFill>
          <a:effectLst>
            <a:outerShdw blurRad="38100" dist="38100" dir="2700000" algn="tl">
              <a:srgbClr val="C0C0C0"/>
            </a:outerShdw>
          </a:effectLst>
          <a:latin typeface="Arial" pitchFamily="34" charset="0"/>
          <a:cs typeface="Arial" pitchFamily="34" charset="0"/>
        </a:defRPr>
      </a:lvl5pPr>
      <a:lvl6pPr marL="457200" algn="ctr" rtl="1" fontAlgn="base">
        <a:spcBef>
          <a:spcPct val="0"/>
        </a:spcBef>
        <a:spcAft>
          <a:spcPct val="0"/>
        </a:spcAft>
        <a:defRPr sz="4400">
          <a:solidFill>
            <a:srgbClr val="000000"/>
          </a:solidFill>
          <a:effectLst>
            <a:outerShdw blurRad="38100" dist="38100" dir="2700000" algn="tl">
              <a:srgbClr val="C0C0C0"/>
            </a:outerShdw>
          </a:effectLst>
          <a:latin typeface="Arial" pitchFamily="34" charset="0"/>
          <a:cs typeface="Arial" pitchFamily="34" charset="0"/>
        </a:defRPr>
      </a:lvl6pPr>
      <a:lvl7pPr marL="914400" algn="ctr" rtl="1" fontAlgn="base">
        <a:spcBef>
          <a:spcPct val="0"/>
        </a:spcBef>
        <a:spcAft>
          <a:spcPct val="0"/>
        </a:spcAft>
        <a:defRPr sz="4400">
          <a:solidFill>
            <a:srgbClr val="000000"/>
          </a:solidFill>
          <a:effectLst>
            <a:outerShdw blurRad="38100" dist="38100" dir="2700000" algn="tl">
              <a:srgbClr val="C0C0C0"/>
            </a:outerShdw>
          </a:effectLst>
          <a:latin typeface="Arial" pitchFamily="34" charset="0"/>
          <a:cs typeface="Arial" pitchFamily="34" charset="0"/>
        </a:defRPr>
      </a:lvl7pPr>
      <a:lvl8pPr marL="1371600" algn="ctr" rtl="1" fontAlgn="base">
        <a:spcBef>
          <a:spcPct val="0"/>
        </a:spcBef>
        <a:spcAft>
          <a:spcPct val="0"/>
        </a:spcAft>
        <a:defRPr sz="4400">
          <a:solidFill>
            <a:srgbClr val="000000"/>
          </a:solidFill>
          <a:effectLst>
            <a:outerShdw blurRad="38100" dist="38100" dir="2700000" algn="tl">
              <a:srgbClr val="C0C0C0"/>
            </a:outerShdw>
          </a:effectLst>
          <a:latin typeface="Arial" pitchFamily="34" charset="0"/>
          <a:cs typeface="Arial" pitchFamily="34" charset="0"/>
        </a:defRPr>
      </a:lvl8pPr>
      <a:lvl9pPr marL="1828800" algn="ctr" rtl="1" fontAlgn="base">
        <a:spcBef>
          <a:spcPct val="0"/>
        </a:spcBef>
        <a:spcAft>
          <a:spcPct val="0"/>
        </a:spcAft>
        <a:defRPr sz="4400">
          <a:solidFill>
            <a:srgbClr val="000000"/>
          </a:solidFill>
          <a:effectLst>
            <a:outerShdw blurRad="38100" dist="38100" dir="2700000" algn="tl">
              <a:srgbClr val="C0C0C0"/>
            </a:outerShdw>
          </a:effectLst>
          <a:latin typeface="Arial" pitchFamily="34" charset="0"/>
          <a:cs typeface="Arial" pitchFamily="34" charset="0"/>
        </a:defRPr>
      </a:lvl9pPr>
    </p:titleStyle>
    <p:bodyStyle>
      <a:lvl1pPr marL="342900" indent="-342900" algn="r" rtl="1" fontAlgn="base">
        <a:spcBef>
          <a:spcPct val="20000"/>
        </a:spcBef>
        <a:spcAft>
          <a:spcPct val="0"/>
        </a:spcAft>
        <a:buClr>
          <a:schemeClr val="hlink"/>
        </a:buClr>
        <a:buSzPct val="6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r" rtl="1" fontAlgn="base">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mn-lt"/>
          <a:cs typeface="+mn-cs"/>
        </a:defRPr>
      </a:lvl2pPr>
      <a:lvl3pPr marL="1143000" indent="-228600" algn="r" rtl="1" fontAlgn="base">
        <a:spcBef>
          <a:spcPct val="20000"/>
        </a:spcBef>
        <a:spcAft>
          <a:spcPct val="0"/>
        </a:spcAft>
        <a:buClr>
          <a:schemeClr val="accent2"/>
        </a:buClr>
        <a:buSzPct val="60000"/>
        <a:buFont typeface="Wingdings" pitchFamily="2" charset="2"/>
        <a:buChar char="n"/>
        <a:defRPr sz="2400">
          <a:solidFill>
            <a:schemeClr val="tx1"/>
          </a:solidFill>
          <a:effectLst>
            <a:outerShdw blurRad="38100" dist="38100" dir="2700000" algn="tl">
              <a:srgbClr val="000000"/>
            </a:outerShdw>
          </a:effectLst>
          <a:latin typeface="+mn-lt"/>
          <a:cs typeface="+mn-cs"/>
        </a:defRPr>
      </a:lvl3pPr>
      <a:lvl4pPr marL="1600200" indent="-228600" algn="r" rtl="1" fontAlgn="base">
        <a:spcBef>
          <a:spcPct val="20000"/>
        </a:spcBef>
        <a:spcAft>
          <a:spcPct val="0"/>
        </a:spcAft>
        <a:buClr>
          <a:schemeClr val="tx2"/>
        </a:buClr>
        <a:buChar char="•"/>
        <a:defRPr sz="2000">
          <a:solidFill>
            <a:schemeClr val="tx1"/>
          </a:solidFill>
          <a:effectLst>
            <a:outerShdw blurRad="38100" dist="38100" dir="2700000" algn="tl">
              <a:srgbClr val="000000"/>
            </a:outerShdw>
          </a:effectLst>
          <a:latin typeface="+mn-lt"/>
          <a:cs typeface="+mn-cs"/>
        </a:defRPr>
      </a:lvl4pPr>
      <a:lvl5pPr marL="2057400" indent="-228600" algn="r" rtl="1"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cs typeface="+mn-cs"/>
        </a:defRPr>
      </a:lvl5pPr>
      <a:lvl6pPr marL="2514600" indent="-228600" algn="r" rtl="1"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cs typeface="+mn-cs"/>
        </a:defRPr>
      </a:lvl6pPr>
      <a:lvl7pPr marL="2971800" indent="-228600" algn="r" rtl="1"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cs typeface="+mn-cs"/>
        </a:defRPr>
      </a:lvl7pPr>
      <a:lvl8pPr marL="3429000" indent="-228600" algn="r" rtl="1"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cs typeface="+mn-cs"/>
        </a:defRPr>
      </a:lvl8pPr>
      <a:lvl9pPr marL="3886200" indent="-228600" algn="r" rtl="1"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4.xml"/><Relationship Id="rId1" Type="http://schemas.openxmlformats.org/officeDocument/2006/relationships/vmlDrawing" Target="../drawings/vmlDrawing3.vml"/><Relationship Id="rId5" Type="http://schemas.openxmlformats.org/officeDocument/2006/relationships/image" Target="../media/image9.jpeg"/><Relationship Id="rId4" Type="http://schemas.openxmlformats.org/officeDocument/2006/relationships/oleObject" Target="../embeddings/oleObject2.bin"/></Relationships>
</file>

<file path=ppt/slides/_rels/slide13.xml.rels><?xml version="1.0" encoding="UTF-8" standalone="yes"?>
<Relationships xmlns="http://schemas.openxmlformats.org/package/2006/relationships"><Relationship Id="rId3" Type="http://schemas.openxmlformats.org/officeDocument/2006/relationships/oleObject" Target="../embeddings/Microsoft_Office_Word_97_-_2003_Document3.doc"/><Relationship Id="rId2" Type="http://schemas.openxmlformats.org/officeDocument/2006/relationships/slideLayout" Target="../slideLayouts/slideLayout2.xml"/><Relationship Id="rId1" Type="http://schemas.openxmlformats.org/officeDocument/2006/relationships/vmlDrawing" Target="../drawings/vmlDrawing4.vml"/></Relationships>
</file>

<file path=ppt/slides/_rels/slide14.xml.rels><?xml version="1.0" encoding="UTF-8" standalone="yes"?>
<Relationships xmlns="http://schemas.openxmlformats.org/package/2006/relationships"><Relationship Id="rId3" Type="http://schemas.openxmlformats.org/officeDocument/2006/relationships/oleObject" Target="../embeddings/Microsoft_Office_Word_97_-_2003_Document4.doc"/><Relationship Id="rId2" Type="http://schemas.openxmlformats.org/officeDocument/2006/relationships/slideLayout" Target="../slideLayouts/slideLayout15.xml"/><Relationship Id="rId1" Type="http://schemas.openxmlformats.org/officeDocument/2006/relationships/vmlDrawing" Target="../drawings/vmlDrawing5.v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oleObject" Target="../embeddings/Microsoft_Office_Word_97_-_2003_Document5.doc"/><Relationship Id="rId2" Type="http://schemas.openxmlformats.org/officeDocument/2006/relationships/slideLayout" Target="../slideLayouts/slideLayout15.xml"/><Relationship Id="rId1" Type="http://schemas.openxmlformats.org/officeDocument/2006/relationships/vmlDrawing" Target="../drawings/vmlDrawing6.vml"/></Relationships>
</file>

<file path=ppt/slides/_rels/slide2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Microsoft_Office_Word_97_-_2003_Document1.doc"/></Relationships>
</file>

<file path=ppt/slides/_rels/slide3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3" Type="http://schemas.openxmlformats.org/officeDocument/2006/relationships/oleObject" Target="../embeddings/Microsoft_Office_Word_97_-_2003_Document6.doc"/><Relationship Id="rId2" Type="http://schemas.openxmlformats.org/officeDocument/2006/relationships/slideLayout" Target="../slideLayouts/slideLayout15.xml"/><Relationship Id="rId1" Type="http://schemas.openxmlformats.org/officeDocument/2006/relationships/vmlDrawing" Target="../drawings/vmlDrawing7.vml"/></Relationships>
</file>

<file path=ppt/slides/_rels/slide3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oleObject" Target="../embeddings/Microsoft_Office_Word_97_-_2003_Document2.doc"/><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a:xfrm>
            <a:off x="214282" y="585548"/>
            <a:ext cx="8715435" cy="5643602"/>
          </a:xfrm>
          <a:gradFill>
            <a:gsLst>
              <a:gs pos="0">
                <a:srgbClr val="FFFFFF"/>
              </a:gs>
              <a:gs pos="7000">
                <a:srgbClr val="E6E6E6"/>
              </a:gs>
              <a:gs pos="30000">
                <a:srgbClr val="7D8496"/>
              </a:gs>
              <a:gs pos="70000">
                <a:srgbClr val="E6E6E6"/>
              </a:gs>
              <a:gs pos="82000">
                <a:srgbClr val="7D8496"/>
              </a:gs>
              <a:gs pos="100000">
                <a:srgbClr val="E6E6E6"/>
              </a:gs>
            </a:gsLst>
          </a:gradFill>
          <a:ln w="76200">
            <a:solidFill>
              <a:srgbClr val="970323"/>
            </a:solidFill>
          </a:ln>
          <a:scene3d>
            <a:camera prst="orthographicFront"/>
            <a:lightRig rig="threePt" dir="t"/>
          </a:scene3d>
          <a:sp3d>
            <a:bevelT prst="angle"/>
          </a:sp3d>
        </p:spPr>
        <p:txBody>
          <a:bodyPr/>
          <a:lstStyle/>
          <a:p>
            <a:r>
              <a:rPr lang="ar-SA" sz="13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cs typeface="Old Antic Decorative" pitchFamily="2" charset="-78"/>
              </a:rPr>
              <a:t>ألعاب القوى</a:t>
            </a:r>
            <a:endParaRPr lang="en-US" sz="138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cs typeface="Old Antic Decorative" pitchFamily="2" charset="-78"/>
            </a:endParaRPr>
          </a:p>
        </p:txBody>
      </p:sp>
    </p:spTree>
  </p:cSld>
  <p:clrMapOvr>
    <a:masterClrMapping/>
  </p:clrMapOvr>
  <p:transition>
    <p:circl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457200" y="71414"/>
            <a:ext cx="8229600" cy="1071570"/>
          </a:xfrm>
          <a:solidFill>
            <a:srgbClr val="72043B"/>
          </a:solidFill>
          <a:ln w="38100" cmpd="dbl">
            <a:solidFill>
              <a:srgbClr val="FFFFCC"/>
            </a:solidFill>
          </a:ln>
        </p:spPr>
        <p:txBody>
          <a:bodyPr/>
          <a:lstStyle/>
          <a:p>
            <a:r>
              <a:rPr lang="ar-SA">
                <a:solidFill>
                  <a:srgbClr val="FFFFCC"/>
                </a:solidFill>
                <a:cs typeface="PT Bold Heading" pitchFamily="2" charset="-78"/>
              </a:rPr>
              <a:t>وضع الجذع اثناء العدو</a:t>
            </a:r>
            <a:endParaRPr lang="en-US">
              <a:solidFill>
                <a:srgbClr val="FFFFCC"/>
              </a:solidFill>
              <a:cs typeface="PT Bold Heading" pitchFamily="2" charset="-78"/>
            </a:endParaRPr>
          </a:p>
        </p:txBody>
      </p:sp>
      <p:sp>
        <p:nvSpPr>
          <p:cNvPr id="43012" name="Text Box 4"/>
          <p:cNvSpPr txBox="1">
            <a:spLocks noChangeArrowheads="1"/>
          </p:cNvSpPr>
          <p:nvPr/>
        </p:nvSpPr>
        <p:spPr bwMode="auto">
          <a:xfrm>
            <a:off x="4143371" y="1214422"/>
            <a:ext cx="4676779" cy="5478423"/>
          </a:xfrm>
          <a:prstGeom prst="rect">
            <a:avLst/>
          </a:prstGeom>
          <a:noFill/>
          <a:ln w="9525">
            <a:solidFill>
              <a:srgbClr val="FFFFCC"/>
            </a:solidFill>
            <a:miter lim="800000"/>
            <a:headEnd/>
            <a:tailEnd/>
          </a:ln>
          <a:effectLst/>
        </p:spPr>
        <p:txBody>
          <a:bodyPr wrap="square">
            <a:spAutoFit/>
          </a:bodyPr>
          <a:lstStyle/>
          <a:p>
            <a:pPr>
              <a:spcBef>
                <a:spcPct val="50000"/>
              </a:spcBef>
            </a:pPr>
            <a:r>
              <a:rPr lang="ar-SA" sz="2000" dirty="0">
                <a:solidFill>
                  <a:srgbClr val="FFFF00"/>
                </a:solidFill>
                <a:cs typeface="AL-Mateen" pitchFamily="2" charset="-78"/>
              </a:rPr>
              <a:t>القوى المؤثرة على العداء هي:</a:t>
            </a:r>
          </a:p>
          <a:p>
            <a:pPr>
              <a:spcBef>
                <a:spcPct val="50000"/>
              </a:spcBef>
            </a:pPr>
            <a:r>
              <a:rPr lang="ar-SA" sz="2000" dirty="0">
                <a:cs typeface="AL-Mateen" pitchFamily="2" charset="-78"/>
              </a:rPr>
              <a:t>1- قوة رد الفعل الأرضية العمودية (</a:t>
            </a:r>
            <a:r>
              <a:rPr lang="en-US" sz="2000" dirty="0" err="1">
                <a:cs typeface="AL-Mateen" pitchFamily="2" charset="-78"/>
              </a:rPr>
              <a:t>Rv</a:t>
            </a:r>
            <a:r>
              <a:rPr lang="ar-SA" sz="2000" dirty="0">
                <a:cs typeface="AL-Mateen" pitchFamily="2" charset="-78"/>
              </a:rPr>
              <a:t>)</a:t>
            </a:r>
          </a:p>
          <a:p>
            <a:pPr>
              <a:spcBef>
                <a:spcPct val="50000"/>
              </a:spcBef>
            </a:pPr>
            <a:r>
              <a:rPr lang="ar-SA" sz="2000" dirty="0">
                <a:cs typeface="AL-Mateen" pitchFamily="2" charset="-78"/>
              </a:rPr>
              <a:t>2- قوة رد الفعل الرضية الأفقية (</a:t>
            </a:r>
            <a:r>
              <a:rPr lang="en-US" sz="2000" dirty="0" err="1">
                <a:cs typeface="AL-Mateen" pitchFamily="2" charset="-78"/>
              </a:rPr>
              <a:t>Rh</a:t>
            </a:r>
            <a:r>
              <a:rPr lang="ar-SA" sz="2000" dirty="0">
                <a:cs typeface="AL-Mateen" pitchFamily="2" charset="-78"/>
              </a:rPr>
              <a:t>)</a:t>
            </a:r>
          </a:p>
          <a:p>
            <a:pPr>
              <a:spcBef>
                <a:spcPct val="50000"/>
              </a:spcBef>
            </a:pPr>
            <a:r>
              <a:rPr lang="ar-SA" sz="2000" dirty="0">
                <a:cs typeface="AL-Mateen" pitchFamily="2" charset="-78"/>
              </a:rPr>
              <a:t>2- مقاومة الهواء (</a:t>
            </a:r>
            <a:r>
              <a:rPr lang="en-US" sz="2000" dirty="0">
                <a:cs typeface="AL-Mateen" pitchFamily="2" charset="-78"/>
              </a:rPr>
              <a:t>A</a:t>
            </a:r>
            <a:r>
              <a:rPr lang="ar-SA" sz="2000" dirty="0">
                <a:cs typeface="AL-Mateen" pitchFamily="2" charset="-78"/>
              </a:rPr>
              <a:t>)</a:t>
            </a:r>
          </a:p>
          <a:p>
            <a:pPr>
              <a:spcBef>
                <a:spcPct val="50000"/>
              </a:spcBef>
            </a:pPr>
            <a:r>
              <a:rPr lang="ar-SA" sz="2000" dirty="0">
                <a:solidFill>
                  <a:srgbClr val="FFFF00"/>
                </a:solidFill>
                <a:cs typeface="AL-Mateen" pitchFamily="2" charset="-78"/>
              </a:rPr>
              <a:t>عزوم التدوير المؤثرة هي: </a:t>
            </a:r>
          </a:p>
          <a:p>
            <a:pPr>
              <a:spcBef>
                <a:spcPct val="50000"/>
              </a:spcBef>
            </a:pPr>
            <a:r>
              <a:rPr lang="ar-SA" sz="2000" dirty="0">
                <a:cs typeface="AL-Mateen" pitchFamily="2" charset="-78"/>
              </a:rPr>
              <a:t>1- </a:t>
            </a:r>
            <a:r>
              <a:rPr lang="en-US" sz="2000" dirty="0" err="1">
                <a:cs typeface="AL-Mateen" pitchFamily="2" charset="-78"/>
              </a:rPr>
              <a:t>Rv</a:t>
            </a:r>
            <a:r>
              <a:rPr lang="en-US" sz="2000" dirty="0">
                <a:cs typeface="AL-Mateen" pitchFamily="2" charset="-78"/>
              </a:rPr>
              <a:t> *x</a:t>
            </a:r>
          </a:p>
          <a:p>
            <a:pPr>
              <a:spcBef>
                <a:spcPct val="50000"/>
              </a:spcBef>
            </a:pPr>
            <a:r>
              <a:rPr lang="ar-SA" sz="2000" dirty="0">
                <a:cs typeface="AL-Mateen" pitchFamily="2" charset="-78"/>
              </a:rPr>
              <a:t>2- </a:t>
            </a:r>
            <a:r>
              <a:rPr lang="en-US" sz="2000" dirty="0" err="1">
                <a:cs typeface="AL-Mateen" pitchFamily="2" charset="-78"/>
              </a:rPr>
              <a:t>Rh</a:t>
            </a:r>
            <a:r>
              <a:rPr lang="en-US" sz="2000" dirty="0">
                <a:cs typeface="AL-Mateen" pitchFamily="2" charset="-78"/>
              </a:rPr>
              <a:t>*</a:t>
            </a:r>
            <a:r>
              <a:rPr lang="en-US" sz="2000" dirty="0" err="1">
                <a:cs typeface="AL-Mateen" pitchFamily="2" charset="-78"/>
              </a:rPr>
              <a:t>yh</a:t>
            </a:r>
            <a:endParaRPr lang="en-US" sz="2000" dirty="0">
              <a:cs typeface="AL-Mateen" pitchFamily="2" charset="-78"/>
            </a:endParaRPr>
          </a:p>
          <a:p>
            <a:pPr>
              <a:spcBef>
                <a:spcPct val="50000"/>
              </a:spcBef>
            </a:pPr>
            <a:r>
              <a:rPr lang="ar-SA" sz="2000" dirty="0">
                <a:cs typeface="AL-Mateen" pitchFamily="2" charset="-78"/>
              </a:rPr>
              <a:t>3- </a:t>
            </a:r>
            <a:r>
              <a:rPr lang="en-US" sz="2000" dirty="0">
                <a:cs typeface="AL-Mateen" pitchFamily="2" charset="-78"/>
              </a:rPr>
              <a:t>A*</a:t>
            </a:r>
            <a:r>
              <a:rPr lang="en-US" sz="2000" dirty="0" err="1">
                <a:cs typeface="AL-Mateen" pitchFamily="2" charset="-78"/>
              </a:rPr>
              <a:t>ya</a:t>
            </a:r>
            <a:endParaRPr lang="en-US" sz="2000" dirty="0">
              <a:cs typeface="AL-Mateen" pitchFamily="2" charset="-78"/>
            </a:endParaRPr>
          </a:p>
          <a:p>
            <a:pPr>
              <a:spcBef>
                <a:spcPct val="50000"/>
              </a:spcBef>
            </a:pPr>
            <a:r>
              <a:rPr lang="ar-SA" sz="2000" dirty="0">
                <a:solidFill>
                  <a:srgbClr val="FFFF00"/>
                </a:solidFill>
                <a:cs typeface="AL-Mateen" pitchFamily="2" charset="-78"/>
              </a:rPr>
              <a:t>العزوم التي يدير الجسم ضد عقارب الساعة:</a:t>
            </a:r>
          </a:p>
          <a:p>
            <a:pPr>
              <a:spcBef>
                <a:spcPct val="50000"/>
              </a:spcBef>
            </a:pPr>
            <a:r>
              <a:rPr lang="en-US" sz="2000" dirty="0" err="1">
                <a:cs typeface="AL-Mateen" pitchFamily="2" charset="-78"/>
              </a:rPr>
              <a:t>Rh</a:t>
            </a:r>
            <a:r>
              <a:rPr lang="en-US" sz="2000" dirty="0">
                <a:cs typeface="AL-Mateen" pitchFamily="2" charset="-78"/>
              </a:rPr>
              <a:t>*</a:t>
            </a:r>
            <a:r>
              <a:rPr lang="en-US" sz="2000" dirty="0" err="1">
                <a:cs typeface="AL-Mateen" pitchFamily="2" charset="-78"/>
              </a:rPr>
              <a:t>Yh+A</a:t>
            </a:r>
            <a:r>
              <a:rPr lang="en-US" sz="2000" dirty="0">
                <a:cs typeface="AL-Mateen" pitchFamily="2" charset="-78"/>
              </a:rPr>
              <a:t>*</a:t>
            </a:r>
            <a:r>
              <a:rPr lang="en-US" sz="2000" dirty="0" err="1">
                <a:cs typeface="AL-Mateen" pitchFamily="2" charset="-78"/>
              </a:rPr>
              <a:t>ya</a:t>
            </a:r>
            <a:endParaRPr lang="ar-SA" sz="2000" dirty="0">
              <a:cs typeface="AL-Mateen" pitchFamily="2" charset="-78"/>
            </a:endParaRPr>
          </a:p>
          <a:p>
            <a:pPr>
              <a:spcBef>
                <a:spcPct val="50000"/>
              </a:spcBef>
            </a:pPr>
            <a:r>
              <a:rPr lang="ar-SA" sz="2000" dirty="0">
                <a:solidFill>
                  <a:srgbClr val="FFFF00"/>
                </a:solidFill>
                <a:cs typeface="AL-Mateen" pitchFamily="2" charset="-78"/>
              </a:rPr>
              <a:t>العزوم التي تدير الجسم مع عقارب الساعة هي:</a:t>
            </a:r>
          </a:p>
          <a:p>
            <a:pPr>
              <a:spcBef>
                <a:spcPct val="50000"/>
              </a:spcBef>
            </a:pPr>
            <a:r>
              <a:rPr lang="en-US" sz="2000" dirty="0" err="1">
                <a:cs typeface="AL-Mateen" pitchFamily="2" charset="-78"/>
              </a:rPr>
              <a:t>Rv</a:t>
            </a:r>
            <a:r>
              <a:rPr lang="en-US" sz="2000" dirty="0">
                <a:cs typeface="AL-Mateen" pitchFamily="2" charset="-78"/>
              </a:rPr>
              <a:t>*xv</a:t>
            </a:r>
          </a:p>
        </p:txBody>
      </p:sp>
      <p:pic>
        <p:nvPicPr>
          <p:cNvPr id="43014" name="Picture 6" descr="15-6"/>
          <p:cNvPicPr>
            <a:picLocks noChangeAspect="1" noChangeArrowheads="1"/>
          </p:cNvPicPr>
          <p:nvPr/>
        </p:nvPicPr>
        <p:blipFill>
          <a:blip r:embed="rId2" cstate="print">
            <a:lum contrast="8000"/>
          </a:blip>
          <a:srcRect/>
          <a:stretch>
            <a:fillRect/>
          </a:stretch>
        </p:blipFill>
        <p:spPr bwMode="auto">
          <a:xfrm>
            <a:off x="214282" y="1428736"/>
            <a:ext cx="3857652" cy="4909036"/>
          </a:xfrm>
          <a:prstGeom prst="roundRect">
            <a:avLst>
              <a:gd name="adj" fmla="val 9161"/>
            </a:avLst>
          </a:prstGeom>
          <a:noFill/>
          <a:ln w="19050">
            <a:solidFill>
              <a:srgbClr val="FF3300"/>
            </a:solidFill>
            <a:miter lim="800000"/>
            <a:headEnd/>
            <a:tailEnd/>
          </a:ln>
        </p:spPr>
      </p:pic>
    </p:spTree>
  </p:cSld>
  <p:clrMapOvr>
    <a:masterClrMapping/>
  </p:clrMapOvr>
  <p:transition>
    <p:circl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a:xfrm>
            <a:off x="214282" y="585548"/>
            <a:ext cx="8715435" cy="5643602"/>
          </a:xfrm>
          <a:gradFill>
            <a:gsLst>
              <a:gs pos="0">
                <a:srgbClr val="FFFFFF"/>
              </a:gs>
              <a:gs pos="7001">
                <a:srgbClr val="E6E6E6"/>
              </a:gs>
              <a:gs pos="32001">
                <a:srgbClr val="7D8496"/>
              </a:gs>
              <a:gs pos="73000">
                <a:srgbClr val="E6E6E6"/>
              </a:gs>
              <a:gs pos="85001">
                <a:srgbClr val="7D8496"/>
              </a:gs>
              <a:gs pos="100000">
                <a:srgbClr val="E6E6E6"/>
              </a:gs>
            </a:gsLst>
          </a:gradFill>
          <a:ln w="76200">
            <a:solidFill>
              <a:srgbClr val="970323"/>
            </a:solidFill>
          </a:ln>
          <a:scene3d>
            <a:camera prst="orthographicFront"/>
            <a:lightRig rig="threePt" dir="t"/>
          </a:scene3d>
          <a:sp3d>
            <a:bevelT prst="angle"/>
          </a:sp3d>
        </p:spPr>
        <p:txBody>
          <a:bodyPr/>
          <a:lstStyle/>
          <a:p>
            <a:r>
              <a:rPr lang="ar-SA" sz="13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cs typeface="Old Antic Decorative" pitchFamily="2" charset="-78"/>
              </a:rPr>
              <a:t>الوثب الطويل</a:t>
            </a:r>
            <a:endParaRPr lang="en-US" sz="138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cs typeface="Old Antic Decorative" pitchFamily="2" charset="-78"/>
            </a:endParaRPr>
          </a:p>
        </p:txBody>
      </p:sp>
    </p:spTree>
  </p:cSld>
  <p:clrMapOvr>
    <a:masterClrMapping/>
  </p:clrMapOvr>
  <p:transition>
    <p:circl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solidFill>
            <a:srgbClr val="72043B"/>
          </a:solidFill>
          <a:ln w="38100" cmpd="dbl">
            <a:solidFill>
              <a:srgbClr val="FFFFCC"/>
            </a:solidFill>
          </a:ln>
        </p:spPr>
        <p:txBody>
          <a:bodyPr/>
          <a:lstStyle/>
          <a:p>
            <a:r>
              <a:rPr lang="ar-SA">
                <a:solidFill>
                  <a:srgbClr val="FFFFCC"/>
                </a:solidFill>
                <a:cs typeface="PT Bold Heading" pitchFamily="2" charset="-78"/>
              </a:rPr>
              <a:t>مراحل الوثب الطويل 1</a:t>
            </a:r>
            <a:endParaRPr lang="en-US">
              <a:solidFill>
                <a:srgbClr val="FFFFCC"/>
              </a:solidFill>
              <a:cs typeface="PT Bold Heading" pitchFamily="2" charset="-78"/>
            </a:endParaRPr>
          </a:p>
        </p:txBody>
      </p:sp>
      <p:sp>
        <p:nvSpPr>
          <p:cNvPr id="45060" name="Rectangle 4"/>
          <p:cNvSpPr>
            <a:spLocks noGrp="1" noChangeArrowheads="1"/>
          </p:cNvSpPr>
          <p:nvPr>
            <p:ph type="body" sz="half" idx="3"/>
          </p:nvPr>
        </p:nvSpPr>
        <p:spPr>
          <a:ln>
            <a:solidFill>
              <a:srgbClr val="FFFFCC"/>
            </a:solidFill>
          </a:ln>
        </p:spPr>
        <p:txBody>
          <a:bodyPr/>
          <a:lstStyle/>
          <a:p>
            <a:pPr>
              <a:lnSpc>
                <a:spcPct val="90000"/>
              </a:lnSpc>
              <a:buClr>
                <a:srgbClr val="FFFF00"/>
              </a:buClr>
              <a:buNone/>
            </a:pPr>
            <a:r>
              <a:rPr lang="ar-SA" sz="2400" dirty="0">
                <a:solidFill>
                  <a:srgbClr val="FF3300"/>
                </a:solidFill>
                <a:cs typeface="AL-Mateen" pitchFamily="2" charset="-78"/>
              </a:rPr>
              <a:t>الهدف من المسابقة</a:t>
            </a:r>
            <a:endParaRPr lang="en-US" sz="2400" dirty="0">
              <a:solidFill>
                <a:srgbClr val="FF3300"/>
              </a:solidFill>
              <a:cs typeface="AL-Mateen" pitchFamily="2" charset="-78"/>
            </a:endParaRPr>
          </a:p>
          <a:p>
            <a:pPr>
              <a:lnSpc>
                <a:spcPct val="90000"/>
              </a:lnSpc>
              <a:buClr>
                <a:srgbClr val="FFFF00"/>
              </a:buClr>
            </a:pPr>
            <a:r>
              <a:rPr lang="en-US" sz="2400" dirty="0">
                <a:cs typeface="AL-Mateen" pitchFamily="2" charset="-78"/>
              </a:rPr>
              <a:t>L1 </a:t>
            </a:r>
            <a:r>
              <a:rPr lang="ar-SA" sz="2400" dirty="0">
                <a:cs typeface="AL-Mateen" pitchFamily="2" charset="-78"/>
              </a:rPr>
              <a:t> المسافة الأفقية بين مقدمة لوحة الوثب و مركز الثقل</a:t>
            </a:r>
          </a:p>
          <a:p>
            <a:pPr>
              <a:lnSpc>
                <a:spcPct val="90000"/>
              </a:lnSpc>
              <a:buClr>
                <a:srgbClr val="FFFF00"/>
              </a:buClr>
            </a:pPr>
            <a:r>
              <a:rPr lang="en-US" sz="2400" dirty="0">
                <a:cs typeface="AL-Mateen" pitchFamily="2" charset="-78"/>
              </a:rPr>
              <a:t>L2</a:t>
            </a:r>
            <a:r>
              <a:rPr lang="ar-SA" sz="2400" dirty="0">
                <a:cs typeface="AL-Mateen" pitchFamily="2" charset="-78"/>
              </a:rPr>
              <a:t> المسافة الأفقية التي يقطعها مركز الثقل اثناء الطيران</a:t>
            </a:r>
          </a:p>
          <a:p>
            <a:pPr>
              <a:lnSpc>
                <a:spcPct val="90000"/>
              </a:lnSpc>
              <a:buClr>
                <a:srgbClr val="FFFF00"/>
              </a:buClr>
            </a:pPr>
            <a:r>
              <a:rPr lang="en-US" sz="2400" dirty="0">
                <a:cs typeface="AL-Mateen" pitchFamily="2" charset="-78"/>
              </a:rPr>
              <a:t>L3</a:t>
            </a:r>
            <a:r>
              <a:rPr lang="ar-SA" sz="2400" dirty="0">
                <a:cs typeface="AL-Mateen" pitchFamily="2" charset="-78"/>
              </a:rPr>
              <a:t> المسافة الأفقية بين مركز الثقل و ما تتركة الرجل من اثر لحظة ملامسة الأرض</a:t>
            </a:r>
          </a:p>
          <a:p>
            <a:pPr>
              <a:lnSpc>
                <a:spcPct val="90000"/>
              </a:lnSpc>
              <a:buClr>
                <a:srgbClr val="FFFF00"/>
              </a:buClr>
            </a:pPr>
            <a:r>
              <a:rPr lang="ar-SA" sz="2400" dirty="0">
                <a:cs typeface="AL-Mateen" pitchFamily="2" charset="-78"/>
              </a:rPr>
              <a:t>زاوية الانطلاق</a:t>
            </a:r>
            <a:r>
              <a:rPr lang="ar-SA" sz="2400" dirty="0" smtClean="0">
                <a:cs typeface="AL-Mateen" pitchFamily="2" charset="-78"/>
              </a:rPr>
              <a:t>=</a:t>
            </a:r>
          </a:p>
          <a:p>
            <a:pPr>
              <a:lnSpc>
                <a:spcPct val="90000"/>
              </a:lnSpc>
              <a:buClr>
                <a:srgbClr val="FFFF00"/>
              </a:buClr>
              <a:buNone/>
            </a:pPr>
            <a:endParaRPr lang="ar-SA" sz="2400" dirty="0">
              <a:cs typeface="AL-Mateen" pitchFamily="2" charset="-78"/>
            </a:endParaRPr>
          </a:p>
          <a:p>
            <a:pPr>
              <a:lnSpc>
                <a:spcPct val="90000"/>
              </a:lnSpc>
              <a:buClr>
                <a:srgbClr val="FFFF00"/>
              </a:buClr>
            </a:pPr>
            <a:r>
              <a:rPr lang="ar-SA" sz="2400" dirty="0">
                <a:cs typeface="AL-Mateen" pitchFamily="2" charset="-78"/>
              </a:rPr>
              <a:t>السرعة هي العامل الأكثر اهمية. (الوضع المثالي سرعة اقتراب عالية و فقد قليل عند الارتقاء) </a:t>
            </a:r>
          </a:p>
          <a:p>
            <a:pPr>
              <a:lnSpc>
                <a:spcPct val="90000"/>
              </a:lnSpc>
              <a:buClr>
                <a:srgbClr val="FFFF00"/>
              </a:buClr>
            </a:pPr>
            <a:endParaRPr lang="en-US" sz="2400" dirty="0">
              <a:cs typeface="AL-Mateen" pitchFamily="2" charset="-78"/>
            </a:endParaRPr>
          </a:p>
        </p:txBody>
      </p:sp>
      <p:graphicFrame>
        <p:nvGraphicFramePr>
          <p:cNvPr id="45061" name="Object 5"/>
          <p:cNvGraphicFramePr>
            <a:graphicFrameLocks noChangeAspect="1"/>
          </p:cNvGraphicFramePr>
          <p:nvPr>
            <p:ph sz="quarter" idx="2"/>
          </p:nvPr>
        </p:nvGraphicFramePr>
        <p:xfrm>
          <a:off x="2270125" y="4648200"/>
          <a:ext cx="411163" cy="776288"/>
        </p:xfrm>
        <a:graphic>
          <a:graphicData uri="http://schemas.openxmlformats.org/presentationml/2006/ole">
            <p:oleObj spid="_x0000_s45061" name="Equation" r:id="rId3" imgW="114120" imgH="215640" progId="Equation.3">
              <p:embed/>
            </p:oleObj>
          </a:graphicData>
        </a:graphic>
      </p:graphicFrame>
      <p:graphicFrame>
        <p:nvGraphicFramePr>
          <p:cNvPr id="45063" name="Object 7"/>
          <p:cNvGraphicFramePr>
            <a:graphicFrameLocks noChangeAspect="1"/>
          </p:cNvGraphicFramePr>
          <p:nvPr/>
        </p:nvGraphicFramePr>
        <p:xfrm>
          <a:off x="5205142" y="4249746"/>
          <a:ext cx="1367122" cy="679452"/>
        </p:xfrm>
        <a:graphic>
          <a:graphicData uri="http://schemas.openxmlformats.org/presentationml/2006/ole">
            <p:oleObj spid="_x0000_s45063" name="Equation" r:id="rId4" imgW="647640" imgH="393480" progId="Equation.3">
              <p:embed/>
            </p:oleObj>
          </a:graphicData>
        </a:graphic>
      </p:graphicFrame>
      <p:pic>
        <p:nvPicPr>
          <p:cNvPr id="45065" name="Picture 9" descr="16-1"/>
          <p:cNvPicPr>
            <a:picLocks noChangeAspect="1" noChangeArrowheads="1"/>
          </p:cNvPicPr>
          <p:nvPr/>
        </p:nvPicPr>
        <p:blipFill>
          <a:blip r:embed="rId5" cstate="print">
            <a:lum contrast="10000"/>
          </a:blip>
          <a:srcRect/>
          <a:stretch>
            <a:fillRect/>
          </a:stretch>
        </p:blipFill>
        <p:spPr bwMode="auto">
          <a:xfrm>
            <a:off x="180974" y="2349500"/>
            <a:ext cx="4319588" cy="2808288"/>
          </a:xfrm>
          <a:prstGeom prst="rect">
            <a:avLst/>
          </a:prstGeom>
          <a:noFill/>
          <a:ln w="19050">
            <a:solidFill>
              <a:srgbClr val="FF3300"/>
            </a:solidFill>
            <a:miter lim="800000"/>
            <a:headEnd/>
            <a:tailEnd/>
          </a:ln>
        </p:spPr>
      </p:pic>
    </p:spTree>
  </p:cSld>
  <p:clrMapOvr>
    <a:masterClrMapping/>
  </p:clrMapOvr>
  <p:transition>
    <p:circl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8" name="Rectangle 4"/>
          <p:cNvSpPr>
            <a:spLocks noGrp="1" noChangeArrowheads="1"/>
          </p:cNvSpPr>
          <p:nvPr>
            <p:ph type="title"/>
          </p:nvPr>
        </p:nvSpPr>
        <p:spPr>
          <a:xfrm>
            <a:off x="428596" y="574663"/>
            <a:ext cx="8229600" cy="1139825"/>
          </a:xfrm>
          <a:solidFill>
            <a:srgbClr val="C00000"/>
          </a:solidFill>
          <a:ln>
            <a:solidFill>
              <a:srgbClr val="FFFFCC"/>
            </a:solidFill>
          </a:ln>
        </p:spPr>
        <p:txBody>
          <a:bodyPr/>
          <a:lstStyle/>
          <a:p>
            <a:r>
              <a:rPr lang="ar-SA">
                <a:solidFill>
                  <a:srgbClr val="FFFFCC"/>
                </a:solidFill>
                <a:cs typeface="PT Bold Heading" pitchFamily="2" charset="-78"/>
              </a:rPr>
              <a:t>وثب طويل 2</a:t>
            </a:r>
            <a:endParaRPr lang="en-US">
              <a:solidFill>
                <a:srgbClr val="FFFFCC"/>
              </a:solidFill>
              <a:cs typeface="PT Bold Heading" pitchFamily="2" charset="-78"/>
            </a:endParaRPr>
          </a:p>
        </p:txBody>
      </p:sp>
      <p:graphicFrame>
        <p:nvGraphicFramePr>
          <p:cNvPr id="52234" name="Object 10"/>
          <p:cNvGraphicFramePr>
            <a:graphicFrameLocks noChangeAspect="1"/>
          </p:cNvGraphicFramePr>
          <p:nvPr>
            <p:ph idx="1"/>
          </p:nvPr>
        </p:nvGraphicFramePr>
        <p:xfrm>
          <a:off x="285720" y="2357430"/>
          <a:ext cx="8574672" cy="3786213"/>
        </p:xfrm>
        <a:graphic>
          <a:graphicData uri="http://schemas.openxmlformats.org/presentationml/2006/ole">
            <p:oleObj spid="_x0000_s52234" name="Document" r:id="rId3" imgW="6126030" imgH="2092271" progId="Word.Document.8">
              <p:embed/>
            </p:oleObj>
          </a:graphicData>
        </a:graphic>
      </p:graphicFrame>
    </p:spTree>
  </p:cSld>
  <p:clrMapOvr>
    <a:masterClrMapping/>
  </p:clrMapOvr>
  <p:transition>
    <p:circl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428596" y="142876"/>
            <a:ext cx="8229600" cy="1428736"/>
          </a:xfrm>
          <a:solidFill>
            <a:srgbClr val="72043B"/>
          </a:solidFill>
          <a:ln>
            <a:solidFill>
              <a:srgbClr val="FFFFCC"/>
            </a:solidFill>
          </a:ln>
        </p:spPr>
        <p:txBody>
          <a:bodyPr/>
          <a:lstStyle/>
          <a:p>
            <a:r>
              <a:rPr lang="ar-SA" sz="4000">
                <a:solidFill>
                  <a:srgbClr val="FFFFCC"/>
                </a:solidFill>
                <a:cs typeface="PT Bold Heading" pitchFamily="2" charset="-78"/>
              </a:rPr>
              <a:t>وثب طويل 3</a:t>
            </a:r>
            <a:br>
              <a:rPr lang="ar-SA" sz="4000">
                <a:solidFill>
                  <a:srgbClr val="FFFFCC"/>
                </a:solidFill>
                <a:cs typeface="PT Bold Heading" pitchFamily="2" charset="-78"/>
              </a:rPr>
            </a:br>
            <a:r>
              <a:rPr lang="ar-SA" sz="2400">
                <a:solidFill>
                  <a:srgbClr val="FFFFCC"/>
                </a:solidFill>
                <a:cs typeface="PT Bold Heading" pitchFamily="2" charset="-78"/>
              </a:rPr>
              <a:t>سرعة و زاوية الانطلاق لبعض البارزين</a:t>
            </a:r>
            <a:endParaRPr lang="en-US" sz="2400">
              <a:solidFill>
                <a:srgbClr val="FFFFCC"/>
              </a:solidFill>
              <a:cs typeface="PT Bold Heading" pitchFamily="2" charset="-78"/>
            </a:endParaRPr>
          </a:p>
        </p:txBody>
      </p:sp>
      <p:sp>
        <p:nvSpPr>
          <p:cNvPr id="46084" name="Rectangle 4"/>
          <p:cNvSpPr>
            <a:spLocks noGrp="1" noChangeArrowheads="1"/>
          </p:cNvSpPr>
          <p:nvPr>
            <p:ph type="body" sz="half" idx="2"/>
          </p:nvPr>
        </p:nvSpPr>
        <p:spPr>
          <a:xfrm>
            <a:off x="4357686" y="1785926"/>
            <a:ext cx="4710114" cy="4829171"/>
          </a:xfrm>
          <a:ln>
            <a:solidFill>
              <a:srgbClr val="FFFFCC"/>
            </a:solidFill>
          </a:ln>
        </p:spPr>
        <p:txBody>
          <a:bodyPr/>
          <a:lstStyle/>
          <a:p>
            <a:pPr marL="182563" indent="-182563">
              <a:buClr>
                <a:srgbClr val="FF3300"/>
              </a:buClr>
            </a:pPr>
            <a:r>
              <a:rPr lang="ar-SA" sz="2400" dirty="0">
                <a:cs typeface="AL-Mateen" pitchFamily="2" charset="-78"/>
              </a:rPr>
              <a:t>ارتفاع الوثبة يعتمد على السرعة. كلما زادت السرعة كلما قل زمن ملامسة القدم للأرض و عليه تقل السرعة العمودية.</a:t>
            </a:r>
          </a:p>
          <a:p>
            <a:pPr marL="182563" indent="-182563">
              <a:buClr>
                <a:srgbClr val="FF3300"/>
              </a:buClr>
            </a:pPr>
            <a:r>
              <a:rPr lang="ar-SA" sz="2400" dirty="0">
                <a:cs typeface="AL-Mateen" pitchFamily="2" charset="-78"/>
              </a:rPr>
              <a:t>بسبب السرعة الأفقية الكبيرة و قلة الزمن المتاح للقدم على الأرض </a:t>
            </a:r>
            <a:r>
              <a:rPr lang="ar-SA" sz="2400" dirty="0">
                <a:latin typeface="+mj-lt"/>
              </a:rPr>
              <a:t>( .</a:t>
            </a:r>
            <a:r>
              <a:rPr lang="ar-SA" sz="2400" dirty="0" smtClean="0">
                <a:latin typeface="+mj-lt"/>
              </a:rPr>
              <a:t>08 ــ .14</a:t>
            </a:r>
            <a:r>
              <a:rPr lang="ar-SA" sz="2400" dirty="0">
                <a:latin typeface="+mj-lt"/>
              </a:rPr>
              <a:t>)، </a:t>
            </a:r>
            <a:r>
              <a:rPr lang="ar-SA" sz="2400" dirty="0">
                <a:cs typeface="AL-Mateen" pitchFamily="2" charset="-78"/>
              </a:rPr>
              <a:t>تكون زاوية الانطلاق اقل من المثالية (45)     انظر  الشكل المجاور</a:t>
            </a:r>
          </a:p>
          <a:p>
            <a:pPr marL="182563" indent="-182563">
              <a:buClr>
                <a:srgbClr val="FF3300"/>
              </a:buClr>
            </a:pPr>
            <a:r>
              <a:rPr lang="ar-SA" sz="2400" dirty="0">
                <a:cs typeface="AL-Mateen" pitchFamily="2" charset="-78"/>
              </a:rPr>
              <a:t>ارتفاع الانطلاق ( الفرق بين ارتفاع مركز الثقل لحظة الانطلاق و ملامسة القدم للأرض) يعتمد على وضع الجسم في كلا الحالتين</a:t>
            </a:r>
          </a:p>
          <a:p>
            <a:pPr marL="182563" indent="-182563">
              <a:buClr>
                <a:srgbClr val="FF3300"/>
              </a:buClr>
            </a:pPr>
            <a:r>
              <a:rPr lang="ar-SA" sz="2400" dirty="0">
                <a:cs typeface="AL-Mateen" pitchFamily="2" charset="-78"/>
              </a:rPr>
              <a:t>يستطيع اللاعب ان يتحكم في الجزء الأول عن طريق رفع الذراعين، الجذع، الرأس عاليا و في الجزء ألآخر عن طريق تأخير الهبوط بأكبر ما </a:t>
            </a:r>
            <a:r>
              <a:rPr lang="ar-SA" sz="2400" dirty="0" smtClean="0">
                <a:cs typeface="AL-Mateen" pitchFamily="2" charset="-78"/>
              </a:rPr>
              <a:t>يمكن.</a:t>
            </a:r>
            <a:endParaRPr lang="en-US" sz="2400" dirty="0">
              <a:cs typeface="AL-Mateen" pitchFamily="2" charset="-78"/>
            </a:endParaRPr>
          </a:p>
        </p:txBody>
      </p:sp>
      <p:graphicFrame>
        <p:nvGraphicFramePr>
          <p:cNvPr id="46087" name="Object 7"/>
          <p:cNvGraphicFramePr>
            <a:graphicFrameLocks noChangeAspect="1"/>
          </p:cNvGraphicFramePr>
          <p:nvPr>
            <p:ph sz="half" idx="1"/>
          </p:nvPr>
        </p:nvGraphicFramePr>
        <p:xfrm>
          <a:off x="220663" y="2025650"/>
          <a:ext cx="3995737" cy="3719513"/>
        </p:xfrm>
        <a:graphic>
          <a:graphicData uri="http://schemas.openxmlformats.org/presentationml/2006/ole">
            <p:oleObj spid="_x0000_s46087" name="Document" r:id="rId3" imgW="6084228" imgH="5664978" progId="Word.Document.8">
              <p:embed/>
            </p:oleObj>
          </a:graphicData>
        </a:graphic>
      </p:graphicFrame>
    </p:spTree>
  </p:cSld>
  <p:clrMapOvr>
    <a:masterClrMapping/>
  </p:clrMapOvr>
  <p:transition>
    <p:circl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a:solidFill>
            <a:srgbClr val="72043B"/>
          </a:solidFill>
          <a:ln>
            <a:solidFill>
              <a:srgbClr val="FFFFCC"/>
            </a:solidFill>
          </a:ln>
        </p:spPr>
        <p:txBody>
          <a:bodyPr/>
          <a:lstStyle/>
          <a:p>
            <a:r>
              <a:rPr lang="ar-SA" sz="4000">
                <a:solidFill>
                  <a:srgbClr val="FFFFCC"/>
                </a:solidFill>
                <a:cs typeface="PT Bold Heading" pitchFamily="2" charset="-78"/>
              </a:rPr>
              <a:t>الوثب الطويل 4</a:t>
            </a:r>
            <a:br>
              <a:rPr lang="ar-SA" sz="4000">
                <a:solidFill>
                  <a:srgbClr val="FFFFCC"/>
                </a:solidFill>
                <a:cs typeface="PT Bold Heading" pitchFamily="2" charset="-78"/>
              </a:rPr>
            </a:br>
            <a:r>
              <a:rPr lang="ar-SA" sz="4000">
                <a:solidFill>
                  <a:srgbClr val="FFFFCC"/>
                </a:solidFill>
                <a:cs typeface="PT Bold Heading" pitchFamily="2" charset="-78"/>
              </a:rPr>
              <a:t>الاقتراب </a:t>
            </a:r>
            <a:endParaRPr lang="en-US" sz="4000">
              <a:solidFill>
                <a:srgbClr val="FFFFCC"/>
              </a:solidFill>
              <a:cs typeface="PT Bold Heading" pitchFamily="2" charset="-78"/>
            </a:endParaRPr>
          </a:p>
        </p:txBody>
      </p:sp>
      <p:sp>
        <p:nvSpPr>
          <p:cNvPr id="54275" name="Rectangle 3"/>
          <p:cNvSpPr>
            <a:spLocks noGrp="1" noChangeArrowheads="1"/>
          </p:cNvSpPr>
          <p:nvPr>
            <p:ph type="body" idx="1"/>
          </p:nvPr>
        </p:nvSpPr>
        <p:spPr>
          <a:xfrm>
            <a:off x="457200" y="1600200"/>
            <a:ext cx="8229600" cy="4829196"/>
          </a:xfrm>
          <a:ln>
            <a:solidFill>
              <a:srgbClr val="FFFFCC"/>
            </a:solidFill>
          </a:ln>
        </p:spPr>
        <p:txBody>
          <a:bodyPr anchor="ctr"/>
          <a:lstStyle/>
          <a:p>
            <a:pPr>
              <a:buClr>
                <a:srgbClr val="FFFF00"/>
              </a:buClr>
            </a:pPr>
            <a:r>
              <a:rPr lang="ar-SA" sz="2800" dirty="0">
                <a:cs typeface="AL-Mateen" pitchFamily="2" charset="-78"/>
              </a:rPr>
              <a:t>الغرض من الاقتراب هو تحصيل اكبر قدر من السرعة و وضع الجسم في الوضع المثالي </a:t>
            </a:r>
            <a:r>
              <a:rPr lang="ar-SA" sz="2800" dirty="0" smtClean="0">
                <a:cs typeface="AL-Mateen" pitchFamily="2" charset="-78"/>
              </a:rPr>
              <a:t>للوثب.</a:t>
            </a:r>
            <a:endParaRPr lang="ar-SA" sz="2800" dirty="0">
              <a:cs typeface="AL-Mateen" pitchFamily="2" charset="-78"/>
            </a:endParaRPr>
          </a:p>
          <a:p>
            <a:pPr>
              <a:buClr>
                <a:srgbClr val="FFFF00"/>
              </a:buClr>
            </a:pPr>
            <a:r>
              <a:rPr lang="ar-SA" sz="2800" dirty="0">
                <a:cs typeface="AL-Mateen" pitchFamily="2" charset="-78"/>
              </a:rPr>
              <a:t>طول مرحلة الاقتراب يعتمد على مقدرة الواثب على  استغلال اكبر نسبة ممكنة من سرعة الاقتراب في مرحلة الارتقاء و على مقدرة الواثب على تحقيق ثبات عالي في خطواته من محاولة الى </a:t>
            </a:r>
            <a:r>
              <a:rPr lang="ar-SA" sz="2800" dirty="0" smtClean="0">
                <a:cs typeface="AL-Mateen" pitchFamily="2" charset="-78"/>
              </a:rPr>
              <a:t>اخرى.</a:t>
            </a:r>
            <a:endParaRPr lang="ar-SA" sz="2800" dirty="0">
              <a:cs typeface="AL-Mateen" pitchFamily="2" charset="-78"/>
            </a:endParaRPr>
          </a:p>
          <a:p>
            <a:pPr algn="just">
              <a:buClr>
                <a:srgbClr val="FFFF00"/>
              </a:buClr>
            </a:pPr>
            <a:r>
              <a:rPr lang="en-US" sz="2800" dirty="0">
                <a:cs typeface="AL-Mateen" pitchFamily="2" charset="-78"/>
              </a:rPr>
              <a:t>Henry</a:t>
            </a:r>
            <a:r>
              <a:rPr lang="ar-SA" sz="2800" dirty="0">
                <a:cs typeface="AL-Mateen" pitchFamily="2" charset="-78"/>
              </a:rPr>
              <a:t> يقترح انه في حالة كون الواثب يستطيع التحكم في 100% من سرعته ان يستخدم</a:t>
            </a:r>
            <a:r>
              <a:rPr lang="ar-SA" sz="2800" dirty="0">
                <a:cs typeface="+mj-cs"/>
              </a:rPr>
              <a:t> </a:t>
            </a:r>
            <a:r>
              <a:rPr lang="ar-SA" sz="2800" dirty="0" smtClean="0">
                <a:cs typeface="+mj-cs"/>
              </a:rPr>
              <a:t>45 ــ 55م</a:t>
            </a:r>
            <a:r>
              <a:rPr lang="ar-SA" sz="2800" dirty="0">
                <a:cs typeface="+mj-cs"/>
              </a:rPr>
              <a:t>.</a:t>
            </a:r>
          </a:p>
          <a:p>
            <a:pPr>
              <a:buClr>
                <a:srgbClr val="FFFF00"/>
              </a:buClr>
            </a:pPr>
            <a:r>
              <a:rPr lang="ar-SA" sz="2800" dirty="0">
                <a:cs typeface="AL-Mateen" pitchFamily="2" charset="-78"/>
              </a:rPr>
              <a:t>في حالة التحكم في 95%، 20م قد يكون كافيا. اضف الى ذلك من</a:t>
            </a:r>
            <a:r>
              <a:rPr lang="ar-SA" sz="2800" dirty="0"/>
              <a:t> 4 </a:t>
            </a:r>
            <a:r>
              <a:rPr lang="ar-SA" sz="2800" dirty="0" smtClean="0"/>
              <a:t> ــ 7م</a:t>
            </a:r>
            <a:r>
              <a:rPr lang="ar-SA" sz="2800" dirty="0" smtClean="0">
                <a:cs typeface="AL-Mateen" pitchFamily="2" charset="-78"/>
              </a:rPr>
              <a:t> </a:t>
            </a:r>
            <a:r>
              <a:rPr lang="ar-SA" sz="2800" dirty="0">
                <a:cs typeface="AL-Mateen" pitchFamily="2" charset="-78"/>
              </a:rPr>
              <a:t>للوصول الى السرعة </a:t>
            </a:r>
            <a:r>
              <a:rPr lang="ar-SA" sz="2800" dirty="0" smtClean="0">
                <a:cs typeface="AL-Mateen" pitchFamily="2" charset="-78"/>
              </a:rPr>
              <a:t>المطلوبة.</a:t>
            </a:r>
            <a:endParaRPr lang="ar-SA" sz="2800" dirty="0">
              <a:cs typeface="AL-Mateen" pitchFamily="2" charset="-78"/>
            </a:endParaRPr>
          </a:p>
          <a:p>
            <a:pPr>
              <a:buClr>
                <a:srgbClr val="FFFF00"/>
              </a:buClr>
            </a:pPr>
            <a:r>
              <a:rPr lang="ar-SA" sz="2800" dirty="0">
                <a:cs typeface="AL-Mateen" pitchFamily="2" charset="-78"/>
              </a:rPr>
              <a:t>معظم لاعبي الوثب الطويل يستخدمون من 40 الى 54 م </a:t>
            </a:r>
            <a:r>
              <a:rPr lang="ar-SA" sz="2800" dirty="0" smtClean="0">
                <a:cs typeface="AL-Mateen" pitchFamily="2" charset="-78"/>
              </a:rPr>
              <a:t>اقتراب.</a:t>
            </a:r>
            <a:endParaRPr lang="ar-SA" sz="2800" dirty="0">
              <a:cs typeface="AL-Mateen" pitchFamily="2" charset="-78"/>
            </a:endParaRPr>
          </a:p>
        </p:txBody>
      </p:sp>
    </p:spTree>
  </p:cSld>
  <p:clrMapOvr>
    <a:masterClrMapping/>
  </p:clrMapOvr>
  <p:transition>
    <p:circl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solidFill>
            <a:srgbClr val="72043B"/>
          </a:solidFill>
          <a:ln>
            <a:solidFill>
              <a:srgbClr val="FFFFCC"/>
            </a:solidFill>
          </a:ln>
        </p:spPr>
        <p:txBody>
          <a:bodyPr/>
          <a:lstStyle/>
          <a:p>
            <a:r>
              <a:rPr lang="ar-SA" dirty="0">
                <a:solidFill>
                  <a:srgbClr val="FFFFCC"/>
                </a:solidFill>
                <a:cs typeface="PT Bold Heading" pitchFamily="2" charset="-78"/>
              </a:rPr>
              <a:t>الوثب الطويل 5</a:t>
            </a:r>
            <a:br>
              <a:rPr lang="ar-SA" dirty="0">
                <a:solidFill>
                  <a:srgbClr val="FFFFCC"/>
                </a:solidFill>
                <a:cs typeface="PT Bold Heading" pitchFamily="2" charset="-78"/>
              </a:rPr>
            </a:br>
            <a:r>
              <a:rPr lang="ar-SA" sz="2800" dirty="0">
                <a:solidFill>
                  <a:srgbClr val="FFFFCC"/>
                </a:solidFill>
                <a:cs typeface="PT Bold Heading" pitchFamily="2" charset="-78"/>
              </a:rPr>
              <a:t>التحول من الاقتراب الى الارتقاء</a:t>
            </a:r>
            <a:endParaRPr lang="en-US" sz="2800" dirty="0">
              <a:solidFill>
                <a:srgbClr val="FFFFCC"/>
              </a:solidFill>
              <a:cs typeface="PT Bold Heading" pitchFamily="2" charset="-78"/>
            </a:endParaRPr>
          </a:p>
        </p:txBody>
      </p:sp>
      <p:sp>
        <p:nvSpPr>
          <p:cNvPr id="55299" name="Rectangle 3"/>
          <p:cNvSpPr>
            <a:spLocks noGrp="1" noChangeArrowheads="1"/>
          </p:cNvSpPr>
          <p:nvPr>
            <p:ph type="body" idx="1"/>
          </p:nvPr>
        </p:nvSpPr>
        <p:spPr>
          <a:ln>
            <a:solidFill>
              <a:srgbClr val="FFFFCC"/>
            </a:solidFill>
          </a:ln>
        </p:spPr>
        <p:txBody>
          <a:bodyPr anchor="ctr"/>
          <a:lstStyle/>
          <a:p>
            <a:pPr>
              <a:buClr>
                <a:srgbClr val="66FF33"/>
              </a:buClr>
            </a:pPr>
            <a:r>
              <a:rPr lang="ar-SA" dirty="0">
                <a:cs typeface="AL-Mateen" pitchFamily="2" charset="-78"/>
              </a:rPr>
              <a:t>يعتبر التحول من الاقتراب الى الارتقاء من اهم مراحل الوثب </a:t>
            </a:r>
            <a:r>
              <a:rPr lang="ar-SA" dirty="0" smtClean="0">
                <a:cs typeface="AL-Mateen" pitchFamily="2" charset="-78"/>
              </a:rPr>
              <a:t>الطويل.</a:t>
            </a:r>
          </a:p>
          <a:p>
            <a:pPr>
              <a:buClr>
                <a:srgbClr val="66FF33"/>
              </a:buClr>
              <a:buNone/>
            </a:pPr>
            <a:endParaRPr lang="ar-SA" dirty="0">
              <a:cs typeface="AL-Mateen" pitchFamily="2" charset="-78"/>
            </a:endParaRPr>
          </a:p>
          <a:p>
            <a:pPr>
              <a:buClr>
                <a:srgbClr val="66FF33"/>
              </a:buClr>
            </a:pPr>
            <a:r>
              <a:rPr lang="ar-SA" dirty="0">
                <a:cs typeface="AL-Mateen" pitchFamily="2" charset="-78"/>
              </a:rPr>
              <a:t>معظم لاعبي الوثب الطويل البارعين يقومون بالتالي:</a:t>
            </a:r>
          </a:p>
          <a:p>
            <a:pPr lvl="2">
              <a:buClr>
                <a:srgbClr val="FFFF00"/>
              </a:buClr>
            </a:pPr>
            <a:r>
              <a:rPr lang="ar-SA" dirty="0">
                <a:cs typeface="AL-Mateen" pitchFamily="2" charset="-78"/>
              </a:rPr>
              <a:t>انخفاض في مركز الثقل بحوالي 4سم لحظة الملامسة و زيادة من      </a:t>
            </a:r>
            <a:r>
              <a:rPr lang="ar-SA" dirty="0" smtClean="0">
                <a:cs typeface="AL-Mateen" pitchFamily="2" charset="-78"/>
              </a:rPr>
              <a:t>5 ــ 7سم </a:t>
            </a:r>
            <a:r>
              <a:rPr lang="ar-SA" dirty="0">
                <a:cs typeface="AL-Mateen" pitchFamily="2" charset="-78"/>
              </a:rPr>
              <a:t>في مسافة الهبوط عند نهاية الخطوة ما قبل الأخيرة</a:t>
            </a:r>
          </a:p>
          <a:p>
            <a:pPr lvl="2">
              <a:buClr>
                <a:srgbClr val="FFFF00"/>
              </a:buClr>
            </a:pPr>
            <a:r>
              <a:rPr lang="ar-SA" dirty="0">
                <a:cs typeface="AL-Mateen" pitchFamily="2" charset="-78"/>
              </a:rPr>
              <a:t>انخفاض </a:t>
            </a:r>
            <a:r>
              <a:rPr lang="ar-SA" dirty="0" smtClean="0">
                <a:cs typeface="AL-Mateen" pitchFamily="2" charset="-78"/>
              </a:rPr>
              <a:t>من38 ــ 46سم  </a:t>
            </a:r>
            <a:r>
              <a:rPr lang="ar-SA" dirty="0">
                <a:cs typeface="AL-Mateen" pitchFamily="2" charset="-78"/>
              </a:rPr>
              <a:t>في مسافة الطيران في آخر خطوة</a:t>
            </a:r>
          </a:p>
          <a:p>
            <a:pPr lvl="2">
              <a:buClr>
                <a:srgbClr val="FFFF00"/>
              </a:buClr>
            </a:pPr>
            <a:r>
              <a:rPr lang="ar-SA" dirty="0">
                <a:cs typeface="AL-Mateen" pitchFamily="2" charset="-78"/>
              </a:rPr>
              <a:t>زيادة من </a:t>
            </a:r>
            <a:r>
              <a:rPr lang="ar-SA" dirty="0" smtClean="0">
                <a:cs typeface="AL-Mateen" pitchFamily="2" charset="-78"/>
              </a:rPr>
              <a:t>27 ــ 34سم </a:t>
            </a:r>
            <a:r>
              <a:rPr lang="ar-SA" dirty="0">
                <a:cs typeface="AL-Mateen" pitchFamily="2" charset="-78"/>
              </a:rPr>
              <a:t>في مسافة الهبوط في آخر خطوة مقارنة بالخطوات الثلاث السابقة </a:t>
            </a:r>
            <a:endParaRPr lang="en-US" dirty="0">
              <a:cs typeface="AL-Mateen" pitchFamily="2" charset="-78"/>
            </a:endParaRPr>
          </a:p>
        </p:txBody>
      </p:sp>
    </p:spTree>
  </p:cSld>
  <p:clrMapOvr>
    <a:masterClrMapping/>
  </p:clrMapOvr>
  <p:transition>
    <p:circl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a:xfrm>
            <a:off x="457200" y="277813"/>
            <a:ext cx="8229600" cy="1650989"/>
          </a:xfrm>
          <a:solidFill>
            <a:srgbClr val="72043B"/>
          </a:solidFill>
          <a:ln w="38100" cmpd="dbl">
            <a:solidFill>
              <a:srgbClr val="FFFFCC"/>
            </a:solidFill>
          </a:ln>
        </p:spPr>
        <p:txBody>
          <a:bodyPr/>
          <a:lstStyle/>
          <a:p>
            <a:r>
              <a:rPr lang="ar-SA" sz="4000">
                <a:solidFill>
                  <a:srgbClr val="FFFFCC"/>
                </a:solidFill>
                <a:cs typeface="PT Bold Heading" pitchFamily="2" charset="-78"/>
              </a:rPr>
              <a:t>الوثب الطويل 6</a:t>
            </a:r>
            <a:br>
              <a:rPr lang="ar-SA" sz="4000">
                <a:solidFill>
                  <a:srgbClr val="FFFFCC"/>
                </a:solidFill>
                <a:cs typeface="PT Bold Heading" pitchFamily="2" charset="-78"/>
              </a:rPr>
            </a:br>
            <a:r>
              <a:rPr lang="ar-SA" sz="4000">
                <a:solidFill>
                  <a:srgbClr val="FFFFCC"/>
                </a:solidFill>
                <a:cs typeface="PT Bold Heading" pitchFamily="2" charset="-78"/>
              </a:rPr>
              <a:t>أي اسلوب وثب يستخدم الواثب</a:t>
            </a:r>
            <a:endParaRPr lang="en-US" sz="4000">
              <a:solidFill>
                <a:srgbClr val="FFFFCC"/>
              </a:solidFill>
              <a:cs typeface="PT Bold Heading" pitchFamily="2" charset="-78"/>
            </a:endParaRPr>
          </a:p>
        </p:txBody>
      </p:sp>
      <p:sp>
        <p:nvSpPr>
          <p:cNvPr id="56323" name="Rectangle 3"/>
          <p:cNvSpPr>
            <a:spLocks noGrp="1" noChangeArrowheads="1"/>
          </p:cNvSpPr>
          <p:nvPr>
            <p:ph type="body" idx="1"/>
          </p:nvPr>
        </p:nvSpPr>
        <p:spPr>
          <a:xfrm>
            <a:off x="1142976" y="2130427"/>
            <a:ext cx="6840557" cy="3941779"/>
          </a:xfrm>
          <a:ln>
            <a:solidFill>
              <a:srgbClr val="FFFFCC"/>
            </a:solidFill>
          </a:ln>
        </p:spPr>
        <p:txBody>
          <a:bodyPr anchor="ctr"/>
          <a:lstStyle/>
          <a:p>
            <a:r>
              <a:rPr lang="ar-SA" sz="4000" b="1" dirty="0"/>
              <a:t>اقل من 6م         		البحار</a:t>
            </a:r>
          </a:p>
          <a:p>
            <a:r>
              <a:rPr lang="ar-SA" sz="4000" b="1" dirty="0"/>
              <a:t>6-6.5			البحار او التعلق</a:t>
            </a:r>
          </a:p>
          <a:p>
            <a:r>
              <a:rPr lang="ar-SA" sz="4000" b="1" dirty="0"/>
              <a:t>6.5-7			التعلق</a:t>
            </a:r>
          </a:p>
          <a:p>
            <a:r>
              <a:rPr lang="ar-SA" sz="4000" b="1" dirty="0"/>
              <a:t>7-7.5			2.5 مشي</a:t>
            </a:r>
          </a:p>
          <a:p>
            <a:r>
              <a:rPr lang="ar-SA" sz="4000" b="1" dirty="0"/>
              <a:t>اكثر من 7.5		3.5 مشي</a:t>
            </a:r>
            <a:endParaRPr lang="en-US" sz="4000" b="1" dirty="0"/>
          </a:p>
        </p:txBody>
      </p:sp>
      <p:grpSp>
        <p:nvGrpSpPr>
          <p:cNvPr id="12" name="Group 11"/>
          <p:cNvGrpSpPr/>
          <p:nvPr/>
        </p:nvGrpSpPr>
        <p:grpSpPr>
          <a:xfrm>
            <a:off x="3643306" y="2490790"/>
            <a:ext cx="2363798" cy="3224226"/>
            <a:chOff x="4357686" y="2133600"/>
            <a:chExt cx="2363798" cy="3224226"/>
          </a:xfrm>
        </p:grpSpPr>
        <p:sp>
          <p:nvSpPr>
            <p:cNvPr id="56324" name="AutoShape 4"/>
            <p:cNvSpPr>
              <a:spLocks noChangeArrowheads="1"/>
            </p:cNvSpPr>
            <p:nvPr/>
          </p:nvSpPr>
          <p:spPr bwMode="auto">
            <a:xfrm>
              <a:off x="4357686" y="2133600"/>
              <a:ext cx="2014539" cy="295268"/>
            </a:xfrm>
            <a:prstGeom prst="leftArrow">
              <a:avLst>
                <a:gd name="adj1" fmla="val 50000"/>
                <a:gd name="adj2" fmla="val 149450"/>
              </a:avLst>
            </a:prstGeom>
            <a:solidFill>
              <a:schemeClr val="accent1"/>
            </a:solidFill>
            <a:ln w="9525">
              <a:solidFill>
                <a:schemeClr val="tx1"/>
              </a:solidFill>
              <a:miter lim="800000"/>
              <a:headEnd/>
              <a:tailEnd/>
            </a:ln>
            <a:effectLst/>
          </p:spPr>
          <p:txBody>
            <a:bodyPr wrap="none" anchor="ctr"/>
            <a:lstStyle/>
            <a:p>
              <a:endParaRPr lang="ar-SA"/>
            </a:p>
          </p:txBody>
        </p:sp>
        <p:sp>
          <p:nvSpPr>
            <p:cNvPr id="56325" name="AutoShape 5"/>
            <p:cNvSpPr>
              <a:spLocks noChangeArrowheads="1"/>
            </p:cNvSpPr>
            <p:nvPr/>
          </p:nvSpPr>
          <p:spPr bwMode="auto">
            <a:xfrm>
              <a:off x="5143504" y="3000372"/>
              <a:ext cx="1577980" cy="214314"/>
            </a:xfrm>
            <a:prstGeom prst="leftArrow">
              <a:avLst>
                <a:gd name="adj1" fmla="val 50000"/>
                <a:gd name="adj2" fmla="val 149450"/>
              </a:avLst>
            </a:prstGeom>
            <a:solidFill>
              <a:schemeClr val="accent1"/>
            </a:solidFill>
            <a:ln w="9525">
              <a:solidFill>
                <a:schemeClr val="tx1"/>
              </a:solidFill>
              <a:miter lim="800000"/>
              <a:headEnd/>
              <a:tailEnd/>
            </a:ln>
            <a:effectLst/>
          </p:spPr>
          <p:txBody>
            <a:bodyPr wrap="none" anchor="ctr"/>
            <a:lstStyle/>
            <a:p>
              <a:endParaRPr lang="ar-SA"/>
            </a:p>
          </p:txBody>
        </p:sp>
        <p:sp>
          <p:nvSpPr>
            <p:cNvPr id="56326" name="AutoShape 6"/>
            <p:cNvSpPr>
              <a:spLocks noChangeArrowheads="1"/>
            </p:cNvSpPr>
            <p:nvPr/>
          </p:nvSpPr>
          <p:spPr bwMode="auto">
            <a:xfrm>
              <a:off x="5143504" y="3714752"/>
              <a:ext cx="1577980" cy="214314"/>
            </a:xfrm>
            <a:prstGeom prst="leftArrow">
              <a:avLst>
                <a:gd name="adj1" fmla="val 50000"/>
                <a:gd name="adj2" fmla="val 149451"/>
              </a:avLst>
            </a:prstGeom>
            <a:solidFill>
              <a:schemeClr val="accent1"/>
            </a:solidFill>
            <a:ln w="9525">
              <a:solidFill>
                <a:schemeClr val="tx1"/>
              </a:solidFill>
              <a:miter lim="800000"/>
              <a:headEnd/>
              <a:tailEnd/>
            </a:ln>
            <a:effectLst/>
          </p:spPr>
          <p:txBody>
            <a:bodyPr wrap="none" anchor="ctr"/>
            <a:lstStyle/>
            <a:p>
              <a:endParaRPr lang="ar-SA"/>
            </a:p>
          </p:txBody>
        </p:sp>
        <p:sp>
          <p:nvSpPr>
            <p:cNvPr id="56327" name="AutoShape 7"/>
            <p:cNvSpPr>
              <a:spLocks noChangeArrowheads="1"/>
            </p:cNvSpPr>
            <p:nvPr/>
          </p:nvSpPr>
          <p:spPr bwMode="auto">
            <a:xfrm>
              <a:off x="5072066" y="4429132"/>
              <a:ext cx="1649418" cy="214314"/>
            </a:xfrm>
            <a:prstGeom prst="leftArrow">
              <a:avLst>
                <a:gd name="adj1" fmla="val 50000"/>
                <a:gd name="adj2" fmla="val 149450"/>
              </a:avLst>
            </a:prstGeom>
            <a:solidFill>
              <a:schemeClr val="accent1"/>
            </a:solidFill>
            <a:ln w="9525">
              <a:solidFill>
                <a:schemeClr val="tx1"/>
              </a:solidFill>
              <a:miter lim="800000"/>
              <a:headEnd/>
              <a:tailEnd/>
            </a:ln>
            <a:effectLst/>
          </p:spPr>
          <p:txBody>
            <a:bodyPr wrap="none" anchor="ctr"/>
            <a:lstStyle/>
            <a:p>
              <a:endParaRPr lang="ar-SA"/>
            </a:p>
          </p:txBody>
        </p:sp>
        <p:sp>
          <p:nvSpPr>
            <p:cNvPr id="56328" name="AutoShape 8"/>
            <p:cNvSpPr>
              <a:spLocks noChangeArrowheads="1"/>
            </p:cNvSpPr>
            <p:nvPr/>
          </p:nvSpPr>
          <p:spPr bwMode="auto">
            <a:xfrm>
              <a:off x="5072066" y="5151442"/>
              <a:ext cx="1000132" cy="206384"/>
            </a:xfrm>
            <a:prstGeom prst="leftArrow">
              <a:avLst>
                <a:gd name="adj1" fmla="val 50000"/>
                <a:gd name="adj2" fmla="val 149450"/>
              </a:avLst>
            </a:prstGeom>
            <a:solidFill>
              <a:schemeClr val="accent1"/>
            </a:solidFill>
            <a:ln w="9525">
              <a:solidFill>
                <a:schemeClr val="tx1"/>
              </a:solidFill>
              <a:miter lim="800000"/>
              <a:headEnd/>
              <a:tailEnd/>
            </a:ln>
            <a:effectLst/>
          </p:spPr>
          <p:txBody>
            <a:bodyPr wrap="none" anchor="ctr"/>
            <a:lstStyle/>
            <a:p>
              <a:endParaRPr lang="ar-SA"/>
            </a:p>
          </p:txBody>
        </p:sp>
      </p:grpSp>
    </p:spTree>
  </p:cSld>
  <p:clrMapOvr>
    <a:masterClrMapping/>
  </p:clrMapOvr>
  <p:transition>
    <p:circl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457200" y="82536"/>
            <a:ext cx="8229600" cy="1274762"/>
          </a:xfrm>
          <a:solidFill>
            <a:srgbClr val="72043B"/>
          </a:solidFill>
          <a:ln w="38100" cmpd="dbl">
            <a:solidFill>
              <a:srgbClr val="FFFFCC"/>
            </a:solidFill>
          </a:ln>
        </p:spPr>
        <p:txBody>
          <a:bodyPr/>
          <a:lstStyle/>
          <a:p>
            <a:r>
              <a:rPr lang="ar-SA" sz="4000">
                <a:solidFill>
                  <a:srgbClr val="FFFFCC"/>
                </a:solidFill>
                <a:cs typeface="PT Bold Heading" pitchFamily="2" charset="-78"/>
              </a:rPr>
              <a:t>وثب طويل 4</a:t>
            </a:r>
            <a:br>
              <a:rPr lang="ar-SA" sz="4000">
                <a:solidFill>
                  <a:srgbClr val="FFFFCC"/>
                </a:solidFill>
                <a:cs typeface="PT Bold Heading" pitchFamily="2" charset="-78"/>
              </a:rPr>
            </a:br>
            <a:r>
              <a:rPr lang="ar-SA" sz="2400">
                <a:solidFill>
                  <a:srgbClr val="FFFFCC"/>
                </a:solidFill>
                <a:cs typeface="PT Bold Heading" pitchFamily="2" charset="-78"/>
              </a:rPr>
              <a:t>المفاهيم الميكانيكية الأساسية للوثب الطويل</a:t>
            </a:r>
            <a:endParaRPr lang="en-US" sz="2400">
              <a:solidFill>
                <a:srgbClr val="FFFFCC"/>
              </a:solidFill>
              <a:cs typeface="PT Bold Heading" pitchFamily="2" charset="-78"/>
            </a:endParaRPr>
          </a:p>
        </p:txBody>
      </p:sp>
      <p:pic>
        <p:nvPicPr>
          <p:cNvPr id="47109" name="Picture 5" descr="16-2"/>
          <p:cNvPicPr>
            <a:picLocks noChangeAspect="1" noChangeArrowheads="1"/>
          </p:cNvPicPr>
          <p:nvPr/>
        </p:nvPicPr>
        <p:blipFill>
          <a:blip r:embed="rId2" cstate="print"/>
          <a:srcRect/>
          <a:stretch>
            <a:fillRect/>
          </a:stretch>
        </p:blipFill>
        <p:spPr bwMode="auto">
          <a:xfrm>
            <a:off x="875609" y="1428736"/>
            <a:ext cx="7411167" cy="5286388"/>
          </a:xfrm>
          <a:prstGeom prst="roundRect">
            <a:avLst>
              <a:gd name="adj" fmla="val 4271"/>
            </a:avLst>
          </a:prstGeom>
          <a:noFill/>
          <a:ln w="19050">
            <a:solidFill>
              <a:srgbClr val="FF3300"/>
            </a:solidFill>
            <a:miter lim="800000"/>
            <a:headEnd/>
            <a:tailEnd/>
          </a:ln>
        </p:spPr>
      </p:pic>
    </p:spTree>
  </p:cSld>
  <p:clrMapOvr>
    <a:masterClrMapping/>
  </p:clrMapOvr>
  <p:transition>
    <p:circl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a:xfrm>
            <a:off x="214282" y="585548"/>
            <a:ext cx="8715435" cy="5643602"/>
          </a:xfrm>
          <a:gradFill>
            <a:gsLst>
              <a:gs pos="0">
                <a:srgbClr val="FFFFFF"/>
              </a:gs>
              <a:gs pos="7001">
                <a:srgbClr val="E6E6E6"/>
              </a:gs>
              <a:gs pos="32001">
                <a:srgbClr val="7D8496"/>
              </a:gs>
              <a:gs pos="76000">
                <a:srgbClr val="E6E6E6"/>
              </a:gs>
              <a:gs pos="85001">
                <a:srgbClr val="7D8496"/>
              </a:gs>
              <a:gs pos="100000">
                <a:srgbClr val="E6E6E6"/>
              </a:gs>
            </a:gsLst>
          </a:gradFill>
          <a:ln w="76200">
            <a:solidFill>
              <a:srgbClr val="970323"/>
            </a:solidFill>
          </a:ln>
          <a:scene3d>
            <a:camera prst="orthographicFront"/>
            <a:lightRig rig="threePt" dir="t"/>
          </a:scene3d>
          <a:sp3d>
            <a:bevelT prst="angle"/>
          </a:sp3d>
        </p:spPr>
        <p:txBody>
          <a:bodyPr/>
          <a:lstStyle/>
          <a:p>
            <a:r>
              <a:rPr lang="ar-SA" sz="13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cs typeface="Old Antic Decorative" pitchFamily="2" charset="-78"/>
              </a:rPr>
              <a:t>الوثب العالي</a:t>
            </a:r>
            <a:endParaRPr lang="en-US" sz="138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cs typeface="Old Antic Decorative" pitchFamily="2" charset="-78"/>
            </a:endParaRPr>
          </a:p>
        </p:txBody>
      </p:sp>
    </p:spTree>
  </p:cSld>
  <p:clrMapOvr>
    <a:masterClrMapping/>
  </p:clrMapOvr>
  <p:transition>
    <p:circl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ChangeArrowheads="1"/>
          </p:cNvSpPr>
          <p:nvPr>
            <p:ph type="title"/>
          </p:nvPr>
        </p:nvSpPr>
        <p:spPr>
          <a:xfrm>
            <a:off x="3000364" y="142852"/>
            <a:ext cx="3114668" cy="1139825"/>
          </a:xfrm>
          <a:solidFill>
            <a:srgbClr val="72043B"/>
          </a:solidFill>
          <a:ln>
            <a:solidFill>
              <a:srgbClr val="FFFFCC"/>
            </a:solidFill>
          </a:ln>
        </p:spPr>
        <p:txBody>
          <a:bodyPr/>
          <a:lstStyle/>
          <a:p>
            <a:r>
              <a:rPr lang="ar-SA">
                <a:solidFill>
                  <a:srgbClr val="FFFFCC"/>
                </a:solidFill>
                <a:cs typeface="PT Bold Heading" pitchFamily="2" charset="-78"/>
              </a:rPr>
              <a:t>العدو</a:t>
            </a:r>
            <a:endParaRPr lang="en-US">
              <a:solidFill>
                <a:srgbClr val="FFFFCC"/>
              </a:solidFill>
              <a:cs typeface="PT Bold Heading" pitchFamily="2" charset="-78"/>
            </a:endParaRPr>
          </a:p>
        </p:txBody>
      </p:sp>
      <p:sp>
        <p:nvSpPr>
          <p:cNvPr id="119811" name="Rectangle 3"/>
          <p:cNvSpPr>
            <a:spLocks noGrp="1" noChangeArrowheads="1"/>
          </p:cNvSpPr>
          <p:nvPr>
            <p:ph type="body" idx="1"/>
          </p:nvPr>
        </p:nvSpPr>
        <p:spPr>
          <a:xfrm>
            <a:off x="457200" y="1428736"/>
            <a:ext cx="8229600" cy="5257800"/>
          </a:xfrm>
          <a:ln>
            <a:solidFill>
              <a:srgbClr val="FFFFCC"/>
            </a:solidFill>
          </a:ln>
        </p:spPr>
        <p:txBody>
          <a:bodyPr/>
          <a:lstStyle/>
          <a:p>
            <a:r>
              <a:rPr lang="ar-SA" dirty="0">
                <a:cs typeface="AL-Mateen" pitchFamily="2" charset="-78"/>
              </a:rPr>
              <a:t>الهدف من المسابقة قطع المسافة بأقل وقت ممكن.</a:t>
            </a:r>
          </a:p>
          <a:p>
            <a:r>
              <a:rPr lang="ar-SA" dirty="0">
                <a:cs typeface="AL-Mateen" pitchFamily="2" charset="-78"/>
              </a:rPr>
              <a:t>الزمن هو نتيجة مسافة السباق و متوسط سرعة العداء.</a:t>
            </a:r>
          </a:p>
          <a:p>
            <a:r>
              <a:rPr lang="ar-SA" dirty="0">
                <a:cs typeface="AL-Mateen" pitchFamily="2" charset="-78"/>
              </a:rPr>
              <a:t>سرعة العداء هي حاصل ضرب خطوة العداء في سرعة ترددها. </a:t>
            </a:r>
          </a:p>
          <a:p>
            <a:pPr>
              <a:buFont typeface="Wingdings" pitchFamily="2" charset="2"/>
              <a:buNone/>
            </a:pPr>
            <a:r>
              <a:rPr lang="ar-SA" dirty="0">
                <a:cs typeface="AL-Mateen" pitchFamily="2" charset="-78"/>
              </a:rPr>
              <a:t>( الخطوة هي من ملامسة عقب القدم اليمنى الأرض الى ملامسة عقب القدم اليسرى الأرض) </a:t>
            </a:r>
            <a:r>
              <a:rPr lang="ar-SA" dirty="0">
                <a:solidFill>
                  <a:srgbClr val="FF3300"/>
                </a:solidFill>
                <a:cs typeface="AL-Mateen" pitchFamily="2" charset="-78"/>
              </a:rPr>
              <a:t>مقارنة مع المشي!</a:t>
            </a:r>
          </a:p>
          <a:p>
            <a:r>
              <a:rPr lang="ar-SA" dirty="0">
                <a:cs typeface="AL-Mateen" pitchFamily="2" charset="-78"/>
              </a:rPr>
              <a:t>الزيادة في السرعة تأتي من خلال التغيير في عنصر بنسبة اقل او اكثر من العنصر الآخر. مثال:</a:t>
            </a:r>
          </a:p>
          <a:p>
            <a:pPr lvl="2"/>
            <a:r>
              <a:rPr lang="ar-SA" dirty="0">
                <a:solidFill>
                  <a:srgbClr val="FFFF00"/>
                </a:solidFill>
                <a:latin typeface="+mj-lt"/>
                <a:cs typeface="AL-Mateen" pitchFamily="2" charset="-78"/>
              </a:rPr>
              <a:t>2*3=6	    		2*4=8</a:t>
            </a:r>
          </a:p>
          <a:p>
            <a:pPr lvl="2"/>
            <a:r>
              <a:rPr lang="ar-SA" dirty="0">
                <a:solidFill>
                  <a:srgbClr val="FFFF00"/>
                </a:solidFill>
                <a:latin typeface="+mj-lt"/>
                <a:cs typeface="AL-Mateen" pitchFamily="2" charset="-78"/>
              </a:rPr>
              <a:t>2*3=6			1.5*4=6</a:t>
            </a:r>
          </a:p>
          <a:p>
            <a:pPr lvl="2"/>
            <a:r>
              <a:rPr lang="ar-SA" dirty="0">
                <a:solidFill>
                  <a:srgbClr val="FFFF00"/>
                </a:solidFill>
                <a:latin typeface="+mj-lt"/>
                <a:cs typeface="AL-Mateen" pitchFamily="2" charset="-78"/>
              </a:rPr>
              <a:t>1.8*4=7.2</a:t>
            </a:r>
            <a:endParaRPr lang="en-US" dirty="0">
              <a:solidFill>
                <a:srgbClr val="FFFF00"/>
              </a:solidFill>
              <a:latin typeface="+mj-lt"/>
              <a:cs typeface="AL-Mateen" pitchFamily="2" charset="-78"/>
            </a:endParaRPr>
          </a:p>
        </p:txBody>
      </p:sp>
      <p:sp>
        <p:nvSpPr>
          <p:cNvPr id="119812" name="Line 4"/>
          <p:cNvSpPr>
            <a:spLocks noChangeShapeType="1"/>
          </p:cNvSpPr>
          <p:nvPr/>
        </p:nvSpPr>
        <p:spPr bwMode="auto">
          <a:xfrm flipH="1">
            <a:off x="5219700" y="5572140"/>
            <a:ext cx="1152525" cy="0"/>
          </a:xfrm>
          <a:prstGeom prst="line">
            <a:avLst/>
          </a:prstGeom>
          <a:noFill/>
          <a:ln w="9525">
            <a:solidFill>
              <a:schemeClr val="tx1"/>
            </a:solidFill>
            <a:round/>
            <a:headEnd/>
            <a:tailEnd type="triangle" w="med" len="med"/>
          </a:ln>
          <a:effectLst/>
        </p:spPr>
        <p:txBody>
          <a:bodyPr/>
          <a:lstStyle/>
          <a:p>
            <a:endParaRPr lang="ar-SA"/>
          </a:p>
        </p:txBody>
      </p:sp>
      <p:sp>
        <p:nvSpPr>
          <p:cNvPr id="119813" name="Line 5"/>
          <p:cNvSpPr>
            <a:spLocks noChangeShapeType="1"/>
          </p:cNvSpPr>
          <p:nvPr/>
        </p:nvSpPr>
        <p:spPr bwMode="auto">
          <a:xfrm flipH="1">
            <a:off x="5278450" y="6000768"/>
            <a:ext cx="1008062" cy="0"/>
          </a:xfrm>
          <a:prstGeom prst="line">
            <a:avLst/>
          </a:prstGeom>
          <a:noFill/>
          <a:ln w="9525">
            <a:solidFill>
              <a:schemeClr val="tx1"/>
            </a:solidFill>
            <a:round/>
            <a:headEnd/>
            <a:tailEnd type="triangle" w="med" len="med"/>
          </a:ln>
          <a:effectLst/>
        </p:spPr>
        <p:txBody>
          <a:bodyPr/>
          <a:lstStyle/>
          <a:p>
            <a:endParaRPr lang="ar-SA"/>
          </a:p>
        </p:txBody>
      </p:sp>
    </p:spTree>
  </p:cSld>
  <p:clrMapOvr>
    <a:masterClrMapping/>
  </p:clrMapOvr>
  <p:transition>
    <p:circl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Rectangle 4"/>
          <p:cNvSpPr>
            <a:spLocks noGrp="1" noChangeArrowheads="1"/>
          </p:cNvSpPr>
          <p:nvPr>
            <p:ph type="title"/>
          </p:nvPr>
        </p:nvSpPr>
        <p:spPr>
          <a:solidFill>
            <a:srgbClr val="72043B"/>
          </a:solidFill>
          <a:ln>
            <a:solidFill>
              <a:srgbClr val="FFFFCC"/>
            </a:solidFill>
          </a:ln>
        </p:spPr>
        <p:txBody>
          <a:bodyPr/>
          <a:lstStyle/>
          <a:p>
            <a:r>
              <a:rPr lang="ar-SA">
                <a:solidFill>
                  <a:srgbClr val="FFFFCC"/>
                </a:solidFill>
                <a:cs typeface="PT Bold Heading" pitchFamily="2" charset="-78"/>
              </a:rPr>
              <a:t>الوثب العالي 1</a:t>
            </a:r>
            <a:endParaRPr lang="en-US">
              <a:solidFill>
                <a:srgbClr val="FFFFCC"/>
              </a:solidFill>
              <a:cs typeface="PT Bold Heading" pitchFamily="2" charset="-78"/>
            </a:endParaRPr>
          </a:p>
        </p:txBody>
      </p:sp>
      <p:sp>
        <p:nvSpPr>
          <p:cNvPr id="11270" name="Rectangle 6"/>
          <p:cNvSpPr>
            <a:spLocks noGrp="1" noChangeArrowheads="1"/>
          </p:cNvSpPr>
          <p:nvPr>
            <p:ph type="body" sz="half" idx="2"/>
          </p:nvPr>
        </p:nvSpPr>
        <p:spPr>
          <a:xfrm>
            <a:off x="4429124" y="2143116"/>
            <a:ext cx="4500562" cy="3484562"/>
          </a:xfrm>
          <a:ln>
            <a:solidFill>
              <a:srgbClr val="FFFFCC"/>
            </a:solidFill>
          </a:ln>
        </p:spPr>
        <p:txBody>
          <a:bodyPr anchor="ctr"/>
          <a:lstStyle/>
          <a:p>
            <a:pPr algn="just">
              <a:buClr>
                <a:srgbClr val="66FF33"/>
              </a:buClr>
            </a:pPr>
            <a:r>
              <a:rPr lang="ar-SA" dirty="0">
                <a:solidFill>
                  <a:srgbClr val="FFFFFF"/>
                </a:solidFill>
                <a:cs typeface="AL-Mateen" pitchFamily="2" charset="-78"/>
              </a:rPr>
              <a:t>الارتفاع الذي يصل اليه الواثب يمكن تقسيمه الى ثلاث اجزاء:</a:t>
            </a:r>
          </a:p>
          <a:p>
            <a:pPr lvl="1" algn="just">
              <a:buClr>
                <a:srgbClr val="FFFF00"/>
              </a:buClr>
            </a:pPr>
            <a:r>
              <a:rPr lang="ar-SA" sz="2400" dirty="0">
                <a:solidFill>
                  <a:srgbClr val="FFFFFF"/>
                </a:solidFill>
                <a:cs typeface="AL-Mateen" pitchFamily="2" charset="-78"/>
              </a:rPr>
              <a:t>ارتفاع مركز الثقل لحظة الارتقاء (</a:t>
            </a:r>
            <a:r>
              <a:rPr lang="en-US" sz="2400" dirty="0">
                <a:solidFill>
                  <a:srgbClr val="FFFFFF"/>
                </a:solidFill>
                <a:cs typeface="AL-Mateen" pitchFamily="2" charset="-78"/>
              </a:rPr>
              <a:t>H1</a:t>
            </a:r>
            <a:r>
              <a:rPr lang="ar-SA" sz="2400" dirty="0">
                <a:solidFill>
                  <a:srgbClr val="FFFFFF"/>
                </a:solidFill>
                <a:cs typeface="AL-Mateen" pitchFamily="2" charset="-78"/>
              </a:rPr>
              <a:t>)</a:t>
            </a:r>
          </a:p>
          <a:p>
            <a:pPr lvl="1" algn="just">
              <a:buClr>
                <a:srgbClr val="FFFF00"/>
              </a:buClr>
            </a:pPr>
            <a:r>
              <a:rPr lang="ar-SA" sz="2400" dirty="0">
                <a:solidFill>
                  <a:srgbClr val="FFFFFF"/>
                </a:solidFill>
                <a:cs typeface="AL-Mateen" pitchFamily="2" charset="-78"/>
              </a:rPr>
              <a:t>ارتفع مركزالثقل اثناء الطيران (</a:t>
            </a:r>
            <a:r>
              <a:rPr lang="en-US" sz="2400" dirty="0">
                <a:solidFill>
                  <a:srgbClr val="FFFFFF"/>
                </a:solidFill>
                <a:cs typeface="AL-Mateen" pitchFamily="2" charset="-78"/>
              </a:rPr>
              <a:t>H2</a:t>
            </a:r>
            <a:r>
              <a:rPr lang="ar-SA" sz="2400" dirty="0">
                <a:solidFill>
                  <a:srgbClr val="FFFFFF"/>
                </a:solidFill>
                <a:cs typeface="AL-Mateen" pitchFamily="2" charset="-78"/>
              </a:rPr>
              <a:t>)</a:t>
            </a:r>
          </a:p>
          <a:p>
            <a:pPr lvl="1" algn="just">
              <a:buClr>
                <a:srgbClr val="FFFF00"/>
              </a:buClr>
            </a:pPr>
            <a:r>
              <a:rPr lang="ar-SA" sz="2400" dirty="0">
                <a:solidFill>
                  <a:srgbClr val="FFFFFF"/>
                </a:solidFill>
                <a:cs typeface="AL-Mateen" pitchFamily="2" charset="-78"/>
              </a:rPr>
              <a:t>الفرق بين موقع مركز الثقل و ارتفاع العارضة (</a:t>
            </a:r>
            <a:r>
              <a:rPr lang="en-US" sz="2400" dirty="0">
                <a:solidFill>
                  <a:srgbClr val="FFFFFF"/>
                </a:solidFill>
                <a:cs typeface="AL-Mateen" pitchFamily="2" charset="-78"/>
              </a:rPr>
              <a:t>H3</a:t>
            </a:r>
            <a:r>
              <a:rPr lang="ar-SA" sz="2400" dirty="0">
                <a:solidFill>
                  <a:srgbClr val="FFFFFF"/>
                </a:solidFill>
                <a:cs typeface="AL-Mateen" pitchFamily="2" charset="-78"/>
              </a:rPr>
              <a:t>)</a:t>
            </a:r>
            <a:endParaRPr lang="en-US" sz="2400" dirty="0">
              <a:solidFill>
                <a:srgbClr val="FFFFFF"/>
              </a:solidFill>
              <a:cs typeface="AL-Mateen" pitchFamily="2" charset="-78"/>
            </a:endParaRPr>
          </a:p>
        </p:txBody>
      </p:sp>
      <p:pic>
        <p:nvPicPr>
          <p:cNvPr id="11271" name="Picture 7" descr="عالي2"/>
          <p:cNvPicPr>
            <a:picLocks noGrp="1" noChangeAspect="1" noChangeArrowheads="1"/>
          </p:cNvPicPr>
          <p:nvPr>
            <p:ph type="clipArt" sz="half" idx="1"/>
          </p:nvPr>
        </p:nvPicPr>
        <p:blipFill>
          <a:blip r:embed="rId2"/>
          <a:srcRect/>
          <a:stretch>
            <a:fillRect/>
          </a:stretch>
        </p:blipFill>
        <p:spPr>
          <a:xfrm>
            <a:off x="214282" y="2049463"/>
            <a:ext cx="4038600" cy="3630612"/>
          </a:xfrm>
          <a:prstGeom prst="roundRect">
            <a:avLst>
              <a:gd name="adj" fmla="val 7852"/>
            </a:avLst>
          </a:prstGeom>
          <a:ln w="19050">
            <a:solidFill>
              <a:srgbClr val="FF3300"/>
            </a:solidFill>
          </a:ln>
        </p:spPr>
      </p:pic>
    </p:spTree>
  </p:cSld>
  <p:clrMapOvr>
    <a:masterClrMapping/>
  </p:clrMapOvr>
  <p:transition>
    <p:circl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p:cNvSpPr>
            <a:spLocks noGrp="1" noChangeArrowheads="1"/>
          </p:cNvSpPr>
          <p:nvPr>
            <p:ph type="title"/>
          </p:nvPr>
        </p:nvSpPr>
        <p:spPr>
          <a:solidFill>
            <a:srgbClr val="72043B"/>
          </a:solidFill>
          <a:ln>
            <a:solidFill>
              <a:srgbClr val="FFFFCC"/>
            </a:solidFill>
          </a:ln>
        </p:spPr>
        <p:txBody>
          <a:bodyPr/>
          <a:lstStyle/>
          <a:p>
            <a:r>
              <a:rPr lang="ar-SA">
                <a:solidFill>
                  <a:srgbClr val="FFFFCC"/>
                </a:solidFill>
                <a:cs typeface="PT Bold Heading" pitchFamily="2" charset="-78"/>
              </a:rPr>
              <a:t>الوثب العالي 2</a:t>
            </a:r>
            <a:endParaRPr lang="en-US">
              <a:solidFill>
                <a:srgbClr val="FFFFCC"/>
              </a:solidFill>
              <a:cs typeface="PT Bold Heading" pitchFamily="2" charset="-78"/>
            </a:endParaRPr>
          </a:p>
        </p:txBody>
      </p:sp>
      <p:sp>
        <p:nvSpPr>
          <p:cNvPr id="2054" name="Rectangle 6"/>
          <p:cNvSpPr>
            <a:spLocks noGrp="1" noChangeArrowheads="1"/>
          </p:cNvSpPr>
          <p:nvPr>
            <p:ph type="body" sz="half" idx="2"/>
          </p:nvPr>
        </p:nvSpPr>
        <p:spPr>
          <a:xfrm>
            <a:off x="5314984" y="2398737"/>
            <a:ext cx="3686172" cy="3459155"/>
          </a:xfrm>
          <a:ln>
            <a:solidFill>
              <a:srgbClr val="FFFFCC"/>
            </a:solidFill>
          </a:ln>
        </p:spPr>
        <p:txBody>
          <a:bodyPr anchor="ctr"/>
          <a:lstStyle/>
          <a:p>
            <a:pPr>
              <a:buClr>
                <a:srgbClr val="FFFF00"/>
              </a:buClr>
            </a:pPr>
            <a:r>
              <a:rPr lang="ar-SA" dirty="0">
                <a:cs typeface="AL-Mateen" pitchFamily="2" charset="-78"/>
              </a:rPr>
              <a:t>أهمية هذه الأرقام في تحليل الوثبة</a:t>
            </a:r>
          </a:p>
          <a:p>
            <a:pPr>
              <a:buClr>
                <a:srgbClr val="FFFF00"/>
              </a:buClr>
            </a:pPr>
            <a:r>
              <a:rPr lang="ar-SA" dirty="0">
                <a:cs typeface="AL-Mateen" pitchFamily="2" charset="-78"/>
              </a:rPr>
              <a:t>الفرق بين طول اللاعب و الارتفاعات المحققة (</a:t>
            </a:r>
            <a:r>
              <a:rPr lang="en-US" dirty="0">
                <a:cs typeface="AL-Mateen" pitchFamily="2" charset="-78"/>
              </a:rPr>
              <a:t>H1,H2, H3</a:t>
            </a:r>
            <a:r>
              <a:rPr lang="ar-SA" dirty="0">
                <a:cs typeface="AL-Mateen" pitchFamily="2" charset="-78"/>
              </a:rPr>
              <a:t>)</a:t>
            </a:r>
          </a:p>
          <a:p>
            <a:pPr>
              <a:buClr>
                <a:srgbClr val="FFFF00"/>
              </a:buClr>
            </a:pPr>
            <a:r>
              <a:rPr lang="ar-SA" dirty="0">
                <a:cs typeface="AL-Mateen" pitchFamily="2" charset="-78"/>
              </a:rPr>
              <a:t>هل هناك أي ملاحظات</a:t>
            </a:r>
            <a:endParaRPr lang="en-US" dirty="0">
              <a:cs typeface="AL-Mateen" pitchFamily="2" charset="-78"/>
            </a:endParaRPr>
          </a:p>
        </p:txBody>
      </p:sp>
      <p:graphicFrame>
        <p:nvGraphicFramePr>
          <p:cNvPr id="2634" name="Object 586"/>
          <p:cNvGraphicFramePr>
            <a:graphicFrameLocks noChangeAspect="1"/>
          </p:cNvGraphicFramePr>
          <p:nvPr>
            <p:ph sz="half" idx="1"/>
          </p:nvPr>
        </p:nvGraphicFramePr>
        <p:xfrm>
          <a:off x="134938" y="2211388"/>
          <a:ext cx="5046662" cy="4433887"/>
        </p:xfrm>
        <a:graphic>
          <a:graphicData uri="http://schemas.openxmlformats.org/presentationml/2006/ole">
            <p:oleObj spid="_x0000_s2634" name="Document" r:id="rId3" imgW="6084228" imgH="5346276" progId="Word.Document.8">
              <p:embed/>
            </p:oleObj>
          </a:graphicData>
        </a:graphic>
      </p:graphicFrame>
    </p:spTree>
  </p:cSld>
  <p:clrMapOvr>
    <a:masterClrMapping/>
  </p:clrMapOvr>
  <p:transition>
    <p:circl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500034" y="431787"/>
            <a:ext cx="8229600" cy="1139825"/>
          </a:xfrm>
          <a:solidFill>
            <a:srgbClr val="72043B"/>
          </a:solidFill>
          <a:ln>
            <a:solidFill>
              <a:srgbClr val="FFFFCC"/>
            </a:solidFill>
          </a:ln>
        </p:spPr>
        <p:txBody>
          <a:bodyPr/>
          <a:lstStyle/>
          <a:p>
            <a:r>
              <a:rPr lang="ar-SA" sz="4000">
                <a:solidFill>
                  <a:srgbClr val="FFFFCC"/>
                </a:solidFill>
                <a:cs typeface="PT Bold Heading" pitchFamily="2" charset="-78"/>
              </a:rPr>
              <a:t>الوثب العالي 3</a:t>
            </a:r>
            <a:br>
              <a:rPr lang="ar-SA" sz="4000">
                <a:solidFill>
                  <a:srgbClr val="FFFFCC"/>
                </a:solidFill>
                <a:cs typeface="PT Bold Heading" pitchFamily="2" charset="-78"/>
              </a:rPr>
            </a:br>
            <a:r>
              <a:rPr lang="ar-SA" sz="2400">
                <a:solidFill>
                  <a:srgbClr val="FFFFCC"/>
                </a:solidFill>
                <a:cs typeface="PT Bold Heading" pitchFamily="2" charset="-78"/>
              </a:rPr>
              <a:t>ارتفاع الارتقاء</a:t>
            </a:r>
            <a:endParaRPr lang="en-US" sz="2400">
              <a:solidFill>
                <a:srgbClr val="FFFFCC"/>
              </a:solidFill>
              <a:cs typeface="PT Bold Heading" pitchFamily="2" charset="-78"/>
            </a:endParaRPr>
          </a:p>
        </p:txBody>
      </p:sp>
      <p:sp>
        <p:nvSpPr>
          <p:cNvPr id="30723" name="Rectangle 3"/>
          <p:cNvSpPr>
            <a:spLocks noGrp="1" noChangeArrowheads="1"/>
          </p:cNvSpPr>
          <p:nvPr>
            <p:ph type="body" sz="half" idx="1"/>
          </p:nvPr>
        </p:nvSpPr>
        <p:spPr>
          <a:xfrm>
            <a:off x="214282" y="2214554"/>
            <a:ext cx="4038600" cy="3829063"/>
          </a:xfrm>
          <a:ln>
            <a:solidFill>
              <a:srgbClr val="FFFFCC"/>
            </a:solidFill>
          </a:ln>
        </p:spPr>
        <p:txBody>
          <a:bodyPr anchor="ctr"/>
          <a:lstStyle/>
          <a:p>
            <a:pPr>
              <a:buClr>
                <a:srgbClr val="FF0066"/>
              </a:buClr>
            </a:pPr>
            <a:r>
              <a:rPr lang="ar-SA" sz="2800" dirty="0" smtClean="0">
                <a:cs typeface="AL-Mateen" pitchFamily="2" charset="-78"/>
              </a:rPr>
              <a:t>ارتفاع </a:t>
            </a:r>
            <a:r>
              <a:rPr lang="ar-SA" sz="2800" dirty="0">
                <a:cs typeface="AL-Mateen" pitchFamily="2" charset="-78"/>
              </a:rPr>
              <a:t>مركز الثقل في هذه اللحظه يحدده و ضع الجسم و لايمكن تحديد وضع مناسب للجميع</a:t>
            </a:r>
          </a:p>
          <a:p>
            <a:pPr>
              <a:buClr>
                <a:srgbClr val="FF0066"/>
              </a:buClr>
            </a:pPr>
            <a:r>
              <a:rPr lang="ar-SA" sz="2800" dirty="0">
                <a:cs typeface="AL-Mateen" pitchFamily="2" charset="-78"/>
              </a:rPr>
              <a:t> الوضع المثالي و لكن ليس المناسب و المرغوب تحقيقه هو:</a:t>
            </a:r>
          </a:p>
          <a:p>
            <a:pPr lvl="2">
              <a:buClr>
                <a:srgbClr val="FFFF00"/>
              </a:buClr>
            </a:pPr>
            <a:r>
              <a:rPr lang="ar-SA" sz="2000" dirty="0">
                <a:cs typeface="AL-Mateen" pitchFamily="2" charset="-78"/>
              </a:rPr>
              <a:t>جذع مستقيم</a:t>
            </a:r>
          </a:p>
          <a:p>
            <a:pPr lvl="2">
              <a:buClr>
                <a:srgbClr val="FFFF00"/>
              </a:buClr>
            </a:pPr>
            <a:r>
              <a:rPr lang="ar-SA" sz="2000" dirty="0">
                <a:cs typeface="AL-Mateen" pitchFamily="2" charset="-78"/>
              </a:rPr>
              <a:t>يدين عاليتين</a:t>
            </a:r>
          </a:p>
          <a:p>
            <a:pPr lvl="2">
              <a:buClr>
                <a:srgbClr val="FFFF00"/>
              </a:buClr>
            </a:pPr>
            <a:r>
              <a:rPr lang="ar-SA" sz="2000" dirty="0">
                <a:cs typeface="AL-Mateen" pitchFamily="2" charset="-78"/>
              </a:rPr>
              <a:t>الرجل الساندة ممدودة و عالية</a:t>
            </a:r>
          </a:p>
          <a:p>
            <a:pPr lvl="2">
              <a:buClr>
                <a:srgbClr val="FFFF00"/>
              </a:buClr>
            </a:pPr>
            <a:r>
              <a:rPr lang="ar-SA" sz="2000" dirty="0">
                <a:cs typeface="AL-Mateen" pitchFamily="2" charset="-78"/>
              </a:rPr>
              <a:t>الرجل الممرجحة ممدودة و عمودية</a:t>
            </a:r>
            <a:endParaRPr lang="en-US" sz="2000" dirty="0">
              <a:cs typeface="AL-Mateen" pitchFamily="2" charset="-78"/>
            </a:endParaRPr>
          </a:p>
        </p:txBody>
      </p:sp>
      <p:pic>
        <p:nvPicPr>
          <p:cNvPr id="30724" name="Picture 4" descr="عالي2"/>
          <p:cNvPicPr>
            <a:picLocks noGrp="1" noChangeAspect="1" noChangeArrowheads="1"/>
          </p:cNvPicPr>
          <p:nvPr>
            <p:ph sz="half" idx="2"/>
          </p:nvPr>
        </p:nvPicPr>
        <p:blipFill>
          <a:blip r:embed="rId2"/>
          <a:srcRect/>
          <a:stretch>
            <a:fillRect/>
          </a:stretch>
        </p:blipFill>
        <p:spPr>
          <a:xfrm>
            <a:off x="4500563" y="2149621"/>
            <a:ext cx="4363384" cy="3922585"/>
          </a:xfrm>
          <a:prstGeom prst="roundRect">
            <a:avLst>
              <a:gd name="adj" fmla="val 9839"/>
            </a:avLst>
          </a:prstGeom>
          <a:noFill/>
          <a:ln w="19050">
            <a:solidFill>
              <a:srgbClr val="FF3300"/>
            </a:solidFill>
          </a:ln>
        </p:spPr>
      </p:pic>
    </p:spTree>
  </p:cSld>
  <p:clrMapOvr>
    <a:masterClrMapping/>
  </p:clrMapOvr>
  <p:transition>
    <p:circl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457200" y="277813"/>
            <a:ext cx="8229600" cy="1579551"/>
          </a:xfrm>
          <a:solidFill>
            <a:srgbClr val="72043B"/>
          </a:solidFill>
          <a:ln>
            <a:solidFill>
              <a:srgbClr val="FFFFCC"/>
            </a:solidFill>
          </a:ln>
        </p:spPr>
        <p:txBody>
          <a:bodyPr/>
          <a:lstStyle/>
          <a:p>
            <a:r>
              <a:rPr lang="ar-SA" sz="4000">
                <a:solidFill>
                  <a:srgbClr val="FFFFCC"/>
                </a:solidFill>
                <a:cs typeface="PT Bold Heading" pitchFamily="2" charset="-78"/>
              </a:rPr>
              <a:t>الوثب العالي 4</a:t>
            </a:r>
            <a:br>
              <a:rPr lang="ar-SA" sz="4000">
                <a:solidFill>
                  <a:srgbClr val="FFFFCC"/>
                </a:solidFill>
                <a:cs typeface="PT Bold Heading" pitchFamily="2" charset="-78"/>
              </a:rPr>
            </a:br>
            <a:r>
              <a:rPr lang="ar-SA" sz="4000">
                <a:solidFill>
                  <a:srgbClr val="FFFFCC"/>
                </a:solidFill>
                <a:cs typeface="PT Bold Heading" pitchFamily="2" charset="-78"/>
              </a:rPr>
              <a:t>ارتفاع الطيران </a:t>
            </a:r>
            <a:endParaRPr lang="en-US" sz="4000">
              <a:solidFill>
                <a:srgbClr val="FFFFCC"/>
              </a:solidFill>
              <a:cs typeface="PT Bold Heading" pitchFamily="2" charset="-78"/>
            </a:endParaRPr>
          </a:p>
        </p:txBody>
      </p:sp>
      <p:sp>
        <p:nvSpPr>
          <p:cNvPr id="32771" name="Rectangle 3"/>
          <p:cNvSpPr>
            <a:spLocks noGrp="1" noChangeArrowheads="1"/>
          </p:cNvSpPr>
          <p:nvPr>
            <p:ph type="body" idx="1"/>
          </p:nvPr>
        </p:nvSpPr>
        <p:spPr>
          <a:xfrm>
            <a:off x="457200" y="2041547"/>
            <a:ext cx="8229600" cy="4530725"/>
          </a:xfrm>
          <a:ln>
            <a:solidFill>
              <a:srgbClr val="FFFFCC"/>
            </a:solidFill>
          </a:ln>
        </p:spPr>
        <p:txBody>
          <a:bodyPr/>
          <a:lstStyle/>
          <a:p>
            <a:pPr>
              <a:lnSpc>
                <a:spcPct val="90000"/>
              </a:lnSpc>
              <a:buClr>
                <a:srgbClr val="66FF33"/>
              </a:buClr>
            </a:pPr>
            <a:r>
              <a:rPr lang="ar-SA" dirty="0">
                <a:cs typeface="AL-Mateen" pitchFamily="2" charset="-78"/>
              </a:rPr>
              <a:t>يحدد هذا الارتفاع السرعة العمودية لحظة </a:t>
            </a:r>
            <a:r>
              <a:rPr lang="ar-SA" dirty="0" smtClean="0">
                <a:cs typeface="AL-Mateen" pitchFamily="2" charset="-78"/>
              </a:rPr>
              <a:t>الارتقاء.</a:t>
            </a:r>
            <a:endParaRPr lang="ar-SA" dirty="0">
              <a:cs typeface="AL-Mateen" pitchFamily="2" charset="-78"/>
            </a:endParaRPr>
          </a:p>
          <a:p>
            <a:pPr>
              <a:lnSpc>
                <a:spcPct val="90000"/>
              </a:lnSpc>
              <a:buClr>
                <a:srgbClr val="66FF33"/>
              </a:buClr>
            </a:pPr>
            <a:r>
              <a:rPr lang="ar-SA" dirty="0">
                <a:cs typeface="AL-Mateen" pitchFamily="2" charset="-78"/>
              </a:rPr>
              <a:t>السرعة العمودية اثناء الارتقاء تعتمد على الحركات التي تتم في الخطوتين </a:t>
            </a:r>
            <a:r>
              <a:rPr lang="ar-SA" dirty="0" smtClean="0">
                <a:cs typeface="AL-Mateen" pitchFamily="2" charset="-78"/>
              </a:rPr>
              <a:t>السابقتين.</a:t>
            </a:r>
            <a:endParaRPr lang="ar-SA" dirty="0">
              <a:cs typeface="AL-Mateen" pitchFamily="2" charset="-78"/>
            </a:endParaRPr>
          </a:p>
          <a:p>
            <a:pPr>
              <a:lnSpc>
                <a:spcPct val="90000"/>
              </a:lnSpc>
              <a:buClr>
                <a:srgbClr val="66FF33"/>
              </a:buClr>
            </a:pPr>
            <a:r>
              <a:rPr lang="ar-SA" dirty="0">
                <a:cs typeface="AL-Mateen" pitchFamily="2" charset="-78"/>
              </a:rPr>
              <a:t>المرغوب هو سرعة عمودية الى الأعلى او صفر سرعة عمودية اثناء </a:t>
            </a:r>
            <a:r>
              <a:rPr lang="ar-SA" dirty="0" smtClean="0">
                <a:cs typeface="AL-Mateen" pitchFamily="2" charset="-78"/>
              </a:rPr>
              <a:t>الارتقاء.</a:t>
            </a:r>
            <a:endParaRPr lang="ar-SA" dirty="0">
              <a:cs typeface="AL-Mateen" pitchFamily="2" charset="-78"/>
            </a:endParaRPr>
          </a:p>
          <a:p>
            <a:pPr>
              <a:lnSpc>
                <a:spcPct val="90000"/>
              </a:lnSpc>
              <a:buClr>
                <a:srgbClr val="66FF33"/>
              </a:buClr>
            </a:pPr>
            <a:r>
              <a:rPr lang="ar-SA" dirty="0">
                <a:cs typeface="AL-Mateen" pitchFamily="2" charset="-78"/>
              </a:rPr>
              <a:t>سرعة عمودية الى  الأعلى او صفر سرعة تكزن مرغوبة في حالة عدو التأثير على الدفع الخطي </a:t>
            </a:r>
            <a:r>
              <a:rPr lang="ar-SA" dirty="0" smtClean="0">
                <a:cs typeface="AL-Mateen" pitchFamily="2" charset="-78"/>
              </a:rPr>
              <a:t>العمودي.</a:t>
            </a:r>
            <a:endParaRPr lang="ar-SA" dirty="0">
              <a:cs typeface="AL-Mateen" pitchFamily="2" charset="-78"/>
            </a:endParaRPr>
          </a:p>
          <a:p>
            <a:pPr>
              <a:lnSpc>
                <a:spcPct val="90000"/>
              </a:lnSpc>
              <a:buClr>
                <a:srgbClr val="66FF33"/>
              </a:buClr>
            </a:pPr>
            <a:r>
              <a:rPr lang="ar-SA" dirty="0">
                <a:cs typeface="AL-Mateen" pitchFamily="2" charset="-78"/>
              </a:rPr>
              <a:t>ملاحظة الحاجة الى كمية حركة دورانية و تأثير ذلك على السرعة </a:t>
            </a:r>
            <a:r>
              <a:rPr lang="ar-SA" dirty="0" smtClean="0">
                <a:cs typeface="AL-Mateen" pitchFamily="2" charset="-78"/>
              </a:rPr>
              <a:t>العمودية.</a:t>
            </a:r>
            <a:endParaRPr lang="ar-SA" dirty="0">
              <a:cs typeface="AL-Mateen" pitchFamily="2" charset="-78"/>
            </a:endParaRPr>
          </a:p>
        </p:txBody>
      </p:sp>
    </p:spTree>
  </p:cSld>
  <p:clrMapOvr>
    <a:masterClrMapping/>
  </p:clrMapOvr>
  <p:transition>
    <p:circl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solidFill>
            <a:srgbClr val="72043B"/>
          </a:solidFill>
          <a:ln>
            <a:solidFill>
              <a:srgbClr val="FFFFCC"/>
            </a:solidFill>
          </a:ln>
        </p:spPr>
        <p:txBody>
          <a:bodyPr/>
          <a:lstStyle/>
          <a:p>
            <a:r>
              <a:rPr lang="ar-SA" dirty="0">
                <a:solidFill>
                  <a:srgbClr val="FFFFCC"/>
                </a:solidFill>
                <a:cs typeface="PT Bold Heading" pitchFamily="2" charset="-78"/>
              </a:rPr>
              <a:t>الوثب العالي 5</a:t>
            </a:r>
            <a:br>
              <a:rPr lang="ar-SA" dirty="0">
                <a:solidFill>
                  <a:srgbClr val="FFFFCC"/>
                </a:solidFill>
                <a:cs typeface="PT Bold Heading" pitchFamily="2" charset="-78"/>
              </a:rPr>
            </a:br>
            <a:r>
              <a:rPr lang="ar-SA" sz="2400" dirty="0">
                <a:solidFill>
                  <a:srgbClr val="FFFFCC"/>
                </a:solidFill>
                <a:cs typeface="PT Bold Heading" pitchFamily="2" charset="-78"/>
              </a:rPr>
              <a:t>دراسات سابقة</a:t>
            </a:r>
            <a:endParaRPr lang="en-US" sz="2400" dirty="0">
              <a:solidFill>
                <a:srgbClr val="FFFFCC"/>
              </a:solidFill>
              <a:cs typeface="PT Bold Heading" pitchFamily="2" charset="-78"/>
            </a:endParaRPr>
          </a:p>
        </p:txBody>
      </p:sp>
      <p:sp>
        <p:nvSpPr>
          <p:cNvPr id="33795" name="Rectangle 3"/>
          <p:cNvSpPr>
            <a:spLocks noGrp="1" noChangeArrowheads="1"/>
          </p:cNvSpPr>
          <p:nvPr>
            <p:ph type="body" idx="1"/>
          </p:nvPr>
        </p:nvSpPr>
        <p:spPr>
          <a:xfrm>
            <a:off x="457200" y="1600200"/>
            <a:ext cx="8229600" cy="5043510"/>
          </a:xfrm>
          <a:ln>
            <a:solidFill>
              <a:srgbClr val="FFFFCC"/>
            </a:solidFill>
          </a:ln>
        </p:spPr>
        <p:txBody>
          <a:bodyPr anchor="ctr"/>
          <a:lstStyle/>
          <a:p>
            <a:pPr>
              <a:buClr>
                <a:srgbClr val="FFFF00"/>
              </a:buClr>
            </a:pPr>
            <a:r>
              <a:rPr lang="ar-SA" dirty="0">
                <a:cs typeface="AL-Mateen" pitchFamily="2" charset="-78"/>
              </a:rPr>
              <a:t>زمن الارتقاء يعتمد على نوع الوثبة. فوسبري (.</a:t>
            </a:r>
            <a:r>
              <a:rPr lang="ar-SA" dirty="0" smtClean="0">
                <a:cs typeface="AL-Mateen" pitchFamily="2" charset="-78"/>
              </a:rPr>
              <a:t>12 ــ .17</a:t>
            </a:r>
            <a:r>
              <a:rPr lang="ar-SA" dirty="0">
                <a:cs typeface="AL-Mateen" pitchFamily="2" charset="-78"/>
              </a:rPr>
              <a:t>)، السرجية (.</a:t>
            </a:r>
            <a:r>
              <a:rPr lang="ar-SA" dirty="0" smtClean="0">
                <a:cs typeface="AL-Mateen" pitchFamily="2" charset="-78"/>
              </a:rPr>
              <a:t>17 ــ .23).</a:t>
            </a:r>
            <a:endParaRPr lang="ar-SA" dirty="0">
              <a:cs typeface="AL-Mateen" pitchFamily="2" charset="-78"/>
            </a:endParaRPr>
          </a:p>
          <a:p>
            <a:pPr>
              <a:buClr>
                <a:srgbClr val="FFFF00"/>
              </a:buClr>
            </a:pPr>
            <a:r>
              <a:rPr lang="ar-SA" dirty="0">
                <a:cs typeface="AL-Mateen" pitchFamily="2" charset="-78"/>
              </a:rPr>
              <a:t>زمن الاتقاء يعتمد على حركة الأجزاء الحرة الحركة و خاصة الرجل الممرجة. اللاعبين الذين يستخدمون رجل ممدودة يقضون زمن اطول مقارنة بالرجل </a:t>
            </a:r>
            <a:r>
              <a:rPr lang="ar-SA" dirty="0" smtClean="0">
                <a:cs typeface="AL-Mateen" pitchFamily="2" charset="-78"/>
              </a:rPr>
              <a:t>المثنية.</a:t>
            </a:r>
            <a:endParaRPr lang="ar-SA" dirty="0">
              <a:cs typeface="AL-Mateen" pitchFamily="2" charset="-78"/>
            </a:endParaRPr>
          </a:p>
          <a:p>
            <a:pPr>
              <a:buClr>
                <a:srgbClr val="FFFF00"/>
              </a:buClr>
            </a:pPr>
            <a:r>
              <a:rPr lang="ar-SA" dirty="0">
                <a:cs typeface="AL-Mateen" pitchFamily="2" charset="-78"/>
              </a:rPr>
              <a:t>من يستخدم كلا اليدين في الوثب يقضي زمن اطول الثناء الارتقاء</a:t>
            </a:r>
          </a:p>
          <a:p>
            <a:pPr>
              <a:buClr>
                <a:srgbClr val="FFFF00"/>
              </a:buClr>
            </a:pPr>
            <a:r>
              <a:rPr lang="ar-SA" dirty="0">
                <a:cs typeface="AL-Mateen" pitchFamily="2" charset="-78"/>
              </a:rPr>
              <a:t>يبدو ان هناك وقت مثالي لكل لاعب على </a:t>
            </a:r>
            <a:r>
              <a:rPr lang="ar-SA" dirty="0" smtClean="0">
                <a:cs typeface="AL-Mateen" pitchFamily="2" charset="-78"/>
              </a:rPr>
              <a:t>حدة.</a:t>
            </a:r>
            <a:endParaRPr lang="ar-SA" dirty="0">
              <a:cs typeface="AL-Mateen" pitchFamily="2" charset="-78"/>
            </a:endParaRPr>
          </a:p>
          <a:p>
            <a:pPr>
              <a:buClr>
                <a:srgbClr val="FFFF00"/>
              </a:buClr>
            </a:pPr>
            <a:r>
              <a:rPr lang="ar-SA" dirty="0">
                <a:cs typeface="AL-Mateen" pitchFamily="2" charset="-78"/>
              </a:rPr>
              <a:t>زيادة في ارتفاع الوثبة مع نقصان زمن الاتقاء ( قارن مع الدفع الخطي و علاقته بكمية الحركة</a:t>
            </a:r>
            <a:r>
              <a:rPr lang="ar-SA" dirty="0" smtClean="0">
                <a:cs typeface="AL-Mateen" pitchFamily="2" charset="-78"/>
              </a:rPr>
              <a:t>).</a:t>
            </a:r>
            <a:endParaRPr lang="en-US" dirty="0">
              <a:cs typeface="AL-Mateen" pitchFamily="2" charset="-78"/>
            </a:endParaRPr>
          </a:p>
        </p:txBody>
      </p:sp>
    </p:spTree>
  </p:cSld>
  <p:clrMapOvr>
    <a:masterClrMapping/>
  </p:clrMapOvr>
  <p:transition>
    <p:circl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457200" y="277813"/>
            <a:ext cx="8229600" cy="1865303"/>
          </a:xfrm>
          <a:solidFill>
            <a:srgbClr val="72043B"/>
          </a:solidFill>
          <a:ln>
            <a:solidFill>
              <a:srgbClr val="FFFFCC"/>
            </a:solidFill>
          </a:ln>
        </p:spPr>
        <p:txBody>
          <a:bodyPr/>
          <a:lstStyle/>
          <a:p>
            <a:r>
              <a:rPr lang="ar-SA" sz="4000">
                <a:solidFill>
                  <a:srgbClr val="FFFFCC"/>
                </a:solidFill>
                <a:cs typeface="PT Bold Heading" pitchFamily="2" charset="-78"/>
              </a:rPr>
              <a:t>الوثب العالي 6</a:t>
            </a:r>
            <a:br>
              <a:rPr lang="ar-SA" sz="4000">
                <a:solidFill>
                  <a:srgbClr val="FFFFCC"/>
                </a:solidFill>
                <a:cs typeface="PT Bold Heading" pitchFamily="2" charset="-78"/>
              </a:rPr>
            </a:br>
            <a:r>
              <a:rPr lang="ar-SA" sz="4000">
                <a:solidFill>
                  <a:srgbClr val="FFFFCC"/>
                </a:solidFill>
                <a:cs typeface="PT Bold Heading" pitchFamily="2" charset="-78"/>
              </a:rPr>
              <a:t>ارتفاع مجاوزة العارضة</a:t>
            </a:r>
            <a:endParaRPr lang="en-US" sz="4000">
              <a:solidFill>
                <a:srgbClr val="FFFFCC"/>
              </a:solidFill>
              <a:cs typeface="PT Bold Heading" pitchFamily="2" charset="-78"/>
            </a:endParaRPr>
          </a:p>
        </p:txBody>
      </p:sp>
      <p:sp>
        <p:nvSpPr>
          <p:cNvPr id="34819" name="Rectangle 3"/>
          <p:cNvSpPr>
            <a:spLocks noGrp="1" noChangeArrowheads="1"/>
          </p:cNvSpPr>
          <p:nvPr>
            <p:ph type="body" idx="1"/>
          </p:nvPr>
        </p:nvSpPr>
        <p:spPr>
          <a:xfrm>
            <a:off x="457200" y="2743209"/>
            <a:ext cx="8229600" cy="3471873"/>
          </a:xfrm>
          <a:ln>
            <a:solidFill>
              <a:srgbClr val="FFFFCC"/>
            </a:solidFill>
          </a:ln>
        </p:spPr>
        <p:txBody>
          <a:bodyPr anchor="t"/>
          <a:lstStyle/>
          <a:p>
            <a:pPr>
              <a:buClr>
                <a:srgbClr val="CC66FF"/>
              </a:buClr>
            </a:pPr>
            <a:r>
              <a:rPr lang="ar-SA" dirty="0">
                <a:cs typeface="AL-Mateen" pitchFamily="2" charset="-78"/>
              </a:rPr>
              <a:t>يسمى احيانا فعالية المجاوزة </a:t>
            </a:r>
            <a:r>
              <a:rPr lang="ar-SA" dirty="0" smtClean="0">
                <a:cs typeface="AL-Mateen" pitchFamily="2" charset="-78"/>
              </a:rPr>
              <a:t>للعارضة.</a:t>
            </a:r>
          </a:p>
          <a:p>
            <a:pPr>
              <a:buClr>
                <a:srgbClr val="CC66FF"/>
              </a:buClr>
              <a:buNone/>
            </a:pPr>
            <a:endParaRPr lang="ar-SA" dirty="0">
              <a:cs typeface="AL-Mateen" pitchFamily="2" charset="-78"/>
            </a:endParaRPr>
          </a:p>
          <a:p>
            <a:pPr>
              <a:buClr>
                <a:srgbClr val="CC66FF"/>
              </a:buClr>
            </a:pPr>
            <a:r>
              <a:rPr lang="ar-SA" dirty="0">
                <a:cs typeface="AL-Mateen" pitchFamily="2" charset="-78"/>
              </a:rPr>
              <a:t>تعتمد على وضع الجسم فوق العارضة و على الحركات التي يقوم بها اثناء </a:t>
            </a:r>
            <a:r>
              <a:rPr lang="ar-SA" dirty="0" smtClean="0">
                <a:cs typeface="AL-Mateen" pitchFamily="2" charset="-78"/>
              </a:rPr>
              <a:t>التعدية.</a:t>
            </a:r>
          </a:p>
          <a:p>
            <a:pPr>
              <a:buClr>
                <a:srgbClr val="CC66FF"/>
              </a:buClr>
              <a:buNone/>
            </a:pPr>
            <a:endParaRPr lang="ar-SA" dirty="0">
              <a:cs typeface="AL-Mateen" pitchFamily="2" charset="-78"/>
            </a:endParaRPr>
          </a:p>
          <a:p>
            <a:pPr>
              <a:buClr>
                <a:srgbClr val="CC66FF"/>
              </a:buClr>
            </a:pPr>
            <a:r>
              <a:rPr lang="ar-SA" dirty="0">
                <a:cs typeface="AL-Mateen" pitchFamily="2" charset="-78"/>
              </a:rPr>
              <a:t>وضع الجسم يعتمد على نوع الوثبة</a:t>
            </a:r>
          </a:p>
          <a:p>
            <a:pPr>
              <a:buClr>
                <a:srgbClr val="CC66FF"/>
              </a:buClr>
            </a:pPr>
            <a:endParaRPr lang="en-US" dirty="0">
              <a:cs typeface="AL-Mateen" pitchFamily="2" charset="-78"/>
            </a:endParaRPr>
          </a:p>
        </p:txBody>
      </p:sp>
    </p:spTree>
  </p:cSld>
  <p:clrMapOvr>
    <a:masterClrMapping/>
  </p:clrMapOvr>
  <p:transition>
    <p:circl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Rectangle 4"/>
          <p:cNvSpPr>
            <a:spLocks noGrp="1" noChangeArrowheads="1"/>
          </p:cNvSpPr>
          <p:nvPr>
            <p:ph type="title"/>
          </p:nvPr>
        </p:nvSpPr>
        <p:spPr>
          <a:xfrm>
            <a:off x="457200" y="214290"/>
            <a:ext cx="8229600" cy="1579551"/>
          </a:xfrm>
          <a:solidFill>
            <a:srgbClr val="72043B"/>
          </a:solidFill>
          <a:ln/>
        </p:spPr>
        <p:txBody>
          <a:bodyPr/>
          <a:lstStyle/>
          <a:p>
            <a:r>
              <a:rPr lang="ar-SA" sz="4000" dirty="0">
                <a:solidFill>
                  <a:srgbClr val="FFFFCC"/>
                </a:solidFill>
                <a:cs typeface="PT Bold Heading" pitchFamily="2" charset="-78"/>
              </a:rPr>
              <a:t>الوثب العالي 7</a:t>
            </a:r>
            <a:br>
              <a:rPr lang="ar-SA" sz="4000" dirty="0">
                <a:solidFill>
                  <a:srgbClr val="FFFFCC"/>
                </a:solidFill>
                <a:cs typeface="PT Bold Heading" pitchFamily="2" charset="-78"/>
              </a:rPr>
            </a:br>
            <a:r>
              <a:rPr lang="ar-SA" sz="4000" dirty="0">
                <a:solidFill>
                  <a:srgbClr val="FFFFCC"/>
                </a:solidFill>
                <a:cs typeface="PT Bold Heading" pitchFamily="2" charset="-78"/>
              </a:rPr>
              <a:t>الاقتراب</a:t>
            </a:r>
            <a:endParaRPr lang="en-US" sz="4000" dirty="0">
              <a:solidFill>
                <a:srgbClr val="FFFFCC"/>
              </a:solidFill>
              <a:cs typeface="PT Bold Heading" pitchFamily="2" charset="-78"/>
            </a:endParaRPr>
          </a:p>
        </p:txBody>
      </p:sp>
      <p:sp>
        <p:nvSpPr>
          <p:cNvPr id="13318" name="Rectangle 6"/>
          <p:cNvSpPr>
            <a:spLocks noGrp="1" noChangeArrowheads="1"/>
          </p:cNvSpPr>
          <p:nvPr>
            <p:ph type="body" sz="half" idx="2"/>
          </p:nvPr>
        </p:nvSpPr>
        <p:spPr>
          <a:xfrm>
            <a:off x="4719638" y="1970109"/>
            <a:ext cx="4281518" cy="4530725"/>
          </a:xfrm>
          <a:ln>
            <a:solidFill>
              <a:srgbClr val="FFFFCC"/>
            </a:solidFill>
          </a:ln>
        </p:spPr>
        <p:txBody>
          <a:bodyPr/>
          <a:lstStyle/>
          <a:p>
            <a:pPr>
              <a:lnSpc>
                <a:spcPct val="90000"/>
              </a:lnSpc>
              <a:buClr>
                <a:srgbClr val="FF9900"/>
              </a:buClr>
            </a:pPr>
            <a:r>
              <a:rPr lang="ar-SA" dirty="0">
                <a:cs typeface="AL-Mateen" pitchFamily="2" charset="-78"/>
              </a:rPr>
              <a:t>المبتدأين يفضل استخدامهم من 5 الى 7 خطوات قبل الاتقاء</a:t>
            </a:r>
          </a:p>
          <a:p>
            <a:pPr>
              <a:lnSpc>
                <a:spcPct val="90000"/>
              </a:lnSpc>
              <a:buClr>
                <a:srgbClr val="FF9900"/>
              </a:buClr>
            </a:pPr>
            <a:r>
              <a:rPr lang="ar-SA" dirty="0">
                <a:cs typeface="AL-Mateen" pitchFamily="2" charset="-78"/>
              </a:rPr>
              <a:t>المتقدمين من 7 الى 11</a:t>
            </a:r>
          </a:p>
          <a:p>
            <a:pPr>
              <a:lnSpc>
                <a:spcPct val="90000"/>
              </a:lnSpc>
              <a:buClr>
                <a:srgbClr val="FF9900"/>
              </a:buClr>
            </a:pPr>
            <a:r>
              <a:rPr lang="ar-SA" dirty="0">
                <a:cs typeface="AL-Mateen" pitchFamily="2" charset="-78"/>
              </a:rPr>
              <a:t>العامل المؤثر هنا هو قوة عضلات الرجلين و القدرة على  تنسيق الحركات اثناء اللارتقاء</a:t>
            </a:r>
          </a:p>
          <a:p>
            <a:pPr>
              <a:lnSpc>
                <a:spcPct val="90000"/>
              </a:lnSpc>
              <a:buClr>
                <a:srgbClr val="FF9900"/>
              </a:buClr>
            </a:pPr>
            <a:r>
              <a:rPr lang="ar-SA" dirty="0">
                <a:cs typeface="AL-Mateen" pitchFamily="2" charset="-78"/>
              </a:rPr>
              <a:t>معظم الواثبين يصل الى آخر خطوة بزاوية من 20 الى 40 درجة بغض النظر الى الأسلوب المستخدم</a:t>
            </a:r>
            <a:endParaRPr lang="en-US" dirty="0">
              <a:cs typeface="AL-Mateen" pitchFamily="2" charset="-78"/>
            </a:endParaRPr>
          </a:p>
        </p:txBody>
      </p:sp>
      <p:pic>
        <p:nvPicPr>
          <p:cNvPr id="13321" name="Picture 9" descr="16-14"/>
          <p:cNvPicPr>
            <a:picLocks noChangeAspect="1" noChangeArrowheads="1"/>
          </p:cNvPicPr>
          <p:nvPr/>
        </p:nvPicPr>
        <p:blipFill>
          <a:blip r:embed="rId2" cstate="print">
            <a:lum contrast="12000"/>
          </a:blip>
          <a:srcRect t="5290"/>
          <a:stretch>
            <a:fillRect/>
          </a:stretch>
        </p:blipFill>
        <p:spPr bwMode="auto">
          <a:xfrm>
            <a:off x="179388" y="2633665"/>
            <a:ext cx="4427537" cy="3724293"/>
          </a:xfrm>
          <a:prstGeom prst="roundRect">
            <a:avLst/>
          </a:prstGeom>
          <a:noFill/>
          <a:ln w="19050">
            <a:solidFill>
              <a:srgbClr val="FF3300"/>
            </a:solidFill>
            <a:miter lim="800000"/>
            <a:headEnd/>
            <a:tailEnd/>
          </a:ln>
        </p:spPr>
      </p:pic>
    </p:spTree>
  </p:cSld>
  <p:clrMapOvr>
    <a:masterClrMapping/>
  </p:clrMapOvr>
  <p:transition>
    <p:circl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4" name="Rectangle 4"/>
          <p:cNvSpPr>
            <a:spLocks noGrp="1" noChangeArrowheads="1"/>
          </p:cNvSpPr>
          <p:nvPr>
            <p:ph type="title"/>
          </p:nvPr>
        </p:nvSpPr>
        <p:spPr>
          <a:xfrm>
            <a:off x="457200" y="142852"/>
            <a:ext cx="8229600" cy="1436675"/>
          </a:xfrm>
          <a:solidFill>
            <a:srgbClr val="72043B"/>
          </a:solidFill>
          <a:ln>
            <a:solidFill>
              <a:srgbClr val="FFFFCC"/>
            </a:solidFill>
          </a:ln>
        </p:spPr>
        <p:txBody>
          <a:bodyPr/>
          <a:lstStyle/>
          <a:p>
            <a:r>
              <a:rPr lang="ar-SA" sz="4000">
                <a:solidFill>
                  <a:srgbClr val="FFFFCC"/>
                </a:solidFill>
                <a:cs typeface="PT Bold Heading" pitchFamily="2" charset="-78"/>
              </a:rPr>
              <a:t>الوثب العالي 8</a:t>
            </a:r>
            <a:br>
              <a:rPr lang="ar-SA" sz="4000">
                <a:solidFill>
                  <a:srgbClr val="FFFFCC"/>
                </a:solidFill>
                <a:cs typeface="PT Bold Heading" pitchFamily="2" charset="-78"/>
              </a:rPr>
            </a:br>
            <a:r>
              <a:rPr lang="ar-SA" sz="4000">
                <a:solidFill>
                  <a:srgbClr val="FFFFCC"/>
                </a:solidFill>
                <a:cs typeface="PT Bold Heading" pitchFamily="2" charset="-78"/>
              </a:rPr>
              <a:t>الاقتراب 2</a:t>
            </a:r>
            <a:endParaRPr lang="en-US" sz="4000">
              <a:solidFill>
                <a:srgbClr val="FFFFCC"/>
              </a:solidFill>
              <a:cs typeface="PT Bold Heading" pitchFamily="2" charset="-78"/>
            </a:endParaRPr>
          </a:p>
        </p:txBody>
      </p:sp>
      <p:sp>
        <p:nvSpPr>
          <p:cNvPr id="35846" name="Rectangle 6"/>
          <p:cNvSpPr>
            <a:spLocks noGrp="1" noChangeArrowheads="1"/>
          </p:cNvSpPr>
          <p:nvPr>
            <p:ph type="body" sz="half" idx="2"/>
          </p:nvPr>
        </p:nvSpPr>
        <p:spPr>
          <a:xfrm>
            <a:off x="4748242" y="1814514"/>
            <a:ext cx="4038600" cy="4757758"/>
          </a:xfrm>
          <a:ln>
            <a:solidFill>
              <a:srgbClr val="FFFFCC"/>
            </a:solidFill>
          </a:ln>
        </p:spPr>
        <p:txBody>
          <a:bodyPr anchor="ctr"/>
          <a:lstStyle/>
          <a:p>
            <a:r>
              <a:rPr lang="ar-SA" dirty="0">
                <a:cs typeface="AL-Mateen" pitchFamily="2" charset="-78"/>
              </a:rPr>
              <a:t>تخفيض مركز الثقل عن طريق ثني الركبة</a:t>
            </a:r>
          </a:p>
          <a:p>
            <a:r>
              <a:rPr lang="en-US" dirty="0">
                <a:cs typeface="AL-Mateen" pitchFamily="2" charset="-78"/>
              </a:rPr>
              <a:t>NIGG </a:t>
            </a:r>
            <a:r>
              <a:rPr lang="ar-SA" dirty="0">
                <a:cs typeface="AL-Mateen" pitchFamily="2" charset="-78"/>
              </a:rPr>
              <a:t>وجد ان كلما انخفض مركز الثقل اثناء الارتقاء كلما زادت مسافة الوثبة ( 2.3م)</a:t>
            </a:r>
          </a:p>
          <a:p>
            <a:r>
              <a:rPr lang="ar-SA" dirty="0">
                <a:cs typeface="AL-Mateen" pitchFamily="2" charset="-78"/>
              </a:rPr>
              <a:t>زيادة في الخطوة قبل الأخيرة و تقليل في الخطوة الأخير استعداد لأخذ الجسم الوضع المثالي للوثب</a:t>
            </a:r>
            <a:endParaRPr lang="en-US" dirty="0">
              <a:cs typeface="AL-Mateen" pitchFamily="2" charset="-78"/>
            </a:endParaRPr>
          </a:p>
        </p:txBody>
      </p:sp>
      <p:pic>
        <p:nvPicPr>
          <p:cNvPr id="35847" name="Picture 7" descr="عالي2"/>
          <p:cNvPicPr>
            <a:picLocks noGrp="1" noChangeAspect="1" noChangeArrowheads="1"/>
          </p:cNvPicPr>
          <p:nvPr>
            <p:ph sz="half" idx="1"/>
          </p:nvPr>
        </p:nvPicPr>
        <p:blipFill>
          <a:blip r:embed="rId2"/>
          <a:srcRect/>
          <a:stretch>
            <a:fillRect/>
          </a:stretch>
        </p:blipFill>
        <p:spPr>
          <a:xfrm>
            <a:off x="204647" y="2214554"/>
            <a:ext cx="4291153" cy="3857652"/>
          </a:xfrm>
          <a:prstGeom prst="roundRect">
            <a:avLst/>
          </a:prstGeom>
          <a:solidFill>
            <a:srgbClr val="72043B"/>
          </a:solidFill>
          <a:ln w="19050">
            <a:solidFill>
              <a:srgbClr val="FF3300"/>
            </a:solidFill>
          </a:ln>
        </p:spPr>
      </p:pic>
    </p:spTree>
  </p:cSld>
  <p:clrMapOvr>
    <a:masterClrMapping/>
  </p:clrMapOvr>
  <p:transition>
    <p:circl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457200" y="142852"/>
            <a:ext cx="8229600" cy="1365237"/>
          </a:xfrm>
          <a:solidFill>
            <a:srgbClr val="72043B"/>
          </a:solidFill>
          <a:ln>
            <a:solidFill>
              <a:srgbClr val="FFFFCC"/>
            </a:solidFill>
          </a:ln>
        </p:spPr>
        <p:txBody>
          <a:bodyPr/>
          <a:lstStyle/>
          <a:p>
            <a:r>
              <a:rPr lang="ar-SA" sz="4000">
                <a:solidFill>
                  <a:srgbClr val="FFFFCC"/>
                </a:solidFill>
                <a:cs typeface="PT Bold Heading" pitchFamily="2" charset="-78"/>
              </a:rPr>
              <a:t>الوثب العالي 9</a:t>
            </a:r>
            <a:br>
              <a:rPr lang="ar-SA" sz="4000">
                <a:solidFill>
                  <a:srgbClr val="FFFFCC"/>
                </a:solidFill>
                <a:cs typeface="PT Bold Heading" pitchFamily="2" charset="-78"/>
              </a:rPr>
            </a:br>
            <a:r>
              <a:rPr lang="ar-SA" sz="4000">
                <a:solidFill>
                  <a:srgbClr val="FFFFCC"/>
                </a:solidFill>
                <a:cs typeface="PT Bold Heading" pitchFamily="2" charset="-78"/>
              </a:rPr>
              <a:t>تجاوز العارضة</a:t>
            </a:r>
            <a:endParaRPr lang="en-US" sz="4000">
              <a:solidFill>
                <a:srgbClr val="FFFFCC"/>
              </a:solidFill>
              <a:cs typeface="PT Bold Heading" pitchFamily="2" charset="-78"/>
            </a:endParaRPr>
          </a:p>
        </p:txBody>
      </p:sp>
      <p:sp>
        <p:nvSpPr>
          <p:cNvPr id="37891" name="Rectangle 3"/>
          <p:cNvSpPr>
            <a:spLocks noGrp="1" noChangeArrowheads="1"/>
          </p:cNvSpPr>
          <p:nvPr>
            <p:ph type="body" sz="half" idx="1"/>
          </p:nvPr>
        </p:nvSpPr>
        <p:spPr>
          <a:xfrm>
            <a:off x="214282" y="1600200"/>
            <a:ext cx="4572032" cy="4900634"/>
          </a:xfrm>
          <a:ln>
            <a:solidFill>
              <a:srgbClr val="FFFFCC"/>
            </a:solidFill>
          </a:ln>
        </p:spPr>
        <p:txBody>
          <a:bodyPr anchor="ctr"/>
          <a:lstStyle/>
          <a:p>
            <a:pPr>
              <a:lnSpc>
                <a:spcPct val="90000"/>
              </a:lnSpc>
              <a:buClr>
                <a:srgbClr val="FF9900"/>
              </a:buClr>
            </a:pPr>
            <a:r>
              <a:rPr lang="ar-SA" sz="2800" dirty="0">
                <a:cs typeface="AL-Mateen" pitchFamily="2" charset="-78"/>
              </a:rPr>
              <a:t>معظم المؤثرات على اللاعب اثناء بقائه في الهواء هي ارتفاع مركز الثقل، السرعة و كمية الحركة الدورانية</a:t>
            </a:r>
            <a:r>
              <a:rPr lang="ar-SA" sz="2800" dirty="0" smtClean="0">
                <a:cs typeface="AL-Mateen" pitchFamily="2" charset="-78"/>
              </a:rPr>
              <a:t>)</a:t>
            </a:r>
          </a:p>
          <a:p>
            <a:pPr>
              <a:lnSpc>
                <a:spcPct val="90000"/>
              </a:lnSpc>
              <a:buClr>
                <a:srgbClr val="FF9900"/>
              </a:buClr>
              <a:buNone/>
            </a:pPr>
            <a:endParaRPr lang="ar-SA" sz="2800" dirty="0">
              <a:cs typeface="AL-Mateen" pitchFamily="2" charset="-78"/>
            </a:endParaRPr>
          </a:p>
          <a:p>
            <a:pPr>
              <a:lnSpc>
                <a:spcPct val="90000"/>
              </a:lnSpc>
              <a:buClr>
                <a:srgbClr val="FF9900"/>
              </a:buClr>
            </a:pPr>
            <a:r>
              <a:rPr lang="ar-SA" sz="2800" dirty="0">
                <a:cs typeface="AL-Mateen" pitchFamily="2" charset="-78"/>
              </a:rPr>
              <a:t>في وثبة فوسبري:</a:t>
            </a:r>
          </a:p>
          <a:p>
            <a:pPr lvl="1">
              <a:lnSpc>
                <a:spcPct val="90000"/>
              </a:lnSpc>
              <a:buClr>
                <a:srgbClr val="66FF33"/>
              </a:buClr>
            </a:pPr>
            <a:r>
              <a:rPr lang="ar-SA" sz="2400" dirty="0">
                <a:cs typeface="AL-Mateen" pitchFamily="2" charset="-78"/>
              </a:rPr>
              <a:t>مد للركبة قبل لحظة ملامستها للعارضة</a:t>
            </a:r>
          </a:p>
          <a:p>
            <a:pPr lvl="1">
              <a:lnSpc>
                <a:spcPct val="90000"/>
              </a:lnSpc>
              <a:buClr>
                <a:srgbClr val="66FF33"/>
              </a:buClr>
            </a:pPr>
            <a:r>
              <a:rPr lang="ar-SA" sz="2400" dirty="0">
                <a:cs typeface="AL-Mateen" pitchFamily="2" charset="-78"/>
              </a:rPr>
              <a:t>بسبب هذه الحركة، هناك حركة مضادة في الجزء العلوي من الجسم</a:t>
            </a:r>
          </a:p>
          <a:p>
            <a:pPr lvl="1">
              <a:lnSpc>
                <a:spcPct val="90000"/>
              </a:lnSpc>
              <a:buClr>
                <a:srgbClr val="66FF33"/>
              </a:buClr>
            </a:pPr>
            <a:r>
              <a:rPr lang="ar-SA" sz="2400" dirty="0">
                <a:cs typeface="AL-Mateen" pitchFamily="2" charset="-78"/>
              </a:rPr>
              <a:t>يفضل عدم البدا في هذه الحركة الا بعد تعدية الفخذ للعارضة بسبب انخفاض الفخذ نسبة الى الجسم نتيجة الى الحركات المضادة في الرجلين و اعلى الجسم</a:t>
            </a:r>
            <a:endParaRPr lang="en-US" sz="2400" dirty="0">
              <a:cs typeface="AL-Mateen" pitchFamily="2" charset="-78"/>
            </a:endParaRPr>
          </a:p>
        </p:txBody>
      </p:sp>
      <p:pic>
        <p:nvPicPr>
          <p:cNvPr id="37892" name="Picture 4" descr="عالي2"/>
          <p:cNvPicPr>
            <a:picLocks noGrp="1" noChangeAspect="1" noChangeArrowheads="1"/>
          </p:cNvPicPr>
          <p:nvPr>
            <p:ph sz="half" idx="2"/>
          </p:nvPr>
        </p:nvPicPr>
        <p:blipFill>
          <a:blip r:embed="rId2"/>
          <a:srcRect/>
          <a:stretch>
            <a:fillRect/>
          </a:stretch>
        </p:blipFill>
        <p:spPr>
          <a:xfrm>
            <a:off x="4891118" y="2441594"/>
            <a:ext cx="4038600" cy="3630612"/>
          </a:xfrm>
          <a:prstGeom prst="roundRect">
            <a:avLst/>
          </a:prstGeom>
          <a:noFill/>
          <a:ln w="19050">
            <a:solidFill>
              <a:srgbClr val="FF3300"/>
            </a:solidFill>
          </a:ln>
        </p:spPr>
      </p:pic>
    </p:spTree>
  </p:cSld>
  <p:clrMapOvr>
    <a:masterClrMapping/>
  </p:clrMapOvr>
  <p:transition>
    <p:circl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a:xfrm>
            <a:off x="428596" y="285729"/>
            <a:ext cx="8358246" cy="6286543"/>
          </a:xfrm>
          <a:gradFill>
            <a:gsLst>
              <a:gs pos="0">
                <a:srgbClr val="FFFFFF"/>
              </a:gs>
              <a:gs pos="7001">
                <a:srgbClr val="E6E6E6"/>
              </a:gs>
              <a:gs pos="32001">
                <a:srgbClr val="7D8496"/>
              </a:gs>
              <a:gs pos="69000">
                <a:srgbClr val="E6E6E6"/>
              </a:gs>
              <a:gs pos="85001">
                <a:srgbClr val="7D8496"/>
              </a:gs>
              <a:gs pos="100000">
                <a:srgbClr val="E6E6E6"/>
              </a:gs>
            </a:gsLst>
          </a:gradFill>
          <a:ln w="76200">
            <a:solidFill>
              <a:srgbClr val="970323"/>
            </a:solidFill>
          </a:ln>
          <a:scene3d>
            <a:camera prst="orthographicFront"/>
            <a:lightRig rig="threePt" dir="t"/>
          </a:scene3d>
          <a:sp3d>
            <a:bevelT prst="angle"/>
          </a:sp3d>
        </p:spPr>
        <p:txBody>
          <a:bodyPr/>
          <a:lstStyle/>
          <a:p>
            <a:r>
              <a:rPr lang="ar-SA" sz="16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cs typeface="Old Antic Decorative" pitchFamily="2" charset="-78"/>
              </a:rPr>
              <a:t>الزانة</a:t>
            </a:r>
            <a:endParaRPr lang="en-US" sz="16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cs typeface="Old Antic Decorative" pitchFamily="2" charset="-78"/>
            </a:endParaRPr>
          </a:p>
        </p:txBody>
      </p:sp>
    </p:spTree>
  </p:cSld>
  <p:clrMapOvr>
    <a:masterClrMapping/>
  </p:clrMapOvr>
  <p:transition>
    <p:circl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1" name="Text Box 5"/>
          <p:cNvSpPr txBox="1">
            <a:spLocks noChangeArrowheads="1"/>
          </p:cNvSpPr>
          <p:nvPr/>
        </p:nvSpPr>
        <p:spPr bwMode="auto">
          <a:xfrm>
            <a:off x="4929190" y="869936"/>
            <a:ext cx="3929090" cy="3416320"/>
          </a:xfrm>
          <a:prstGeom prst="rect">
            <a:avLst/>
          </a:prstGeom>
          <a:noFill/>
          <a:ln w="9525">
            <a:solidFill>
              <a:srgbClr val="FFFFCC"/>
            </a:solidFill>
            <a:miter lim="800000"/>
            <a:headEnd/>
            <a:tailEnd/>
          </a:ln>
          <a:effectLst/>
        </p:spPr>
        <p:txBody>
          <a:bodyPr wrap="square">
            <a:spAutoFit/>
          </a:bodyPr>
          <a:lstStyle/>
          <a:p>
            <a:pPr>
              <a:spcBef>
                <a:spcPct val="50000"/>
              </a:spcBef>
            </a:pPr>
            <a:r>
              <a:rPr lang="ar-SA" sz="2400">
                <a:cs typeface="AL-Mateen" pitchFamily="2" charset="-78"/>
              </a:rPr>
              <a:t>طول الخطوة يمكن تحديده من خلال جمع ثلاث مسافات وهي: </a:t>
            </a:r>
            <a:r>
              <a:rPr lang="ar-SA" sz="2400" u="sng">
                <a:solidFill>
                  <a:srgbClr val="FF3300"/>
                </a:solidFill>
                <a:cs typeface="AL-Mateen" pitchFamily="2" charset="-78"/>
              </a:rPr>
              <a:t>مسافة الإقلاع</a:t>
            </a:r>
            <a:r>
              <a:rPr lang="ar-SA" sz="2400">
                <a:cs typeface="AL-Mateen" pitchFamily="2" charset="-78"/>
              </a:rPr>
              <a:t> : المسافة من نقطة مركز الثقل الى مقدمة القدم لحظة خروجها من الأرض</a:t>
            </a:r>
          </a:p>
          <a:p>
            <a:pPr>
              <a:spcBef>
                <a:spcPct val="50000"/>
              </a:spcBef>
            </a:pPr>
            <a:r>
              <a:rPr lang="ar-SA" sz="2400" u="sng">
                <a:solidFill>
                  <a:srgbClr val="FF3300"/>
                </a:solidFill>
                <a:cs typeface="AL-Mateen" pitchFamily="2" charset="-78"/>
              </a:rPr>
              <a:t>مسافة الطيران</a:t>
            </a:r>
            <a:r>
              <a:rPr lang="ar-SA" sz="2400">
                <a:cs typeface="AL-Mateen" pitchFamily="2" charset="-78"/>
              </a:rPr>
              <a:t>: المسافة ألأفقية التي يقطعها الجسم فترة الطيران</a:t>
            </a:r>
          </a:p>
          <a:p>
            <a:pPr>
              <a:spcBef>
                <a:spcPct val="50000"/>
              </a:spcBef>
            </a:pPr>
            <a:r>
              <a:rPr lang="ar-SA" sz="2400" u="sng">
                <a:solidFill>
                  <a:srgbClr val="FF3300"/>
                </a:solidFill>
                <a:cs typeface="AL-Mateen" pitchFamily="2" charset="-78"/>
              </a:rPr>
              <a:t>مسافة الهبوط</a:t>
            </a:r>
            <a:r>
              <a:rPr lang="ar-SA" sz="2400">
                <a:cs typeface="AL-Mateen" pitchFamily="2" charset="-78"/>
              </a:rPr>
              <a:t>: المسافة الأفقية بين مقدمة القدم لحظة ملامسة الأرض و مركز الثقل.</a:t>
            </a:r>
            <a:endParaRPr lang="en-US" sz="2400">
              <a:cs typeface="AL-Mateen" pitchFamily="2" charset="-78"/>
            </a:endParaRPr>
          </a:p>
        </p:txBody>
      </p:sp>
      <p:sp>
        <p:nvSpPr>
          <p:cNvPr id="39943" name="Text Box 7"/>
          <p:cNvSpPr txBox="1">
            <a:spLocks noChangeArrowheads="1"/>
          </p:cNvSpPr>
          <p:nvPr/>
        </p:nvSpPr>
        <p:spPr bwMode="auto">
          <a:xfrm>
            <a:off x="5357818" y="4857760"/>
            <a:ext cx="3500461" cy="1815882"/>
          </a:xfrm>
          <a:prstGeom prst="rect">
            <a:avLst/>
          </a:prstGeom>
          <a:noFill/>
          <a:ln w="9525">
            <a:solidFill>
              <a:srgbClr val="FFFFCC"/>
            </a:solidFill>
            <a:miter lim="800000"/>
            <a:headEnd/>
            <a:tailEnd/>
          </a:ln>
          <a:effectLst/>
        </p:spPr>
        <p:txBody>
          <a:bodyPr wrap="square">
            <a:spAutoFit/>
          </a:bodyPr>
          <a:lstStyle/>
          <a:p>
            <a:pPr>
              <a:spcBef>
                <a:spcPct val="50000"/>
              </a:spcBef>
            </a:pPr>
            <a:r>
              <a:rPr lang="ar-SA" sz="2800" dirty="0">
                <a:cs typeface="AL-Mateen" pitchFamily="2" charset="-78"/>
              </a:rPr>
              <a:t>مسافة كل مسافة </a:t>
            </a:r>
            <a:r>
              <a:rPr lang="ar-SA" sz="2800" dirty="0" err="1">
                <a:cs typeface="AL-Mateen" pitchFamily="2" charset="-78"/>
              </a:rPr>
              <a:t>الى</a:t>
            </a:r>
            <a:r>
              <a:rPr lang="ar-SA" sz="2800" dirty="0">
                <a:cs typeface="AL-Mateen" pitchFamily="2" charset="-78"/>
              </a:rPr>
              <a:t> المسافة الكلية موضح في الجدول المقابل. البيانات لعدد 12 عداء 100م مع زمن </a:t>
            </a:r>
            <a:r>
              <a:rPr lang="ar-SA" sz="2800" dirty="0" smtClean="0">
                <a:cs typeface="AL-Mateen" pitchFamily="2" charset="-78"/>
              </a:rPr>
              <a:t>من</a:t>
            </a:r>
            <a:r>
              <a:rPr lang="en-US" sz="2800" dirty="0" smtClean="0">
                <a:cs typeface="AL-Mateen" pitchFamily="2" charset="-78"/>
              </a:rPr>
              <a:t> </a:t>
            </a:r>
            <a:r>
              <a:rPr lang="ar-SA" sz="2800" dirty="0" smtClean="0">
                <a:cs typeface="AL-Mateen" pitchFamily="2" charset="-78"/>
              </a:rPr>
              <a:t> </a:t>
            </a:r>
            <a:r>
              <a:rPr lang="ar-SA" sz="2800" dirty="0" smtClean="0">
                <a:latin typeface="+mj-lt"/>
                <a:cs typeface="AL-Mateen" pitchFamily="2" charset="-78"/>
              </a:rPr>
              <a:t>9.9</a:t>
            </a:r>
            <a:r>
              <a:rPr lang="en-US" sz="2800" dirty="0" smtClean="0">
                <a:latin typeface="+mj-lt"/>
                <a:cs typeface="AL-Mateen" pitchFamily="2" charset="-78"/>
              </a:rPr>
              <a:t> </a:t>
            </a:r>
            <a:r>
              <a:rPr lang="ar-SA" sz="2800" dirty="0" smtClean="0">
                <a:latin typeface="+mj-lt"/>
                <a:cs typeface="AL-Mateen" pitchFamily="2" charset="-78"/>
              </a:rPr>
              <a:t>-</a:t>
            </a:r>
            <a:r>
              <a:rPr lang="ar-SA" sz="2800" dirty="0">
                <a:latin typeface="+mj-lt"/>
                <a:cs typeface="AL-Mateen" pitchFamily="2" charset="-78"/>
              </a:rPr>
              <a:t>10.4</a:t>
            </a:r>
            <a:r>
              <a:rPr lang="ar-SA" sz="2800" dirty="0">
                <a:cs typeface="AL-Mateen" pitchFamily="2" charset="-78"/>
              </a:rPr>
              <a:t>.</a:t>
            </a:r>
            <a:endParaRPr lang="en-US" sz="2800" dirty="0">
              <a:cs typeface="AL-Mateen" pitchFamily="2" charset="-78"/>
            </a:endParaRPr>
          </a:p>
        </p:txBody>
      </p:sp>
      <p:pic>
        <p:nvPicPr>
          <p:cNvPr id="39945" name="Picture 9" descr="15-1"/>
          <p:cNvPicPr>
            <a:picLocks noChangeAspect="1" noChangeArrowheads="1"/>
          </p:cNvPicPr>
          <p:nvPr/>
        </p:nvPicPr>
        <p:blipFill>
          <a:blip r:embed="rId3" cstate="print"/>
          <a:srcRect/>
          <a:stretch>
            <a:fillRect/>
          </a:stretch>
        </p:blipFill>
        <p:spPr bwMode="auto">
          <a:xfrm>
            <a:off x="357158" y="1142984"/>
            <a:ext cx="4176712" cy="3128962"/>
          </a:xfrm>
          <a:prstGeom prst="roundRect">
            <a:avLst>
              <a:gd name="adj" fmla="val 10822"/>
            </a:avLst>
          </a:prstGeom>
          <a:noFill/>
          <a:ln w="9525">
            <a:solidFill>
              <a:srgbClr val="970323"/>
            </a:solidFill>
            <a:miter lim="800000"/>
            <a:headEnd/>
            <a:tailEnd/>
          </a:ln>
        </p:spPr>
      </p:pic>
      <p:graphicFrame>
        <p:nvGraphicFramePr>
          <p:cNvPr id="39947" name="Object 11"/>
          <p:cNvGraphicFramePr>
            <a:graphicFrameLocks noChangeAspect="1"/>
          </p:cNvGraphicFramePr>
          <p:nvPr>
            <p:ph idx="1"/>
          </p:nvPr>
        </p:nvGraphicFramePr>
        <p:xfrm>
          <a:off x="138117" y="4429132"/>
          <a:ext cx="5148263" cy="2216143"/>
        </p:xfrm>
        <a:graphic>
          <a:graphicData uri="http://schemas.openxmlformats.org/presentationml/2006/ole">
            <p:oleObj spid="_x0000_s39947" name="Document" r:id="rId4" imgW="5918333" imgH="1847221" progId="Word.Document.8">
              <p:embed/>
            </p:oleObj>
          </a:graphicData>
        </a:graphic>
      </p:graphicFrame>
      <p:sp>
        <p:nvSpPr>
          <p:cNvPr id="9" name="Rectangle 2"/>
          <p:cNvSpPr txBox="1">
            <a:spLocks noChangeArrowheads="1"/>
          </p:cNvSpPr>
          <p:nvPr/>
        </p:nvSpPr>
        <p:spPr bwMode="auto">
          <a:xfrm>
            <a:off x="928662" y="142853"/>
            <a:ext cx="3114668" cy="928694"/>
          </a:xfrm>
          <a:prstGeom prst="rect">
            <a:avLst/>
          </a:prstGeom>
          <a:solidFill>
            <a:srgbClr val="72043B"/>
          </a:solidFill>
          <a:ln w="57150" cmpd="thinThick">
            <a:solidFill>
              <a:srgbClr val="FFFFCC"/>
            </a:solidFill>
            <a:miter lim="800000"/>
            <a:headEnd/>
            <a:tailEnd/>
          </a:ln>
          <a:effectLst/>
        </p:spPr>
        <p:txBody>
          <a:bodyPr vert="horz" wrap="square" lIns="91440" tIns="45720" rIns="91440" bIns="45720" numCol="1" anchor="ctr" anchorCtr="1"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defRPr/>
            </a:pPr>
            <a:r>
              <a:rPr kumimoji="0" lang="ar-SA" sz="4400" b="0" i="0" u="none" strike="noStrike" kern="0" cap="none" spc="0" normalizeH="0" baseline="0" noProof="0" smtClean="0">
                <a:ln>
                  <a:noFill/>
                </a:ln>
                <a:solidFill>
                  <a:srgbClr val="FFFFCC"/>
                </a:solidFill>
                <a:effectLst>
                  <a:outerShdw blurRad="38100" dist="38100" dir="2700000" algn="tl">
                    <a:srgbClr val="C0C0C0"/>
                  </a:outerShdw>
                </a:effectLst>
                <a:uLnTx/>
                <a:uFillTx/>
                <a:latin typeface="+mj-lt"/>
                <a:ea typeface="+mj-ea"/>
                <a:cs typeface="PT Bold Heading" pitchFamily="2" charset="-78"/>
              </a:rPr>
              <a:t>العدو</a:t>
            </a:r>
            <a:endParaRPr kumimoji="0" lang="en-US" sz="4400" b="0" i="0" u="none" strike="noStrike" kern="0" cap="none" spc="0" normalizeH="0" baseline="0" noProof="0" smtClean="0">
              <a:ln>
                <a:noFill/>
              </a:ln>
              <a:solidFill>
                <a:srgbClr val="FFFFCC"/>
              </a:solidFill>
              <a:effectLst>
                <a:outerShdw blurRad="38100" dist="38100" dir="2700000" algn="tl">
                  <a:srgbClr val="C0C0C0"/>
                </a:outerShdw>
              </a:effectLst>
              <a:uLnTx/>
              <a:uFillTx/>
              <a:latin typeface="+mj-lt"/>
              <a:ea typeface="+mj-ea"/>
              <a:cs typeface="PT Bold Heading" pitchFamily="2" charset="-78"/>
            </a:endParaRPr>
          </a:p>
        </p:txBody>
      </p:sp>
    </p:spTree>
  </p:cSld>
  <p:clrMapOvr>
    <a:masterClrMapping/>
  </p:clrMapOvr>
  <p:transition>
    <p:circl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solidFill>
            <a:srgbClr val="72043B"/>
          </a:solidFill>
          <a:ln>
            <a:solidFill>
              <a:srgbClr val="FFFFCC"/>
            </a:solidFill>
          </a:ln>
        </p:spPr>
        <p:txBody>
          <a:bodyPr/>
          <a:lstStyle/>
          <a:p>
            <a:r>
              <a:rPr lang="ar-SA">
                <a:solidFill>
                  <a:srgbClr val="FFFFCC"/>
                </a:solidFill>
                <a:cs typeface="PT Bold Heading" pitchFamily="2" charset="-78"/>
              </a:rPr>
              <a:t>الزانة 1</a:t>
            </a:r>
            <a:endParaRPr lang="en-US">
              <a:solidFill>
                <a:srgbClr val="FFFFCC"/>
              </a:solidFill>
              <a:cs typeface="PT Bold Heading" pitchFamily="2" charset="-78"/>
            </a:endParaRPr>
          </a:p>
        </p:txBody>
      </p:sp>
      <p:sp>
        <p:nvSpPr>
          <p:cNvPr id="60419" name="Rectangle 3"/>
          <p:cNvSpPr>
            <a:spLocks noGrp="1" noChangeArrowheads="1"/>
          </p:cNvSpPr>
          <p:nvPr>
            <p:ph type="body" sz="half" idx="2"/>
          </p:nvPr>
        </p:nvSpPr>
        <p:spPr>
          <a:xfrm>
            <a:off x="4457728" y="1600200"/>
            <a:ext cx="4471990" cy="4829196"/>
          </a:xfrm>
          <a:ln>
            <a:solidFill>
              <a:srgbClr val="FFFFCC"/>
            </a:solidFill>
          </a:ln>
        </p:spPr>
        <p:txBody>
          <a:bodyPr/>
          <a:lstStyle/>
          <a:p>
            <a:pPr>
              <a:buClr>
                <a:srgbClr val="66FFFF"/>
              </a:buClr>
            </a:pPr>
            <a:r>
              <a:rPr lang="en-US" dirty="0">
                <a:cs typeface="AL-Mateen" pitchFamily="2" charset="-78"/>
              </a:rPr>
              <a:t>H1</a:t>
            </a:r>
            <a:r>
              <a:rPr lang="ar-SA" dirty="0">
                <a:cs typeface="AL-Mateen" pitchFamily="2" charset="-78"/>
              </a:rPr>
              <a:t> المسافة من مركز الثقل الى الأرض لحظة الطيران</a:t>
            </a:r>
          </a:p>
          <a:p>
            <a:pPr>
              <a:buClr>
                <a:srgbClr val="66FFFF"/>
              </a:buClr>
            </a:pPr>
            <a:r>
              <a:rPr lang="en-US" dirty="0">
                <a:cs typeface="AL-Mateen" pitchFamily="2" charset="-78"/>
              </a:rPr>
              <a:t>H2</a:t>
            </a:r>
            <a:r>
              <a:rPr lang="ar-SA" dirty="0">
                <a:cs typeface="AL-Mateen" pitchFamily="2" charset="-78"/>
              </a:rPr>
              <a:t> المسافة المقطوعة خلال عملية الطيران</a:t>
            </a:r>
          </a:p>
          <a:p>
            <a:pPr>
              <a:buClr>
                <a:srgbClr val="66FFFF"/>
              </a:buClr>
            </a:pPr>
            <a:r>
              <a:rPr lang="en-US" dirty="0">
                <a:cs typeface="AL-Mateen" pitchFamily="2" charset="-78"/>
              </a:rPr>
              <a:t>H3</a:t>
            </a:r>
            <a:r>
              <a:rPr lang="ar-SA" dirty="0">
                <a:cs typeface="AL-Mateen" pitchFamily="2" charset="-78"/>
              </a:rPr>
              <a:t> المسافة التي يرتفع فيها مركز الثقل بعد ترك الزانة</a:t>
            </a:r>
          </a:p>
          <a:p>
            <a:pPr>
              <a:buClr>
                <a:srgbClr val="66FFFF"/>
              </a:buClr>
            </a:pPr>
            <a:r>
              <a:rPr lang="en-US" dirty="0">
                <a:cs typeface="AL-Mateen" pitchFamily="2" charset="-78"/>
              </a:rPr>
              <a:t>H4</a:t>
            </a:r>
            <a:r>
              <a:rPr lang="ar-SA" dirty="0">
                <a:cs typeface="AL-Mateen" pitchFamily="2" charset="-78"/>
              </a:rPr>
              <a:t> الفرق بين اعلى مسافة يصل اليها مركز الثقل و العارضة</a:t>
            </a:r>
            <a:endParaRPr lang="en-US" dirty="0">
              <a:cs typeface="AL-Mateen" pitchFamily="2" charset="-78"/>
            </a:endParaRPr>
          </a:p>
        </p:txBody>
      </p:sp>
      <p:pic>
        <p:nvPicPr>
          <p:cNvPr id="60422" name="Picture 6" descr="16-18"/>
          <p:cNvPicPr>
            <a:picLocks noChangeAspect="1" noChangeArrowheads="1"/>
          </p:cNvPicPr>
          <p:nvPr/>
        </p:nvPicPr>
        <p:blipFill>
          <a:blip r:embed="rId2" cstate="print">
            <a:lum contrast="20000"/>
          </a:blip>
          <a:srcRect l="4265" r="5399"/>
          <a:stretch>
            <a:fillRect/>
          </a:stretch>
        </p:blipFill>
        <p:spPr bwMode="auto">
          <a:xfrm>
            <a:off x="250825" y="1700213"/>
            <a:ext cx="3960813" cy="4705350"/>
          </a:xfrm>
          <a:prstGeom prst="rect">
            <a:avLst/>
          </a:prstGeom>
          <a:noFill/>
          <a:ln w="19050">
            <a:solidFill>
              <a:srgbClr val="FF3300"/>
            </a:solidFill>
            <a:miter lim="800000"/>
            <a:headEnd/>
            <a:tailEnd/>
          </a:ln>
        </p:spPr>
      </p:pic>
    </p:spTree>
  </p:cSld>
  <p:clrMapOvr>
    <a:masterClrMapping/>
  </p:clrMapOvr>
  <p:transition>
    <p:circl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a:xfrm>
            <a:off x="457200" y="717539"/>
            <a:ext cx="8229600" cy="1139825"/>
          </a:xfrm>
          <a:solidFill>
            <a:srgbClr val="72043B"/>
          </a:solidFill>
          <a:ln>
            <a:solidFill>
              <a:srgbClr val="FFFFCC"/>
            </a:solidFill>
          </a:ln>
        </p:spPr>
        <p:txBody>
          <a:bodyPr/>
          <a:lstStyle/>
          <a:p>
            <a:r>
              <a:rPr lang="ar-SA">
                <a:solidFill>
                  <a:srgbClr val="FFFFCC"/>
                </a:solidFill>
                <a:cs typeface="PT Bold Heading" pitchFamily="2" charset="-78"/>
              </a:rPr>
              <a:t>الزانة 2</a:t>
            </a:r>
            <a:endParaRPr lang="en-US">
              <a:solidFill>
                <a:srgbClr val="FFFFCC"/>
              </a:solidFill>
              <a:cs typeface="PT Bold Heading" pitchFamily="2" charset="-78"/>
            </a:endParaRPr>
          </a:p>
        </p:txBody>
      </p:sp>
      <p:sp>
        <p:nvSpPr>
          <p:cNvPr id="61443" name="Rectangle 3"/>
          <p:cNvSpPr>
            <a:spLocks noGrp="1" noChangeArrowheads="1"/>
          </p:cNvSpPr>
          <p:nvPr>
            <p:ph type="body" sz="half" idx="2"/>
          </p:nvPr>
        </p:nvSpPr>
        <p:spPr>
          <a:xfrm>
            <a:off x="4891118" y="2457457"/>
            <a:ext cx="4038600" cy="3543311"/>
          </a:xfrm>
          <a:ln>
            <a:solidFill>
              <a:srgbClr val="00B0F0"/>
            </a:solidFill>
          </a:ln>
        </p:spPr>
        <p:txBody>
          <a:bodyPr anchor="ctr"/>
          <a:lstStyle/>
          <a:p>
            <a:pPr>
              <a:buClr>
                <a:srgbClr val="FF0000"/>
              </a:buClr>
            </a:pPr>
            <a:r>
              <a:rPr lang="ar-SA">
                <a:cs typeface="AL-Mateen" pitchFamily="2" charset="-78"/>
              </a:rPr>
              <a:t>ملاحظة طول اللاعب مع المسافات المحققة</a:t>
            </a:r>
          </a:p>
          <a:p>
            <a:pPr>
              <a:buClr>
                <a:srgbClr val="FF0000"/>
              </a:buClr>
            </a:pPr>
            <a:r>
              <a:rPr lang="ar-SA">
                <a:cs typeface="AL-Mateen" pitchFamily="2" charset="-78"/>
              </a:rPr>
              <a:t>العوامل المؤثرة على المسافات </a:t>
            </a:r>
            <a:r>
              <a:rPr lang="en-US">
                <a:cs typeface="AL-Mateen" pitchFamily="2" charset="-78"/>
              </a:rPr>
              <a:t>H1,H3,H4</a:t>
            </a:r>
            <a:r>
              <a:rPr lang="ar-SA">
                <a:cs typeface="AL-Mateen" pitchFamily="2" charset="-78"/>
              </a:rPr>
              <a:t> هي نفسها المؤثرة على الوثب العالي</a:t>
            </a:r>
          </a:p>
          <a:p>
            <a:pPr>
              <a:buClr>
                <a:srgbClr val="FF0000"/>
              </a:buClr>
            </a:pPr>
            <a:r>
              <a:rPr lang="ar-SA">
                <a:cs typeface="AL-Mateen" pitchFamily="2" charset="-78"/>
              </a:rPr>
              <a:t>العوامل المؤثرة على </a:t>
            </a:r>
            <a:r>
              <a:rPr lang="en-US">
                <a:cs typeface="AL-Mateen" pitchFamily="2" charset="-78"/>
              </a:rPr>
              <a:t>H2</a:t>
            </a:r>
            <a:r>
              <a:rPr lang="ar-SA">
                <a:cs typeface="AL-Mateen" pitchFamily="2" charset="-78"/>
              </a:rPr>
              <a:t> </a:t>
            </a:r>
            <a:endParaRPr lang="en-US">
              <a:cs typeface="AL-Mateen" pitchFamily="2" charset="-78"/>
            </a:endParaRPr>
          </a:p>
        </p:txBody>
      </p:sp>
      <p:graphicFrame>
        <p:nvGraphicFramePr>
          <p:cNvPr id="61449" name="Object 9"/>
          <p:cNvGraphicFramePr>
            <a:graphicFrameLocks noChangeAspect="1"/>
          </p:cNvGraphicFramePr>
          <p:nvPr>
            <p:ph sz="half" idx="1"/>
          </p:nvPr>
        </p:nvGraphicFramePr>
        <p:xfrm>
          <a:off x="285720" y="2463817"/>
          <a:ext cx="4419600" cy="3465513"/>
        </p:xfrm>
        <a:graphic>
          <a:graphicData uri="http://schemas.openxmlformats.org/presentationml/2006/ole">
            <p:oleObj spid="_x0000_s61449" name="Document" r:id="rId3" imgW="6084228" imgH="4771891" progId="Word.Document.8">
              <p:embed/>
            </p:oleObj>
          </a:graphicData>
        </a:graphic>
      </p:graphicFrame>
    </p:spTree>
  </p:cSld>
  <p:clrMapOvr>
    <a:masterClrMapping/>
  </p:clrMapOvr>
  <p:transition>
    <p:circl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a:solidFill>
            <a:srgbClr val="72043B"/>
          </a:solidFill>
          <a:ln>
            <a:solidFill>
              <a:srgbClr val="FFFFCC"/>
            </a:solidFill>
          </a:ln>
        </p:spPr>
        <p:txBody>
          <a:bodyPr/>
          <a:lstStyle/>
          <a:p>
            <a:r>
              <a:rPr lang="ar-SA">
                <a:solidFill>
                  <a:srgbClr val="FFFFCC"/>
                </a:solidFill>
                <a:cs typeface="PT Bold Heading" pitchFamily="2" charset="-78"/>
              </a:rPr>
              <a:t>الزانة 3</a:t>
            </a:r>
            <a:endParaRPr lang="en-US">
              <a:solidFill>
                <a:srgbClr val="FFFFCC"/>
              </a:solidFill>
              <a:cs typeface="PT Bold Heading" pitchFamily="2" charset="-78"/>
            </a:endParaRPr>
          </a:p>
        </p:txBody>
      </p:sp>
      <p:pic>
        <p:nvPicPr>
          <p:cNvPr id="64518" name="Picture 6" descr="16-22"/>
          <p:cNvPicPr>
            <a:picLocks noChangeAspect="1" noChangeArrowheads="1"/>
          </p:cNvPicPr>
          <p:nvPr/>
        </p:nvPicPr>
        <p:blipFill>
          <a:blip r:embed="rId2" cstate="print">
            <a:lum contrast="22000"/>
          </a:blip>
          <a:srcRect/>
          <a:stretch>
            <a:fillRect/>
          </a:stretch>
        </p:blipFill>
        <p:spPr bwMode="auto">
          <a:xfrm>
            <a:off x="301856" y="1643050"/>
            <a:ext cx="8556424" cy="4929222"/>
          </a:xfrm>
          <a:prstGeom prst="rect">
            <a:avLst/>
          </a:prstGeom>
          <a:noFill/>
          <a:ln w="19050">
            <a:solidFill>
              <a:srgbClr val="FF3300"/>
            </a:solidFill>
            <a:miter lim="800000"/>
            <a:headEnd/>
            <a:tailEnd/>
          </a:ln>
        </p:spPr>
      </p:pic>
    </p:spTree>
  </p:cSld>
  <p:clrMapOvr>
    <a:masterClrMapping/>
  </p:clrMapOvr>
  <p:transition>
    <p:circl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a:xfrm>
            <a:off x="428596" y="285729"/>
            <a:ext cx="8358246" cy="6286543"/>
          </a:xfrm>
          <a:gradFill>
            <a:gsLst>
              <a:gs pos="0">
                <a:srgbClr val="FFFFFF"/>
              </a:gs>
              <a:gs pos="7001">
                <a:srgbClr val="E6E6E6"/>
              </a:gs>
              <a:gs pos="32001">
                <a:srgbClr val="7D8496"/>
              </a:gs>
              <a:gs pos="69000">
                <a:srgbClr val="E6E6E6"/>
              </a:gs>
              <a:gs pos="85001">
                <a:srgbClr val="7D8496"/>
              </a:gs>
              <a:gs pos="100000">
                <a:srgbClr val="E6E6E6"/>
              </a:gs>
            </a:gsLst>
          </a:gradFill>
          <a:ln w="76200">
            <a:solidFill>
              <a:srgbClr val="970323"/>
            </a:solidFill>
          </a:ln>
          <a:scene3d>
            <a:camera prst="orthographicFront"/>
            <a:lightRig rig="threePt" dir="t"/>
          </a:scene3d>
          <a:sp3d>
            <a:bevelT prst="angle"/>
          </a:sp3d>
        </p:spPr>
        <p:txBody>
          <a:bodyPr/>
          <a:lstStyle/>
          <a:p>
            <a:r>
              <a:rPr lang="ar-SA" sz="16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cs typeface="Old Antic Decorative" pitchFamily="2" charset="-78"/>
              </a:rPr>
              <a:t>الرمح</a:t>
            </a:r>
            <a:endParaRPr lang="en-US" sz="16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cs typeface="Old Antic Decorative" pitchFamily="2" charset="-78"/>
            </a:endParaRPr>
          </a:p>
        </p:txBody>
      </p:sp>
    </p:spTree>
  </p:cSld>
  <p:clrMapOvr>
    <a:masterClrMapping/>
  </p:clrMapOvr>
  <p:transition>
    <p:circl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a:solidFill>
            <a:srgbClr val="72043B"/>
          </a:solidFill>
          <a:ln>
            <a:solidFill>
              <a:srgbClr val="FFFFCC"/>
            </a:solidFill>
          </a:ln>
        </p:spPr>
        <p:txBody>
          <a:bodyPr/>
          <a:lstStyle/>
          <a:p>
            <a:r>
              <a:rPr lang="ar-SA">
                <a:solidFill>
                  <a:srgbClr val="FFFFCC"/>
                </a:solidFill>
                <a:cs typeface="PT Bold Heading" pitchFamily="2" charset="-78"/>
              </a:rPr>
              <a:t>الرمح 1</a:t>
            </a:r>
            <a:endParaRPr lang="en-US">
              <a:solidFill>
                <a:srgbClr val="FFFFCC"/>
              </a:solidFill>
              <a:cs typeface="PT Bold Heading" pitchFamily="2" charset="-78"/>
            </a:endParaRPr>
          </a:p>
        </p:txBody>
      </p:sp>
      <p:sp>
        <p:nvSpPr>
          <p:cNvPr id="76803" name="Rectangle 3"/>
          <p:cNvSpPr>
            <a:spLocks noGrp="1" noChangeArrowheads="1"/>
          </p:cNvSpPr>
          <p:nvPr>
            <p:ph type="body" idx="1"/>
          </p:nvPr>
        </p:nvSpPr>
        <p:spPr>
          <a:xfrm>
            <a:off x="457200" y="1684357"/>
            <a:ext cx="8229600" cy="4530725"/>
          </a:xfrm>
          <a:ln>
            <a:solidFill>
              <a:srgbClr val="FFFFCC"/>
            </a:solidFill>
          </a:ln>
        </p:spPr>
        <p:txBody>
          <a:bodyPr anchor="ctr"/>
          <a:lstStyle/>
          <a:p>
            <a:pPr>
              <a:lnSpc>
                <a:spcPct val="90000"/>
              </a:lnSpc>
              <a:buClr>
                <a:srgbClr val="FF9900"/>
              </a:buClr>
            </a:pPr>
            <a:r>
              <a:rPr lang="ar-SA" sz="3600" dirty="0">
                <a:cs typeface="AL-Mateen" pitchFamily="2" charset="-78"/>
              </a:rPr>
              <a:t>العوامل المؤثرة على المسافة التي يقطعها الرمح هي:</a:t>
            </a:r>
          </a:p>
          <a:p>
            <a:pPr lvl="1">
              <a:lnSpc>
                <a:spcPct val="90000"/>
              </a:lnSpc>
              <a:buClr>
                <a:srgbClr val="66FF33"/>
              </a:buClr>
            </a:pPr>
            <a:r>
              <a:rPr lang="ar-SA" sz="3200" dirty="0">
                <a:cs typeface="AL-Mateen" pitchFamily="2" charset="-78"/>
              </a:rPr>
              <a:t>سرعة الاطلاق</a:t>
            </a:r>
          </a:p>
          <a:p>
            <a:pPr lvl="1">
              <a:lnSpc>
                <a:spcPct val="90000"/>
              </a:lnSpc>
              <a:buClr>
                <a:srgbClr val="66FF33"/>
              </a:buClr>
            </a:pPr>
            <a:r>
              <a:rPr lang="ar-SA" sz="3200" dirty="0">
                <a:cs typeface="AL-Mateen" pitchFamily="2" charset="-78"/>
              </a:rPr>
              <a:t>ارتفاع الاطلاق</a:t>
            </a:r>
          </a:p>
          <a:p>
            <a:pPr lvl="1">
              <a:lnSpc>
                <a:spcPct val="90000"/>
              </a:lnSpc>
              <a:buClr>
                <a:srgbClr val="66FF33"/>
              </a:buClr>
            </a:pPr>
            <a:r>
              <a:rPr lang="ar-SA" sz="3200" dirty="0">
                <a:cs typeface="AL-Mateen" pitchFamily="2" charset="-78"/>
              </a:rPr>
              <a:t>زاوية الاطلاق</a:t>
            </a:r>
          </a:p>
          <a:p>
            <a:pPr lvl="1">
              <a:lnSpc>
                <a:spcPct val="90000"/>
              </a:lnSpc>
              <a:buClr>
                <a:srgbClr val="66FF33"/>
              </a:buClr>
            </a:pPr>
            <a:r>
              <a:rPr lang="ar-SA" sz="3200" dirty="0">
                <a:cs typeface="AL-Mateen" pitchFamily="2" charset="-78"/>
              </a:rPr>
              <a:t>ديناميكية الرمح و التي يحمكها بصفة كبيرة و لكن غير تامة التصميم المقنن من قبل القانون</a:t>
            </a:r>
          </a:p>
          <a:p>
            <a:pPr>
              <a:lnSpc>
                <a:spcPct val="90000"/>
              </a:lnSpc>
              <a:buClr>
                <a:srgbClr val="FF9900"/>
              </a:buClr>
            </a:pPr>
            <a:r>
              <a:rPr lang="ar-SA" sz="3600" dirty="0">
                <a:cs typeface="AL-Mateen" pitchFamily="2" charset="-78"/>
              </a:rPr>
              <a:t>1980 تغير التصميم للرجال لكي يعالج الارقام المحققة و التي تعدت في بعض الاحيان حدود الصالات المغلقة (104.8م)</a:t>
            </a:r>
            <a:endParaRPr lang="en-US" sz="3600" dirty="0">
              <a:cs typeface="AL-Mateen" pitchFamily="2" charset="-78"/>
            </a:endParaRPr>
          </a:p>
        </p:txBody>
      </p:sp>
    </p:spTree>
  </p:cSld>
  <p:clrMapOvr>
    <a:masterClrMapping/>
  </p:clrMapOvr>
  <p:transition>
    <p:circl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a:xfrm>
            <a:off x="457200" y="142852"/>
            <a:ext cx="8229600" cy="1428760"/>
          </a:xfrm>
          <a:solidFill>
            <a:srgbClr val="970323"/>
          </a:solidFill>
          <a:ln>
            <a:solidFill>
              <a:srgbClr val="FFFFCC"/>
            </a:solidFill>
          </a:ln>
        </p:spPr>
        <p:txBody>
          <a:bodyPr/>
          <a:lstStyle/>
          <a:p>
            <a:r>
              <a:rPr lang="ar-SA" sz="4000" dirty="0">
                <a:solidFill>
                  <a:srgbClr val="FFFFCC"/>
                </a:solidFill>
                <a:cs typeface="PT Bold Heading" pitchFamily="2" charset="-78"/>
              </a:rPr>
              <a:t>الرمح 2</a:t>
            </a:r>
            <a:br>
              <a:rPr lang="ar-SA" sz="4000" dirty="0">
                <a:solidFill>
                  <a:srgbClr val="FFFFCC"/>
                </a:solidFill>
                <a:cs typeface="PT Bold Heading" pitchFamily="2" charset="-78"/>
              </a:rPr>
            </a:br>
            <a:r>
              <a:rPr lang="ar-SA" sz="4000" dirty="0">
                <a:solidFill>
                  <a:srgbClr val="FFFFCC"/>
                </a:solidFill>
                <a:cs typeface="PT Bold Heading" pitchFamily="2" charset="-78"/>
              </a:rPr>
              <a:t> نتائج بحوث على الرمح الجديد</a:t>
            </a:r>
            <a:endParaRPr lang="en-US" sz="4000" dirty="0">
              <a:solidFill>
                <a:srgbClr val="FFFFCC"/>
              </a:solidFill>
              <a:cs typeface="PT Bold Heading" pitchFamily="2" charset="-78"/>
            </a:endParaRPr>
          </a:p>
        </p:txBody>
      </p:sp>
      <p:sp>
        <p:nvSpPr>
          <p:cNvPr id="77827" name="Rectangle 3"/>
          <p:cNvSpPr>
            <a:spLocks noGrp="1" noChangeArrowheads="1"/>
          </p:cNvSpPr>
          <p:nvPr>
            <p:ph type="body" idx="1"/>
          </p:nvPr>
        </p:nvSpPr>
        <p:spPr>
          <a:xfrm>
            <a:off x="357158" y="1671638"/>
            <a:ext cx="8401080" cy="5043510"/>
          </a:xfrm>
          <a:ln>
            <a:solidFill>
              <a:srgbClr val="FFFFCC"/>
            </a:solidFill>
          </a:ln>
        </p:spPr>
        <p:txBody>
          <a:bodyPr anchor="ctr"/>
          <a:lstStyle/>
          <a:p>
            <a:pPr algn="just">
              <a:lnSpc>
                <a:spcPct val="90000"/>
              </a:lnSpc>
              <a:buClr>
                <a:srgbClr val="FFFF00"/>
              </a:buClr>
            </a:pPr>
            <a:r>
              <a:rPr lang="ar-SA" sz="3600" dirty="0">
                <a:cs typeface="AL-Mateen" pitchFamily="2" charset="-78"/>
              </a:rPr>
              <a:t>مقاومة الهواء للرمح الجديد اكبر مما يؤدي </a:t>
            </a:r>
            <a:r>
              <a:rPr lang="ar-SA" sz="3600" dirty="0" err="1">
                <a:cs typeface="AL-Mateen" pitchFamily="2" charset="-78"/>
              </a:rPr>
              <a:t>الى</a:t>
            </a:r>
            <a:r>
              <a:rPr lang="ar-SA" sz="3600" dirty="0">
                <a:cs typeface="AL-Mateen" pitchFamily="2" charset="-78"/>
              </a:rPr>
              <a:t> تقليل المسافة </a:t>
            </a:r>
            <a:r>
              <a:rPr lang="ar-SA" sz="3600" dirty="0" smtClean="0">
                <a:cs typeface="AL-Mateen" pitchFamily="2" charset="-78"/>
              </a:rPr>
              <a:t>المقطوعة.</a:t>
            </a:r>
            <a:endParaRPr lang="ar-SA" sz="3600" dirty="0">
              <a:cs typeface="AL-Mateen" pitchFamily="2" charset="-78"/>
            </a:endParaRPr>
          </a:p>
          <a:p>
            <a:pPr algn="just">
              <a:lnSpc>
                <a:spcPct val="90000"/>
              </a:lnSpc>
              <a:buClr>
                <a:srgbClr val="FFFF00"/>
              </a:buClr>
            </a:pPr>
            <a:r>
              <a:rPr lang="ar-SA" sz="3600" dirty="0">
                <a:cs typeface="AL-Mateen" pitchFamily="2" charset="-78"/>
              </a:rPr>
              <a:t>السرعة هي العامل الحاسم في التأثير على المسافة </a:t>
            </a:r>
            <a:r>
              <a:rPr lang="ar-SA" sz="3600" dirty="0" smtClean="0">
                <a:cs typeface="AL-Mateen" pitchFamily="2" charset="-78"/>
              </a:rPr>
              <a:t>المقطوعة.</a:t>
            </a:r>
            <a:endParaRPr lang="ar-SA" sz="3600" dirty="0">
              <a:cs typeface="AL-Mateen" pitchFamily="2" charset="-78"/>
            </a:endParaRPr>
          </a:p>
          <a:p>
            <a:pPr algn="just">
              <a:lnSpc>
                <a:spcPct val="90000"/>
              </a:lnSpc>
              <a:buClr>
                <a:srgbClr val="FFFF00"/>
              </a:buClr>
            </a:pPr>
            <a:r>
              <a:rPr lang="ar-SA" sz="3600" dirty="0">
                <a:cs typeface="AL-Mateen" pitchFamily="2" charset="-78"/>
              </a:rPr>
              <a:t>الواوية المثالية </a:t>
            </a:r>
            <a:r>
              <a:rPr lang="ar-SA" sz="3600" dirty="0" smtClean="0">
                <a:cs typeface="AL-Mateen" pitchFamily="2" charset="-78"/>
              </a:rPr>
              <a:t>للإطلاق </a:t>
            </a:r>
            <a:r>
              <a:rPr lang="ar-SA" sz="3600" dirty="0">
                <a:cs typeface="AL-Mateen" pitchFamily="2" charset="-78"/>
              </a:rPr>
              <a:t>تتراوح من </a:t>
            </a:r>
            <a:r>
              <a:rPr lang="ar-SA" sz="3600" b="1" dirty="0">
                <a:cs typeface="+mj-cs"/>
              </a:rPr>
              <a:t>30-40</a:t>
            </a:r>
            <a:r>
              <a:rPr lang="ar-SA" sz="3600" dirty="0">
                <a:cs typeface="AL-Mateen" pitchFamily="2" charset="-78"/>
              </a:rPr>
              <a:t> درجة. 1987 </a:t>
            </a:r>
            <a:r>
              <a:rPr lang="ar-SA" sz="3600" dirty="0" smtClean="0">
                <a:cs typeface="AL-Mateen" pitchFamily="2" charset="-78"/>
              </a:rPr>
              <a:t>أفضل </a:t>
            </a:r>
            <a:r>
              <a:rPr lang="ar-SA" sz="3600" dirty="0">
                <a:cs typeface="AL-Mateen" pitchFamily="2" charset="-78"/>
              </a:rPr>
              <a:t>اللاعبين تراوحت الزوايا لهم من </a:t>
            </a:r>
            <a:r>
              <a:rPr lang="ar-SA" sz="3600" b="1" dirty="0">
                <a:cs typeface="+mj-cs"/>
              </a:rPr>
              <a:t>31-38</a:t>
            </a:r>
            <a:r>
              <a:rPr lang="ar-SA" sz="3600" dirty="0">
                <a:cs typeface="AL-Mateen" pitchFamily="2" charset="-78"/>
              </a:rPr>
              <a:t> درجة.</a:t>
            </a:r>
          </a:p>
          <a:p>
            <a:pPr algn="just">
              <a:lnSpc>
                <a:spcPct val="90000"/>
              </a:lnSpc>
              <a:buClr>
                <a:srgbClr val="FFFF00"/>
              </a:buClr>
            </a:pPr>
            <a:r>
              <a:rPr lang="ar-SA" sz="3600" dirty="0">
                <a:cs typeface="AL-Mateen" pitchFamily="2" charset="-78"/>
              </a:rPr>
              <a:t>زاوية </a:t>
            </a:r>
            <a:r>
              <a:rPr lang="ar-SA" sz="3600" dirty="0" smtClean="0">
                <a:cs typeface="AL-Mateen" pitchFamily="2" charset="-78"/>
              </a:rPr>
              <a:t>الإطلاق </a:t>
            </a:r>
            <a:r>
              <a:rPr lang="ar-SA" sz="3600" dirty="0">
                <a:cs typeface="AL-Mateen" pitchFamily="2" charset="-78"/>
              </a:rPr>
              <a:t>و الهجوم لهما تأثير بسيط على المسافة </a:t>
            </a:r>
            <a:r>
              <a:rPr lang="ar-SA" sz="3600" dirty="0" smtClean="0">
                <a:cs typeface="AL-Mateen" pitchFamily="2" charset="-78"/>
              </a:rPr>
              <a:t>المقطوعة.</a:t>
            </a:r>
            <a:endParaRPr lang="ar-SA" sz="3600" dirty="0">
              <a:cs typeface="AL-Mateen" pitchFamily="2" charset="-78"/>
            </a:endParaRPr>
          </a:p>
          <a:p>
            <a:pPr algn="just">
              <a:lnSpc>
                <a:spcPct val="90000"/>
              </a:lnSpc>
              <a:buClr>
                <a:srgbClr val="FFFF00"/>
              </a:buClr>
            </a:pPr>
            <a:r>
              <a:rPr lang="ar-SA" sz="3600" dirty="0">
                <a:cs typeface="AL-Mateen" pitchFamily="2" charset="-78"/>
              </a:rPr>
              <a:t>وجود هواء خلفي مساند  يحدث زيادة في المسافة </a:t>
            </a:r>
            <a:r>
              <a:rPr lang="ar-SA" sz="3600" dirty="0" err="1">
                <a:cs typeface="AL-Mateen" pitchFamily="2" charset="-78"/>
              </a:rPr>
              <a:t>و</a:t>
            </a:r>
            <a:r>
              <a:rPr lang="ar-SA" sz="3600" dirty="0">
                <a:cs typeface="AL-Mateen" pitchFamily="2" charset="-78"/>
              </a:rPr>
              <a:t> لكن بسيطة ( هواء 7.5 م/ث    زيادة 0.67م</a:t>
            </a:r>
            <a:r>
              <a:rPr lang="ar-SA" sz="3600" dirty="0" smtClean="0">
                <a:cs typeface="AL-Mateen" pitchFamily="2" charset="-78"/>
              </a:rPr>
              <a:t>)</a:t>
            </a:r>
            <a:r>
              <a:rPr lang="ar-SA" sz="3600" dirty="0" smtClean="0">
                <a:cs typeface="AL-Mateen" pitchFamily="2" charset="-78"/>
              </a:rPr>
              <a:t>.       </a:t>
            </a:r>
            <a:endParaRPr lang="en-US" sz="3600" dirty="0">
              <a:cs typeface="AL-Mateen" pitchFamily="2" charset="-78"/>
            </a:endParaRPr>
          </a:p>
        </p:txBody>
      </p:sp>
    </p:spTree>
  </p:cSld>
  <p:clrMapOvr>
    <a:masterClrMapping/>
  </p:clrMapOvr>
  <p:transition>
    <p:circl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a:xfrm>
            <a:off x="457200" y="153974"/>
            <a:ext cx="8229600" cy="1417638"/>
          </a:xfrm>
          <a:solidFill>
            <a:srgbClr val="970323"/>
          </a:solidFill>
          <a:ln>
            <a:solidFill>
              <a:srgbClr val="FFFFCC"/>
            </a:solidFill>
          </a:ln>
        </p:spPr>
        <p:txBody>
          <a:bodyPr/>
          <a:lstStyle/>
          <a:p>
            <a:r>
              <a:rPr lang="ar-SA" sz="4000">
                <a:solidFill>
                  <a:srgbClr val="FFFFCC"/>
                </a:solidFill>
                <a:cs typeface="PT Bold Heading" pitchFamily="2" charset="-78"/>
              </a:rPr>
              <a:t>الرمح 3</a:t>
            </a:r>
            <a:br>
              <a:rPr lang="ar-SA" sz="4000">
                <a:solidFill>
                  <a:srgbClr val="FFFFCC"/>
                </a:solidFill>
                <a:cs typeface="PT Bold Heading" pitchFamily="2" charset="-78"/>
              </a:rPr>
            </a:br>
            <a:r>
              <a:rPr lang="ar-SA" sz="4000">
                <a:solidFill>
                  <a:srgbClr val="FFFFCC"/>
                </a:solidFill>
                <a:cs typeface="PT Bold Heading" pitchFamily="2" charset="-78"/>
              </a:rPr>
              <a:t>القبضة</a:t>
            </a:r>
            <a:endParaRPr lang="en-US" sz="4000">
              <a:solidFill>
                <a:srgbClr val="FFFFCC"/>
              </a:solidFill>
              <a:cs typeface="PT Bold Heading" pitchFamily="2" charset="-78"/>
            </a:endParaRPr>
          </a:p>
        </p:txBody>
      </p:sp>
      <p:sp>
        <p:nvSpPr>
          <p:cNvPr id="68612" name="Rectangle 4"/>
          <p:cNvSpPr>
            <a:spLocks noGrp="1" noChangeArrowheads="1"/>
          </p:cNvSpPr>
          <p:nvPr>
            <p:ph type="body" sz="half" idx="2"/>
          </p:nvPr>
        </p:nvSpPr>
        <p:spPr>
          <a:xfrm>
            <a:off x="4648200" y="1714488"/>
            <a:ext cx="4038600" cy="5000660"/>
          </a:xfrm>
          <a:ln w="19050">
            <a:solidFill>
              <a:srgbClr val="FF0066"/>
            </a:solidFill>
          </a:ln>
        </p:spPr>
        <p:txBody>
          <a:bodyPr anchor="ctr"/>
          <a:lstStyle/>
          <a:p>
            <a:pPr>
              <a:buClr>
                <a:srgbClr val="66FF33"/>
              </a:buClr>
            </a:pPr>
            <a:r>
              <a:rPr lang="ar-SA" sz="2800" dirty="0">
                <a:cs typeface="AL-Mateen" pitchFamily="2" charset="-78"/>
              </a:rPr>
              <a:t>ثلاث </a:t>
            </a:r>
            <a:r>
              <a:rPr lang="ar-SA" sz="2800" dirty="0" smtClean="0">
                <a:cs typeface="AL-Mateen" pitchFamily="2" charset="-78"/>
              </a:rPr>
              <a:t>أنواع </a:t>
            </a:r>
            <a:r>
              <a:rPr lang="ar-SA" sz="2800" dirty="0">
                <a:cs typeface="AL-Mateen" pitchFamily="2" charset="-78"/>
              </a:rPr>
              <a:t>من القبضات:</a:t>
            </a:r>
          </a:p>
          <a:p>
            <a:pPr lvl="1">
              <a:buClr>
                <a:srgbClr val="FFFF00"/>
              </a:buClr>
            </a:pPr>
            <a:r>
              <a:rPr lang="ar-SA" sz="2400" dirty="0">
                <a:cs typeface="AL-Mateen" pitchFamily="2" charset="-78"/>
              </a:rPr>
              <a:t>الإبهام </a:t>
            </a:r>
            <a:r>
              <a:rPr lang="ar-SA" sz="2400" dirty="0" smtClean="0">
                <a:cs typeface="AL-Mateen" pitchFamily="2" charset="-78"/>
              </a:rPr>
              <a:t> والأصبع </a:t>
            </a:r>
            <a:r>
              <a:rPr lang="ar-SA" sz="2400" dirty="0">
                <a:cs typeface="AL-Mateen" pitchFamily="2" charset="-78"/>
              </a:rPr>
              <a:t>الأول</a:t>
            </a:r>
          </a:p>
          <a:p>
            <a:pPr lvl="1">
              <a:buClr>
                <a:srgbClr val="FFFF00"/>
              </a:buClr>
            </a:pPr>
            <a:r>
              <a:rPr lang="ar-SA" sz="2400" dirty="0" smtClean="0">
                <a:cs typeface="AL-Mateen" pitchFamily="2" charset="-78"/>
              </a:rPr>
              <a:t>الإبهام </a:t>
            </a:r>
            <a:r>
              <a:rPr lang="ar-SA" sz="2400" dirty="0" err="1">
                <a:cs typeface="AL-Mateen" pitchFamily="2" charset="-78"/>
              </a:rPr>
              <a:t>و</a:t>
            </a:r>
            <a:r>
              <a:rPr lang="ar-SA" sz="2400" dirty="0">
                <a:cs typeface="AL-Mateen" pitchFamily="2" charset="-78"/>
              </a:rPr>
              <a:t> </a:t>
            </a:r>
            <a:r>
              <a:rPr lang="ar-SA" sz="2400" dirty="0" smtClean="0">
                <a:cs typeface="AL-Mateen" pitchFamily="2" charset="-78"/>
              </a:rPr>
              <a:t>الإصبع </a:t>
            </a:r>
            <a:r>
              <a:rPr lang="ar-SA" sz="2400" dirty="0">
                <a:cs typeface="AL-Mateen" pitchFamily="2" charset="-78"/>
              </a:rPr>
              <a:t>الثاني</a:t>
            </a:r>
          </a:p>
          <a:p>
            <a:pPr lvl="1">
              <a:buClr>
                <a:srgbClr val="FFFF00"/>
              </a:buClr>
            </a:pPr>
            <a:r>
              <a:rPr lang="ar-SA" sz="2400" dirty="0" smtClean="0">
                <a:cs typeface="AL-Mateen" pitchFamily="2" charset="-78"/>
              </a:rPr>
              <a:t>الإصبع  الأول </a:t>
            </a:r>
            <a:r>
              <a:rPr lang="ar-SA" sz="2400" dirty="0">
                <a:cs typeface="AL-Mateen" pitchFamily="2" charset="-78"/>
              </a:rPr>
              <a:t>و الثاني</a:t>
            </a:r>
          </a:p>
          <a:p>
            <a:pPr>
              <a:buClr>
                <a:srgbClr val="66FF33"/>
              </a:buClr>
            </a:pPr>
            <a:r>
              <a:rPr lang="ar-SA" sz="2800" dirty="0">
                <a:cs typeface="AL-Mateen" pitchFamily="2" charset="-78"/>
              </a:rPr>
              <a:t>70% </a:t>
            </a:r>
            <a:r>
              <a:rPr lang="ar-SA" sz="2800" dirty="0" smtClean="0">
                <a:cs typeface="AL-Mateen" pitchFamily="2" charset="-78"/>
              </a:rPr>
              <a:t>من  أفضل </a:t>
            </a:r>
            <a:r>
              <a:rPr lang="ar-SA" sz="2800" dirty="0">
                <a:cs typeface="AL-Mateen" pitchFamily="2" charset="-78"/>
              </a:rPr>
              <a:t>الرماة يستخدمون النوع الثالث</a:t>
            </a:r>
          </a:p>
          <a:p>
            <a:pPr>
              <a:buClr>
                <a:srgbClr val="66FF33"/>
              </a:buClr>
            </a:pPr>
            <a:r>
              <a:rPr lang="ar-SA" sz="2800" dirty="0">
                <a:cs typeface="AL-Mateen" pitchFamily="2" charset="-78"/>
              </a:rPr>
              <a:t>25% النوع الثاني</a:t>
            </a:r>
          </a:p>
          <a:p>
            <a:pPr>
              <a:buClr>
                <a:srgbClr val="66FF33"/>
              </a:buClr>
            </a:pPr>
            <a:r>
              <a:rPr lang="ar-SA" sz="2800" dirty="0">
                <a:cs typeface="AL-Mateen" pitchFamily="2" charset="-78"/>
              </a:rPr>
              <a:t>5% النوع الأول</a:t>
            </a:r>
          </a:p>
          <a:p>
            <a:pPr>
              <a:buClr>
                <a:srgbClr val="66FF33"/>
              </a:buClr>
            </a:pPr>
            <a:r>
              <a:rPr lang="ar-SA" sz="2800" dirty="0">
                <a:cs typeface="AL-Mateen" pitchFamily="2" charset="-78"/>
              </a:rPr>
              <a:t>لا يوجد دليل علمي على </a:t>
            </a:r>
            <a:r>
              <a:rPr lang="ar-SA" sz="2800" dirty="0" smtClean="0">
                <a:cs typeface="AL-Mateen" pitchFamily="2" charset="-78"/>
              </a:rPr>
              <a:t>أفضلية </a:t>
            </a:r>
            <a:r>
              <a:rPr lang="ar-SA" sz="2800" dirty="0">
                <a:cs typeface="AL-Mateen" pitchFamily="2" charset="-78"/>
              </a:rPr>
              <a:t>أي واحد من </a:t>
            </a:r>
            <a:r>
              <a:rPr lang="ar-SA" sz="2800" dirty="0" smtClean="0">
                <a:cs typeface="AL-Mateen" pitchFamily="2" charset="-78"/>
              </a:rPr>
              <a:t>الأنواع </a:t>
            </a:r>
            <a:r>
              <a:rPr lang="ar-SA" sz="2800" dirty="0">
                <a:cs typeface="AL-Mateen" pitchFamily="2" charset="-78"/>
              </a:rPr>
              <a:t>على </a:t>
            </a:r>
            <a:r>
              <a:rPr lang="ar-SA" sz="2800" dirty="0" smtClean="0">
                <a:cs typeface="AL-Mateen" pitchFamily="2" charset="-78"/>
              </a:rPr>
              <a:t>الآخر.</a:t>
            </a:r>
            <a:endParaRPr lang="ar-SA" sz="2800" dirty="0">
              <a:cs typeface="AL-Mateen" pitchFamily="2" charset="-78"/>
            </a:endParaRPr>
          </a:p>
        </p:txBody>
      </p:sp>
      <p:pic>
        <p:nvPicPr>
          <p:cNvPr id="68613" name="Picture 5" descr="القبضة"/>
          <p:cNvPicPr>
            <a:picLocks noGrp="1" noChangeAspect="1" noChangeArrowheads="1"/>
          </p:cNvPicPr>
          <p:nvPr>
            <p:ph type="clipArt" sz="half" idx="1"/>
          </p:nvPr>
        </p:nvPicPr>
        <p:blipFill>
          <a:blip r:embed="rId2"/>
          <a:srcRect/>
          <a:stretch>
            <a:fillRect/>
          </a:stretch>
        </p:blipFill>
        <p:spPr>
          <a:xfrm>
            <a:off x="139053" y="2081212"/>
            <a:ext cx="4356747" cy="3848117"/>
          </a:xfrm>
          <a:prstGeom prst="roundRect">
            <a:avLst/>
          </a:prstGeom>
          <a:ln w="19050">
            <a:solidFill>
              <a:srgbClr val="FF0066"/>
            </a:solidFill>
          </a:ln>
        </p:spPr>
      </p:pic>
    </p:spTree>
  </p:cSld>
  <p:clrMapOvr>
    <a:masterClrMapping/>
  </p:clrMapOvr>
  <p:transition>
    <p:circl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457200" y="277813"/>
            <a:ext cx="8229600" cy="1365237"/>
          </a:xfrm>
          <a:solidFill>
            <a:srgbClr val="970323"/>
          </a:solidFill>
          <a:ln>
            <a:solidFill>
              <a:srgbClr val="FFFFCC"/>
            </a:solidFill>
          </a:ln>
        </p:spPr>
        <p:txBody>
          <a:bodyPr/>
          <a:lstStyle/>
          <a:p>
            <a:r>
              <a:rPr lang="ar-SA" sz="4000">
                <a:solidFill>
                  <a:srgbClr val="FFFFCC"/>
                </a:solidFill>
                <a:cs typeface="PT Bold Heading" pitchFamily="2" charset="-78"/>
              </a:rPr>
              <a:t>الرمح 4</a:t>
            </a:r>
            <a:br>
              <a:rPr lang="ar-SA" sz="4000">
                <a:solidFill>
                  <a:srgbClr val="FFFFCC"/>
                </a:solidFill>
                <a:cs typeface="PT Bold Heading" pitchFamily="2" charset="-78"/>
              </a:rPr>
            </a:br>
            <a:r>
              <a:rPr lang="ar-SA" sz="4000">
                <a:solidFill>
                  <a:srgbClr val="FFFFCC"/>
                </a:solidFill>
                <a:cs typeface="PT Bold Heading" pitchFamily="2" charset="-78"/>
              </a:rPr>
              <a:t>الاقتراب</a:t>
            </a:r>
            <a:endParaRPr lang="en-US" sz="4000">
              <a:solidFill>
                <a:srgbClr val="FFFFCC"/>
              </a:solidFill>
              <a:cs typeface="PT Bold Heading" pitchFamily="2" charset="-78"/>
            </a:endParaRPr>
          </a:p>
        </p:txBody>
      </p:sp>
      <p:sp>
        <p:nvSpPr>
          <p:cNvPr id="78851" name="Rectangle 3"/>
          <p:cNvSpPr>
            <a:spLocks noGrp="1" noChangeArrowheads="1"/>
          </p:cNvSpPr>
          <p:nvPr>
            <p:ph type="body" idx="1"/>
          </p:nvPr>
        </p:nvSpPr>
        <p:spPr>
          <a:xfrm>
            <a:off x="457200" y="1827233"/>
            <a:ext cx="8229600" cy="4530725"/>
          </a:xfrm>
          <a:ln>
            <a:solidFill>
              <a:srgbClr val="FFFFCC"/>
            </a:solidFill>
          </a:ln>
        </p:spPr>
        <p:txBody>
          <a:bodyPr anchor="ctr"/>
          <a:lstStyle/>
          <a:p>
            <a:pPr>
              <a:buClr>
                <a:srgbClr val="FF0066"/>
              </a:buClr>
            </a:pPr>
            <a:r>
              <a:rPr lang="ar-SA" sz="4000" dirty="0">
                <a:cs typeface="AL-Mateen" pitchFamily="2" charset="-78"/>
              </a:rPr>
              <a:t>معظم اللاعبين يستخدمون مسافة اقتراب من </a:t>
            </a:r>
            <a:r>
              <a:rPr lang="ar-SA" sz="4000" b="1" dirty="0">
                <a:cs typeface="+mj-cs"/>
              </a:rPr>
              <a:t>9-15</a:t>
            </a:r>
            <a:r>
              <a:rPr lang="ar-SA" sz="4000" dirty="0">
                <a:cs typeface="AL-Mateen" pitchFamily="2" charset="-78"/>
              </a:rPr>
              <a:t>م </a:t>
            </a:r>
            <a:r>
              <a:rPr lang="ar-SA" sz="4000" dirty="0" smtClean="0">
                <a:cs typeface="AL-Mateen" pitchFamily="2" charset="-78"/>
              </a:rPr>
              <a:t>أو </a:t>
            </a:r>
            <a:r>
              <a:rPr lang="ar-SA" sz="4000" dirty="0">
                <a:cs typeface="AL-Mateen" pitchFamily="2" charset="-78"/>
              </a:rPr>
              <a:t>من 6 </a:t>
            </a:r>
            <a:r>
              <a:rPr lang="ar-SA" sz="4000" dirty="0" smtClean="0">
                <a:cs typeface="AL-Mateen" pitchFamily="2" charset="-78"/>
              </a:rPr>
              <a:t>إلى </a:t>
            </a:r>
            <a:r>
              <a:rPr lang="ar-SA" sz="4000" dirty="0">
                <a:cs typeface="AL-Mateen" pitchFamily="2" charset="-78"/>
              </a:rPr>
              <a:t>10 خطوات</a:t>
            </a:r>
          </a:p>
          <a:p>
            <a:pPr>
              <a:buClr>
                <a:srgbClr val="FF0066"/>
              </a:buClr>
            </a:pPr>
            <a:r>
              <a:rPr lang="ar-SA" sz="4000" dirty="0" smtClean="0">
                <a:cs typeface="AL-Mateen" pitchFamily="2" charset="-78"/>
              </a:rPr>
              <a:t>إضافة إلى:</a:t>
            </a:r>
            <a:endParaRPr lang="ar-SA" sz="4000" dirty="0">
              <a:cs typeface="AL-Mateen" pitchFamily="2" charset="-78"/>
            </a:endParaRPr>
          </a:p>
          <a:p>
            <a:pPr lvl="2">
              <a:buClr>
                <a:srgbClr val="FFFF00"/>
              </a:buClr>
            </a:pPr>
            <a:r>
              <a:rPr lang="ar-SA" sz="3200" dirty="0">
                <a:cs typeface="AL-Mateen" pitchFamily="2" charset="-78"/>
              </a:rPr>
              <a:t>بعض الخطوات عند البداية</a:t>
            </a:r>
          </a:p>
          <a:p>
            <a:pPr lvl="2">
              <a:buClr>
                <a:srgbClr val="FFFF00"/>
              </a:buClr>
            </a:pPr>
            <a:r>
              <a:rPr lang="ar-SA" sz="3200" b="1" dirty="0">
                <a:cs typeface="+mj-cs"/>
              </a:rPr>
              <a:t>5-7</a:t>
            </a:r>
            <a:r>
              <a:rPr lang="ar-SA" sz="3200" dirty="0">
                <a:cs typeface="AL-Mateen" pitchFamily="2" charset="-78"/>
              </a:rPr>
              <a:t> خطوات للتحول من الجري </a:t>
            </a:r>
            <a:r>
              <a:rPr lang="ar-SA" sz="3200" dirty="0" err="1">
                <a:cs typeface="AL-Mateen" pitchFamily="2" charset="-78"/>
              </a:rPr>
              <a:t>الى</a:t>
            </a:r>
            <a:r>
              <a:rPr lang="ar-SA" sz="3200" dirty="0">
                <a:cs typeface="AL-Mateen" pitchFamily="2" charset="-78"/>
              </a:rPr>
              <a:t> الرمي</a:t>
            </a:r>
          </a:p>
          <a:p>
            <a:pPr lvl="2">
              <a:buClr>
                <a:srgbClr val="FFFF00"/>
              </a:buClr>
            </a:pPr>
            <a:r>
              <a:rPr lang="ar-SA" sz="3200" dirty="0">
                <a:cs typeface="AL-Mateen" pitchFamily="2" charset="-78"/>
              </a:rPr>
              <a:t>خطوة </a:t>
            </a:r>
            <a:r>
              <a:rPr lang="ar-SA" sz="3200" dirty="0" smtClean="0">
                <a:cs typeface="AL-Mateen" pitchFamily="2" charset="-78"/>
              </a:rPr>
              <a:t>لإيقاف </a:t>
            </a:r>
            <a:r>
              <a:rPr lang="ar-SA" sz="3200" dirty="0">
                <a:cs typeface="AL-Mateen" pitchFamily="2" charset="-78"/>
              </a:rPr>
              <a:t>الجسم بعد </a:t>
            </a:r>
            <a:r>
              <a:rPr lang="ar-SA" sz="3200" dirty="0" smtClean="0">
                <a:cs typeface="AL-Mateen" pitchFamily="2" charset="-78"/>
              </a:rPr>
              <a:t>إطلاق </a:t>
            </a:r>
            <a:r>
              <a:rPr lang="ar-SA" sz="3200" dirty="0">
                <a:cs typeface="AL-Mateen" pitchFamily="2" charset="-78"/>
              </a:rPr>
              <a:t>الرمح</a:t>
            </a:r>
          </a:p>
          <a:p>
            <a:pPr lvl="2">
              <a:buClr>
                <a:srgbClr val="FF0066"/>
              </a:buClr>
              <a:buFont typeface="Wingdings" pitchFamily="2" charset="2"/>
              <a:buNone/>
            </a:pPr>
            <a:r>
              <a:rPr lang="ar-SA" sz="3200" dirty="0">
                <a:cs typeface="AL-Mateen" pitchFamily="2" charset="-78"/>
              </a:rPr>
              <a:t>يعطى مسافة كلية في حدود </a:t>
            </a:r>
            <a:r>
              <a:rPr lang="ar-SA" sz="3200" b="1" dirty="0">
                <a:cs typeface="+mj-cs"/>
              </a:rPr>
              <a:t>12-18</a:t>
            </a:r>
            <a:r>
              <a:rPr lang="ar-SA" sz="3200" dirty="0">
                <a:cs typeface="AL-Mateen" pitchFamily="2" charset="-78"/>
              </a:rPr>
              <a:t> خطوة ( </a:t>
            </a:r>
            <a:r>
              <a:rPr lang="ar-SA" sz="3200" b="1" dirty="0">
                <a:cs typeface="+mj-cs"/>
              </a:rPr>
              <a:t>20-30</a:t>
            </a:r>
            <a:r>
              <a:rPr lang="ar-SA" sz="3200" dirty="0">
                <a:cs typeface="AL-Mateen" pitchFamily="2" charset="-78"/>
              </a:rPr>
              <a:t>م)</a:t>
            </a:r>
            <a:endParaRPr lang="en-US" sz="3200" dirty="0">
              <a:cs typeface="AL-Mateen" pitchFamily="2" charset="-78"/>
            </a:endParaRPr>
          </a:p>
        </p:txBody>
      </p:sp>
    </p:spTree>
  </p:cSld>
  <p:clrMapOvr>
    <a:masterClrMapping/>
  </p:clrMapOvr>
  <p:transition>
    <p:circl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86" name="Rectangle 14"/>
          <p:cNvSpPr>
            <a:spLocks noGrp="1" noChangeArrowheads="1"/>
          </p:cNvSpPr>
          <p:nvPr>
            <p:ph type="title"/>
          </p:nvPr>
        </p:nvSpPr>
        <p:spPr>
          <a:xfrm>
            <a:off x="457200" y="71414"/>
            <a:ext cx="8229600" cy="1365237"/>
          </a:xfrm>
          <a:solidFill>
            <a:srgbClr val="970323"/>
          </a:solidFill>
          <a:ln>
            <a:solidFill>
              <a:srgbClr val="FFFFCC"/>
            </a:solidFill>
          </a:ln>
        </p:spPr>
        <p:txBody>
          <a:bodyPr/>
          <a:lstStyle/>
          <a:p>
            <a:r>
              <a:rPr lang="ar-SA" sz="4000">
                <a:solidFill>
                  <a:srgbClr val="FFFFCC"/>
                </a:solidFill>
                <a:cs typeface="PT Bold Heading" pitchFamily="2" charset="-78"/>
              </a:rPr>
              <a:t>الرمح 5</a:t>
            </a:r>
            <a:br>
              <a:rPr lang="ar-SA" sz="4000">
                <a:solidFill>
                  <a:srgbClr val="FFFFCC"/>
                </a:solidFill>
                <a:cs typeface="PT Bold Heading" pitchFamily="2" charset="-78"/>
              </a:rPr>
            </a:br>
            <a:r>
              <a:rPr lang="ar-SA" sz="4000">
                <a:solidFill>
                  <a:srgbClr val="FFFFCC"/>
                </a:solidFill>
                <a:cs typeface="PT Bold Heading" pitchFamily="2" charset="-78"/>
              </a:rPr>
              <a:t>سرعة الاطلاق</a:t>
            </a:r>
            <a:endParaRPr lang="en-US" sz="4000">
              <a:solidFill>
                <a:srgbClr val="FFFFCC"/>
              </a:solidFill>
              <a:cs typeface="PT Bold Heading" pitchFamily="2" charset="-78"/>
            </a:endParaRPr>
          </a:p>
        </p:txBody>
      </p:sp>
      <p:pic>
        <p:nvPicPr>
          <p:cNvPr id="79883" name="Picture 11"/>
          <p:cNvPicPr>
            <a:picLocks noGrp="1" noChangeAspect="1" noChangeArrowheads="1"/>
          </p:cNvPicPr>
          <p:nvPr>
            <p:ph type="clipArt" sz="half" idx="1"/>
          </p:nvPr>
        </p:nvPicPr>
        <p:blipFill>
          <a:blip r:embed="rId2"/>
          <a:srcRect r="29523"/>
          <a:stretch>
            <a:fillRect/>
          </a:stretch>
        </p:blipFill>
        <p:spPr>
          <a:xfrm>
            <a:off x="119031" y="2071678"/>
            <a:ext cx="4667283" cy="3500462"/>
          </a:xfrm>
          <a:prstGeom prst="roundRect">
            <a:avLst>
              <a:gd name="adj" fmla="val 9864"/>
            </a:avLst>
          </a:prstGeom>
          <a:noFill/>
          <a:ln w="19050">
            <a:solidFill>
              <a:srgbClr val="FF3300"/>
            </a:solidFill>
          </a:ln>
        </p:spPr>
      </p:pic>
      <p:sp>
        <p:nvSpPr>
          <p:cNvPr id="79887" name="Rectangle 15"/>
          <p:cNvSpPr>
            <a:spLocks noGrp="1" noChangeArrowheads="1"/>
          </p:cNvSpPr>
          <p:nvPr>
            <p:ph type="body" sz="half" idx="2"/>
          </p:nvPr>
        </p:nvSpPr>
        <p:spPr>
          <a:xfrm>
            <a:off x="4891118" y="1500174"/>
            <a:ext cx="4038600" cy="5257800"/>
          </a:xfrm>
          <a:ln>
            <a:solidFill>
              <a:srgbClr val="FFFFCC"/>
            </a:solidFill>
          </a:ln>
        </p:spPr>
        <p:txBody>
          <a:bodyPr anchor="ctr"/>
          <a:lstStyle/>
          <a:p>
            <a:pPr algn="just">
              <a:buClr>
                <a:srgbClr val="FF0066"/>
              </a:buClr>
            </a:pPr>
            <a:r>
              <a:rPr lang="ar-SA" sz="3600" dirty="0" smtClean="0">
                <a:cs typeface="AL-Mateen" pitchFamily="2" charset="-78"/>
              </a:rPr>
              <a:t>أفضل </a:t>
            </a:r>
            <a:r>
              <a:rPr lang="ar-SA" sz="3600" dirty="0">
                <a:cs typeface="AL-Mateen" pitchFamily="2" charset="-78"/>
              </a:rPr>
              <a:t>عملية </a:t>
            </a:r>
            <a:r>
              <a:rPr lang="ar-SA" sz="3600" dirty="0" smtClean="0">
                <a:cs typeface="AL-Mateen" pitchFamily="2" charset="-78"/>
              </a:rPr>
              <a:t>إطلاق </a:t>
            </a:r>
            <a:r>
              <a:rPr lang="ar-SA" sz="3600" dirty="0">
                <a:cs typeface="AL-Mateen" pitchFamily="2" charset="-78"/>
              </a:rPr>
              <a:t>عندما يكون ترتيب وصول العلى سرعة ممكنة لأطراف الجسم المستخدمة في المهارة كما يلي:</a:t>
            </a:r>
          </a:p>
          <a:p>
            <a:pPr lvl="1" algn="just">
              <a:buClr>
                <a:srgbClr val="66FF33"/>
              </a:buClr>
            </a:pPr>
            <a:r>
              <a:rPr lang="ar-SA" sz="3200" dirty="0">
                <a:cs typeface="AL-Mateen" pitchFamily="2" charset="-78"/>
              </a:rPr>
              <a:t>الفخذ</a:t>
            </a:r>
          </a:p>
          <a:p>
            <a:pPr lvl="1" algn="just">
              <a:buClr>
                <a:srgbClr val="66FF33"/>
              </a:buClr>
            </a:pPr>
            <a:r>
              <a:rPr lang="ar-SA" sz="3200" dirty="0">
                <a:cs typeface="AL-Mateen" pitchFamily="2" charset="-78"/>
              </a:rPr>
              <a:t>الكتف</a:t>
            </a:r>
          </a:p>
          <a:p>
            <a:pPr lvl="1" algn="just">
              <a:buClr>
                <a:srgbClr val="66FF33"/>
              </a:buClr>
            </a:pPr>
            <a:r>
              <a:rPr lang="ar-SA" sz="3200" dirty="0">
                <a:cs typeface="AL-Mateen" pitchFamily="2" charset="-78"/>
              </a:rPr>
              <a:t>المرفق</a:t>
            </a:r>
          </a:p>
          <a:p>
            <a:pPr lvl="1" algn="just">
              <a:buClr>
                <a:srgbClr val="66FF33"/>
              </a:buClr>
            </a:pPr>
            <a:r>
              <a:rPr lang="ar-SA" sz="3200" dirty="0">
                <a:cs typeface="AL-Mateen" pitchFamily="2" charset="-78"/>
              </a:rPr>
              <a:t>الرمح </a:t>
            </a:r>
            <a:endParaRPr lang="en-US" sz="3200" dirty="0">
              <a:cs typeface="AL-Mateen" pitchFamily="2" charset="-78"/>
            </a:endParaRPr>
          </a:p>
        </p:txBody>
      </p:sp>
    </p:spTree>
  </p:cSld>
  <p:clrMapOvr>
    <a:masterClrMapping/>
  </p:clrMapOvr>
  <p:transition>
    <p:circl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a:xfrm>
            <a:off x="428596" y="285729"/>
            <a:ext cx="8358246" cy="6286543"/>
          </a:xfrm>
          <a:gradFill>
            <a:gsLst>
              <a:gs pos="0">
                <a:srgbClr val="FFFFFF"/>
              </a:gs>
              <a:gs pos="7001">
                <a:srgbClr val="E6E6E6"/>
              </a:gs>
              <a:gs pos="32001">
                <a:srgbClr val="7D8496"/>
              </a:gs>
              <a:gs pos="69000">
                <a:srgbClr val="E6E6E6"/>
              </a:gs>
              <a:gs pos="85001">
                <a:srgbClr val="7D8496"/>
              </a:gs>
              <a:gs pos="100000">
                <a:srgbClr val="E6E6E6"/>
              </a:gs>
            </a:gsLst>
          </a:gradFill>
          <a:ln w="76200">
            <a:solidFill>
              <a:srgbClr val="970323"/>
            </a:solidFill>
          </a:ln>
          <a:scene3d>
            <a:camera prst="orthographicFront"/>
            <a:lightRig rig="threePt" dir="t"/>
          </a:scene3d>
          <a:sp3d>
            <a:bevelT prst="angle"/>
          </a:sp3d>
        </p:spPr>
        <p:txBody>
          <a:bodyPr/>
          <a:lstStyle/>
          <a:p>
            <a:r>
              <a:rPr lang="ar-SA" sz="16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cs typeface="Old Antic Decorative" pitchFamily="2" charset="-78"/>
              </a:rPr>
              <a:t>المطرقة</a:t>
            </a:r>
            <a:endParaRPr lang="en-US" sz="16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cs typeface="Old Antic Decorative" pitchFamily="2" charset="-78"/>
            </a:endParaRPr>
          </a:p>
        </p:txBody>
      </p:sp>
    </p:spTree>
  </p:cSld>
  <p:clrMapOvr>
    <a:masterClrMapping/>
  </p:clrMapOvr>
  <p:transition>
    <p:circl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457200" y="420689"/>
            <a:ext cx="8229600" cy="722295"/>
          </a:xfrm>
          <a:solidFill>
            <a:srgbClr val="72043B"/>
          </a:solidFill>
          <a:ln>
            <a:solidFill>
              <a:srgbClr val="FFFFCC"/>
            </a:solidFill>
          </a:ln>
        </p:spPr>
        <p:txBody>
          <a:bodyPr/>
          <a:lstStyle/>
          <a:p>
            <a:r>
              <a:rPr lang="ar-SA" sz="4000">
                <a:solidFill>
                  <a:srgbClr val="FFFFCC"/>
                </a:solidFill>
                <a:cs typeface="PT Bold Heading" pitchFamily="2" charset="-78"/>
              </a:rPr>
              <a:t>وضع الجسم عند العدو</a:t>
            </a:r>
            <a:endParaRPr lang="en-US" sz="4000">
              <a:solidFill>
                <a:srgbClr val="FFFFCC"/>
              </a:solidFill>
              <a:cs typeface="PT Bold Heading" pitchFamily="2" charset="-78"/>
            </a:endParaRPr>
          </a:p>
        </p:txBody>
      </p:sp>
      <p:pic>
        <p:nvPicPr>
          <p:cNvPr id="40963" name="Picture 3" descr="قوى2"/>
          <p:cNvPicPr>
            <a:picLocks noGrp="1" noChangeAspect="1" noChangeArrowheads="1"/>
          </p:cNvPicPr>
          <p:nvPr>
            <p:ph type="clipArt" sz="half" idx="1"/>
          </p:nvPr>
        </p:nvPicPr>
        <p:blipFill>
          <a:blip r:embed="rId2"/>
          <a:srcRect r="39343"/>
          <a:stretch>
            <a:fillRect/>
          </a:stretch>
        </p:blipFill>
        <p:spPr>
          <a:xfrm>
            <a:off x="142844" y="2133600"/>
            <a:ext cx="3403893" cy="4152920"/>
          </a:xfrm>
          <a:prstGeom prst="roundRect">
            <a:avLst>
              <a:gd name="adj" fmla="val 8608"/>
            </a:avLst>
          </a:prstGeom>
          <a:ln w="57150" cmpd="thickThin">
            <a:solidFill>
              <a:srgbClr val="00FF00"/>
            </a:solidFill>
          </a:ln>
        </p:spPr>
      </p:pic>
      <p:sp>
        <p:nvSpPr>
          <p:cNvPr id="40964" name="Text Box 4"/>
          <p:cNvSpPr txBox="1">
            <a:spLocks noChangeArrowheads="1"/>
          </p:cNvSpPr>
          <p:nvPr/>
        </p:nvSpPr>
        <p:spPr bwMode="auto">
          <a:xfrm>
            <a:off x="3635375" y="1351083"/>
            <a:ext cx="5329238" cy="5078313"/>
          </a:xfrm>
          <a:prstGeom prst="rect">
            <a:avLst/>
          </a:prstGeom>
          <a:noFill/>
          <a:ln w="9525">
            <a:solidFill>
              <a:srgbClr val="99FF33"/>
            </a:solidFill>
            <a:miter lim="800000"/>
            <a:headEnd/>
            <a:tailEnd/>
          </a:ln>
          <a:effectLst/>
        </p:spPr>
        <p:txBody>
          <a:bodyPr>
            <a:spAutoFit/>
          </a:bodyPr>
          <a:lstStyle/>
          <a:p>
            <a:pPr>
              <a:spcBef>
                <a:spcPct val="50000"/>
              </a:spcBef>
              <a:buClr>
                <a:srgbClr val="66FF33"/>
              </a:buClr>
              <a:buFontTx/>
              <a:buChar char="•"/>
            </a:pPr>
            <a:r>
              <a:rPr lang="ar-SA" sz="2400" dirty="0">
                <a:cs typeface="AL-Mateen" pitchFamily="2" charset="-78"/>
              </a:rPr>
              <a:t> </a:t>
            </a:r>
            <a:r>
              <a:rPr lang="ar-SA" sz="2000" dirty="0">
                <a:cs typeface="AL-Mateen" pitchFamily="2" charset="-78"/>
              </a:rPr>
              <a:t>الشكل المقابل يوضح مدى مساهمة العنصر الأول وهو مسافة الإقلاع حيث هناك تفاوت كبير بين هذه المسافة لحظة الانطلاق و عند وصول العداء الى اكبر مسافة خطوة.</a:t>
            </a:r>
          </a:p>
          <a:p>
            <a:pPr>
              <a:spcBef>
                <a:spcPct val="50000"/>
              </a:spcBef>
              <a:buClr>
                <a:srgbClr val="66FF33"/>
              </a:buClr>
              <a:buFontTx/>
              <a:buChar char="•"/>
            </a:pPr>
            <a:r>
              <a:rPr lang="ar-SA" sz="2000" dirty="0">
                <a:cs typeface="AL-Mateen" pitchFamily="2" charset="-78"/>
              </a:rPr>
              <a:t> زاوية الساق مع الأفقي لحظة الانطلاق تساوي 30 درجة بينما لحظة الوصول الى اكبر مسافة 60 درجة. ذلك يمثل تغير في المسافة الأفقية من 40سم لحظة الانطلاق الى 90سم عند الوصول الى اكبر مسافة للخطوة.</a:t>
            </a:r>
          </a:p>
          <a:p>
            <a:pPr>
              <a:spcBef>
                <a:spcPct val="50000"/>
              </a:spcBef>
              <a:buClr>
                <a:srgbClr val="66FF33"/>
              </a:buClr>
              <a:buFontTx/>
              <a:buChar char="•"/>
            </a:pPr>
            <a:r>
              <a:rPr lang="ar-SA" sz="2000" dirty="0">
                <a:cs typeface="AL-Mateen" pitchFamily="2" charset="-78"/>
              </a:rPr>
              <a:t> خلال مسافة الطيران يؤثر على اللاعب نفس المؤثرات التي تؤثر على المقذوفه ( سرعة الطلاق، ارتفاع الاطلاق،زاوية الاطلاق، مقاومة الهواء). </a:t>
            </a:r>
          </a:p>
          <a:p>
            <a:pPr>
              <a:spcBef>
                <a:spcPct val="50000"/>
              </a:spcBef>
              <a:buClr>
                <a:srgbClr val="66FF33"/>
              </a:buClr>
              <a:buFontTx/>
              <a:buChar char="•"/>
            </a:pPr>
            <a:r>
              <a:rPr lang="ar-SA" sz="2000" dirty="0">
                <a:cs typeface="AL-Mateen" pitchFamily="2" charset="-78"/>
              </a:rPr>
              <a:t> أهم عنصر هو سرعة الاطلاق و يتحدد هذا العنصر من خلال قوى رد الفعل و التي بدورها تتأثر بقدرة العضلات العاملة على مفاصل القدم و الركبة و الفخذ. مقاومة الهواء رغم تأثيرها في جميع المراحل الا انها تأثر اكثر خلال مرحلة الطيران.</a:t>
            </a:r>
          </a:p>
          <a:p>
            <a:pPr>
              <a:spcBef>
                <a:spcPct val="50000"/>
              </a:spcBef>
              <a:buClr>
                <a:srgbClr val="66FF33"/>
              </a:buClr>
              <a:buFontTx/>
              <a:buChar char="•"/>
            </a:pPr>
            <a:r>
              <a:rPr lang="ar-SA" sz="2000" dirty="0">
                <a:cs typeface="AL-Mateen" pitchFamily="2" charset="-78"/>
              </a:rPr>
              <a:t>المسافة الأخيرة و هي مسافة الهبوط تعتبر اقل المسافات مساهمة و هدف العداء وضع الرجل في افضل حالة بالنسبة الى قوى رد الفعل</a:t>
            </a:r>
            <a:r>
              <a:rPr lang="ar-SA" sz="2000" dirty="0" smtClean="0">
                <a:cs typeface="AL-Mateen" pitchFamily="2" charset="-78"/>
              </a:rPr>
              <a:t>.</a:t>
            </a:r>
            <a:endParaRPr lang="en-US" sz="2400" dirty="0">
              <a:cs typeface="AL-Mateen" pitchFamily="2" charset="-78"/>
            </a:endParaRPr>
          </a:p>
        </p:txBody>
      </p:sp>
    </p:spTree>
  </p:cSld>
  <p:clrMapOvr>
    <a:masterClrMapping/>
  </p:clrMapOvr>
  <p:transition>
    <p:circl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a:xfrm>
            <a:off x="457200" y="563565"/>
            <a:ext cx="8229600" cy="1365237"/>
          </a:xfrm>
          <a:solidFill>
            <a:srgbClr val="970323"/>
          </a:solidFill>
          <a:ln>
            <a:solidFill>
              <a:srgbClr val="FFFFCC"/>
            </a:solidFill>
          </a:ln>
        </p:spPr>
        <p:txBody>
          <a:bodyPr/>
          <a:lstStyle/>
          <a:p>
            <a:r>
              <a:rPr lang="ar-SA">
                <a:solidFill>
                  <a:srgbClr val="FFFFCC"/>
                </a:solidFill>
                <a:cs typeface="PT Bold Heading" pitchFamily="2" charset="-78"/>
              </a:rPr>
              <a:t>المطرقة 1</a:t>
            </a:r>
            <a:endParaRPr lang="en-US">
              <a:solidFill>
                <a:srgbClr val="FFFFCC"/>
              </a:solidFill>
              <a:cs typeface="PT Bold Heading" pitchFamily="2" charset="-78"/>
            </a:endParaRPr>
          </a:p>
        </p:txBody>
      </p:sp>
      <p:sp>
        <p:nvSpPr>
          <p:cNvPr id="84995" name="Rectangle 3"/>
          <p:cNvSpPr>
            <a:spLocks noGrp="1" noChangeArrowheads="1"/>
          </p:cNvSpPr>
          <p:nvPr>
            <p:ph type="body" idx="1"/>
          </p:nvPr>
        </p:nvSpPr>
        <p:spPr>
          <a:xfrm>
            <a:off x="2500766" y="2184423"/>
            <a:ext cx="4114800" cy="4030659"/>
          </a:xfrm>
          <a:ln>
            <a:solidFill>
              <a:srgbClr val="FFFFCC"/>
            </a:solidFill>
          </a:ln>
        </p:spPr>
        <p:txBody>
          <a:bodyPr anchor="ctr"/>
          <a:lstStyle/>
          <a:p>
            <a:pPr>
              <a:buClr>
                <a:srgbClr val="FF0066"/>
              </a:buClr>
            </a:pPr>
            <a:r>
              <a:rPr lang="ar-SA" sz="4400" dirty="0">
                <a:solidFill>
                  <a:srgbClr val="FFFFCC"/>
                </a:solidFill>
                <a:cs typeface="AL-Mateen" pitchFamily="2" charset="-78"/>
              </a:rPr>
              <a:t>العوامل المؤثرة هي:</a:t>
            </a:r>
          </a:p>
          <a:p>
            <a:pPr lvl="3">
              <a:buClr>
                <a:srgbClr val="FFFF00"/>
              </a:buClr>
            </a:pPr>
            <a:r>
              <a:rPr lang="ar-SA" sz="3600" dirty="0">
                <a:solidFill>
                  <a:srgbClr val="FFFFCC"/>
                </a:solidFill>
                <a:cs typeface="AL-Mateen" pitchFamily="2" charset="-78"/>
              </a:rPr>
              <a:t>السرعة</a:t>
            </a:r>
          </a:p>
          <a:p>
            <a:pPr lvl="3">
              <a:buClr>
                <a:srgbClr val="FFFF00"/>
              </a:buClr>
            </a:pPr>
            <a:r>
              <a:rPr lang="ar-SA" sz="3600" dirty="0">
                <a:solidFill>
                  <a:srgbClr val="FFFFCC"/>
                </a:solidFill>
                <a:cs typeface="AL-Mateen" pitchFamily="2" charset="-78"/>
              </a:rPr>
              <a:t>الزاوية</a:t>
            </a:r>
          </a:p>
          <a:p>
            <a:pPr lvl="3">
              <a:buClr>
                <a:srgbClr val="FFFF00"/>
              </a:buClr>
            </a:pPr>
            <a:r>
              <a:rPr lang="ar-SA" sz="3600" dirty="0">
                <a:solidFill>
                  <a:srgbClr val="FFFFCC"/>
                </a:solidFill>
                <a:cs typeface="AL-Mateen" pitchFamily="2" charset="-78"/>
              </a:rPr>
              <a:t>ارتفاع </a:t>
            </a:r>
            <a:r>
              <a:rPr lang="ar-SA" sz="3600" dirty="0" err="1">
                <a:solidFill>
                  <a:srgbClr val="FFFFCC"/>
                </a:solidFill>
                <a:cs typeface="AL-Mateen" pitchFamily="2" charset="-78"/>
              </a:rPr>
              <a:t>الاطلاق</a:t>
            </a:r>
            <a:endParaRPr lang="ar-SA" sz="3600" dirty="0">
              <a:solidFill>
                <a:srgbClr val="FFFFCC"/>
              </a:solidFill>
              <a:cs typeface="AL-Mateen" pitchFamily="2" charset="-78"/>
            </a:endParaRPr>
          </a:p>
          <a:p>
            <a:pPr lvl="3">
              <a:buClr>
                <a:srgbClr val="FFFF00"/>
              </a:buClr>
            </a:pPr>
            <a:r>
              <a:rPr lang="ar-SA" sz="3600" dirty="0">
                <a:solidFill>
                  <a:srgbClr val="FFFFCC"/>
                </a:solidFill>
                <a:cs typeface="AL-Mateen" pitchFamily="2" charset="-78"/>
              </a:rPr>
              <a:t>مقاومة الهواء</a:t>
            </a:r>
            <a:endParaRPr lang="en-US" sz="3600" dirty="0">
              <a:solidFill>
                <a:srgbClr val="FFFFCC"/>
              </a:solidFill>
              <a:cs typeface="AL-Mateen" pitchFamily="2" charset="-78"/>
            </a:endParaRPr>
          </a:p>
        </p:txBody>
      </p:sp>
    </p:spTree>
  </p:cSld>
  <p:clrMapOvr>
    <a:masterClrMapping/>
  </p:clrMapOvr>
  <p:transition>
    <p:circl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6" name="Rectangle 4"/>
          <p:cNvSpPr>
            <a:spLocks noGrp="1" noChangeArrowheads="1"/>
          </p:cNvSpPr>
          <p:nvPr>
            <p:ph type="title"/>
          </p:nvPr>
        </p:nvSpPr>
        <p:spPr>
          <a:solidFill>
            <a:srgbClr val="970323"/>
          </a:solidFill>
          <a:ln>
            <a:solidFill>
              <a:srgbClr val="FFFFCC"/>
            </a:solidFill>
          </a:ln>
        </p:spPr>
        <p:txBody>
          <a:bodyPr/>
          <a:lstStyle/>
          <a:p>
            <a:r>
              <a:rPr lang="ar-SA">
                <a:solidFill>
                  <a:srgbClr val="FFFFCC"/>
                </a:solidFill>
                <a:cs typeface="PT Bold Heading" pitchFamily="2" charset="-78"/>
              </a:rPr>
              <a:t>المطرقة 2</a:t>
            </a:r>
            <a:endParaRPr lang="en-US">
              <a:solidFill>
                <a:srgbClr val="FFFFCC"/>
              </a:solidFill>
              <a:cs typeface="PT Bold Heading" pitchFamily="2" charset="-78"/>
            </a:endParaRPr>
          </a:p>
        </p:txBody>
      </p:sp>
      <p:pic>
        <p:nvPicPr>
          <p:cNvPr id="69643" name="Picture 11"/>
          <p:cNvPicPr>
            <a:picLocks noGrp="1" noChangeAspect="1" noChangeArrowheads="1"/>
          </p:cNvPicPr>
          <p:nvPr>
            <p:ph type="clipArt" sz="half" idx="1"/>
          </p:nvPr>
        </p:nvPicPr>
        <p:blipFill>
          <a:blip r:embed="rId2"/>
          <a:srcRect/>
          <a:stretch>
            <a:fillRect/>
          </a:stretch>
        </p:blipFill>
        <p:spPr>
          <a:xfrm>
            <a:off x="53367" y="2285992"/>
            <a:ext cx="4875823" cy="3500462"/>
          </a:xfrm>
          <a:prstGeom prst="roundRect">
            <a:avLst>
              <a:gd name="adj" fmla="val 11404"/>
            </a:avLst>
          </a:prstGeom>
          <a:noFill/>
          <a:ln w="19050">
            <a:solidFill>
              <a:srgbClr val="FF0066"/>
            </a:solidFill>
          </a:ln>
        </p:spPr>
      </p:pic>
      <p:sp>
        <p:nvSpPr>
          <p:cNvPr id="69645" name="Rectangle 13"/>
          <p:cNvSpPr>
            <a:spLocks noGrp="1" noChangeArrowheads="1"/>
          </p:cNvSpPr>
          <p:nvPr>
            <p:ph type="body" sz="half" idx="2"/>
          </p:nvPr>
        </p:nvSpPr>
        <p:spPr>
          <a:xfrm>
            <a:off x="4991790" y="1827233"/>
            <a:ext cx="4038600" cy="4530725"/>
          </a:xfrm>
          <a:ln>
            <a:solidFill>
              <a:srgbClr val="FFFFCC"/>
            </a:solidFill>
          </a:ln>
        </p:spPr>
        <p:txBody>
          <a:bodyPr anchor="ctr"/>
          <a:lstStyle/>
          <a:p>
            <a:pPr>
              <a:buClr>
                <a:srgbClr val="FF0066"/>
              </a:buClr>
            </a:pPr>
            <a:r>
              <a:rPr lang="ar-SA" dirty="0">
                <a:cs typeface="AL-Mateen" pitchFamily="2" charset="-78"/>
              </a:rPr>
              <a:t>عندما يكون السلك مطابقا لمحور الدوران، فإن قوة الجذب المركزية تعمل على تغيير اتجاه المطرقة فقط. (</a:t>
            </a:r>
            <a:r>
              <a:rPr lang="en-US" dirty="0">
                <a:cs typeface="AL-Mateen" pitchFamily="2" charset="-78"/>
              </a:rPr>
              <a:t>a</a:t>
            </a:r>
            <a:r>
              <a:rPr lang="ar-SA" dirty="0">
                <a:cs typeface="AL-Mateen" pitchFamily="2" charset="-78"/>
              </a:rPr>
              <a:t>)</a:t>
            </a:r>
          </a:p>
          <a:p>
            <a:pPr>
              <a:buClr>
                <a:srgbClr val="FF0066"/>
              </a:buClr>
            </a:pPr>
            <a:r>
              <a:rPr lang="ar-SA" dirty="0">
                <a:cs typeface="AL-Mateen" pitchFamily="2" charset="-78"/>
              </a:rPr>
              <a:t>عندما يكون السلك يشكل زاوية مع خط امتداد محور الدوران فيكون هناك مكونين:</a:t>
            </a:r>
          </a:p>
          <a:p>
            <a:pPr lvl="1">
              <a:buClr>
                <a:srgbClr val="FF0066"/>
              </a:buClr>
            </a:pPr>
            <a:r>
              <a:rPr lang="ar-SA" sz="2400" dirty="0">
                <a:cs typeface="AL-Mateen" pitchFamily="2" charset="-78"/>
              </a:rPr>
              <a:t>مكون جاذب مركزي ( تغيير اتجاه)</a:t>
            </a:r>
          </a:p>
          <a:p>
            <a:pPr lvl="1">
              <a:buClr>
                <a:srgbClr val="FF0066"/>
              </a:buClr>
            </a:pPr>
            <a:r>
              <a:rPr lang="ar-SA" sz="2400" dirty="0">
                <a:cs typeface="AL-Mateen" pitchFamily="2" charset="-78"/>
              </a:rPr>
              <a:t>مكون مماسي ( تغيير سرعة</a:t>
            </a:r>
            <a:r>
              <a:rPr lang="ar-SA" sz="2400" dirty="0" smtClean="0">
                <a:cs typeface="AL-Mateen" pitchFamily="2" charset="-78"/>
              </a:rPr>
              <a:t>)</a:t>
            </a:r>
            <a:endParaRPr lang="en-US" sz="2400" dirty="0">
              <a:cs typeface="AL-Mateen" pitchFamily="2" charset="-78"/>
            </a:endParaRPr>
          </a:p>
        </p:txBody>
      </p:sp>
    </p:spTree>
  </p:cSld>
  <p:clrMapOvr>
    <a:masterClrMapping/>
  </p:clrMapOvr>
  <p:transition>
    <p:circl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a:xfrm>
            <a:off x="457200" y="360349"/>
            <a:ext cx="8229600" cy="1139825"/>
          </a:xfrm>
          <a:solidFill>
            <a:srgbClr val="970323"/>
          </a:solidFill>
          <a:ln>
            <a:solidFill>
              <a:srgbClr val="FFFFCC"/>
            </a:solidFill>
          </a:ln>
        </p:spPr>
        <p:txBody>
          <a:bodyPr/>
          <a:lstStyle/>
          <a:p>
            <a:r>
              <a:rPr lang="ar-SA">
                <a:solidFill>
                  <a:srgbClr val="FFFFCC"/>
                </a:solidFill>
                <a:cs typeface="PT Bold Heading" pitchFamily="2" charset="-78"/>
              </a:rPr>
              <a:t>المطرقة 3</a:t>
            </a:r>
            <a:endParaRPr lang="en-US">
              <a:solidFill>
                <a:srgbClr val="FFFFCC"/>
              </a:solidFill>
              <a:cs typeface="PT Bold Heading" pitchFamily="2" charset="-78"/>
            </a:endParaRPr>
          </a:p>
        </p:txBody>
      </p:sp>
      <p:sp>
        <p:nvSpPr>
          <p:cNvPr id="91139" name="Rectangle 3"/>
          <p:cNvSpPr>
            <a:spLocks noGrp="1" noChangeArrowheads="1"/>
          </p:cNvSpPr>
          <p:nvPr>
            <p:ph type="body" idx="1"/>
          </p:nvPr>
        </p:nvSpPr>
        <p:spPr>
          <a:xfrm>
            <a:off x="457200" y="1827233"/>
            <a:ext cx="8229600" cy="4530725"/>
          </a:xfrm>
          <a:ln>
            <a:solidFill>
              <a:srgbClr val="FF0066"/>
            </a:solidFill>
          </a:ln>
        </p:spPr>
        <p:txBody>
          <a:bodyPr anchor="ctr"/>
          <a:lstStyle/>
          <a:p>
            <a:pPr algn="just">
              <a:buClr>
                <a:srgbClr val="FF3300"/>
              </a:buClr>
            </a:pPr>
            <a:r>
              <a:rPr lang="ar-SA" sz="3600" dirty="0">
                <a:cs typeface="AL-Mateen" pitchFamily="2" charset="-78"/>
              </a:rPr>
              <a:t>القانون: </a:t>
            </a:r>
            <a:r>
              <a:rPr lang="en-US" sz="3600" dirty="0" err="1">
                <a:cs typeface="AL-Mateen" pitchFamily="2" charset="-78"/>
              </a:rPr>
              <a:t>V</a:t>
            </a:r>
            <a:r>
              <a:rPr lang="en-US" sz="3600" baseline="-25000" dirty="0" err="1">
                <a:cs typeface="AL-Mateen" pitchFamily="2" charset="-78"/>
              </a:rPr>
              <a:t>t</a:t>
            </a:r>
            <a:r>
              <a:rPr lang="en-US" sz="3600" dirty="0">
                <a:cs typeface="AL-Mateen" pitchFamily="2" charset="-78"/>
              </a:rPr>
              <a:t>=</a:t>
            </a:r>
            <a:r>
              <a:rPr lang="en-US" sz="3600" dirty="0" err="1">
                <a:cs typeface="AL-Mateen" pitchFamily="2" charset="-78"/>
              </a:rPr>
              <a:t>wr</a:t>
            </a:r>
            <a:endParaRPr lang="ar-SA" sz="3600" dirty="0">
              <a:cs typeface="AL-Mateen" pitchFamily="2" charset="-78"/>
            </a:endParaRPr>
          </a:p>
          <a:p>
            <a:pPr lvl="1" algn="just">
              <a:buClr>
                <a:srgbClr val="FFFF00"/>
              </a:buClr>
            </a:pPr>
            <a:r>
              <a:rPr lang="ar-SA" sz="3200" dirty="0">
                <a:cs typeface="AL-Mateen" pitchFamily="2" charset="-78"/>
              </a:rPr>
              <a:t>عندما تكون السرعة الدورانية ثابتة، كلما زاد نصف القطر زادت السرعة الخطية للمطرقة</a:t>
            </a:r>
          </a:p>
          <a:p>
            <a:pPr lvl="1" algn="just">
              <a:buClr>
                <a:srgbClr val="FFFF00"/>
              </a:buClr>
            </a:pPr>
            <a:r>
              <a:rPr lang="ar-SA" sz="3200" dirty="0">
                <a:cs typeface="AL-Mateen" pitchFamily="2" charset="-78"/>
              </a:rPr>
              <a:t>عندما يكون نصف القطر ثابت، كلما زادت السرعة الدورانية زادت السرعة الخطية</a:t>
            </a:r>
          </a:p>
          <a:p>
            <a:pPr lvl="1" algn="just">
              <a:buClr>
                <a:srgbClr val="FFFF00"/>
              </a:buClr>
            </a:pPr>
            <a:r>
              <a:rPr lang="ar-SA" sz="3200" dirty="0">
                <a:cs typeface="AL-Mateen" pitchFamily="2" charset="-78"/>
              </a:rPr>
              <a:t>تطبيقيا، المزيج في الزيادة في السرعة الدورانية و النصف القطر هو </a:t>
            </a:r>
            <a:r>
              <a:rPr lang="ar-SA" sz="3200" dirty="0" smtClean="0">
                <a:cs typeface="AL-Mateen" pitchFamily="2" charset="-78"/>
              </a:rPr>
              <a:t>المثالي</a:t>
            </a:r>
            <a:endParaRPr lang="ar-SA" sz="3200" dirty="0">
              <a:cs typeface="AL-Mateen" pitchFamily="2" charset="-78"/>
            </a:endParaRPr>
          </a:p>
        </p:txBody>
      </p:sp>
    </p:spTree>
  </p:cSld>
  <p:clrMapOvr>
    <a:masterClrMapping/>
  </p:clrMapOvr>
  <p:transition>
    <p:circl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2" name="Rectangle 12"/>
          <p:cNvSpPr>
            <a:spLocks noGrp="1" noChangeArrowheads="1"/>
          </p:cNvSpPr>
          <p:nvPr>
            <p:ph type="title"/>
          </p:nvPr>
        </p:nvSpPr>
        <p:spPr>
          <a:solidFill>
            <a:srgbClr val="970323"/>
          </a:solidFill>
          <a:ln>
            <a:solidFill>
              <a:srgbClr val="FFFFCC"/>
            </a:solidFill>
          </a:ln>
        </p:spPr>
        <p:txBody>
          <a:bodyPr/>
          <a:lstStyle/>
          <a:p>
            <a:r>
              <a:rPr lang="ar-SA" dirty="0">
                <a:solidFill>
                  <a:srgbClr val="FFFFCC"/>
                </a:solidFill>
                <a:cs typeface="PT Bold Heading" pitchFamily="2" charset="-78"/>
              </a:rPr>
              <a:t>المطرقة 4</a:t>
            </a:r>
            <a:endParaRPr lang="en-US" dirty="0">
              <a:solidFill>
                <a:srgbClr val="FFFFCC"/>
              </a:solidFill>
              <a:cs typeface="PT Bold Heading" pitchFamily="2" charset="-78"/>
            </a:endParaRPr>
          </a:p>
        </p:txBody>
      </p:sp>
      <p:pic>
        <p:nvPicPr>
          <p:cNvPr id="71689" name="Picture 9"/>
          <p:cNvPicPr>
            <a:picLocks noGrp="1" noChangeAspect="1" noChangeArrowheads="1"/>
          </p:cNvPicPr>
          <p:nvPr>
            <p:ph type="clipArt" sz="half" idx="1"/>
          </p:nvPr>
        </p:nvPicPr>
        <p:blipFill>
          <a:blip r:embed="rId2"/>
          <a:srcRect/>
          <a:stretch>
            <a:fillRect/>
          </a:stretch>
        </p:blipFill>
        <p:spPr>
          <a:xfrm>
            <a:off x="134069" y="1928802"/>
            <a:ext cx="4750467" cy="4000528"/>
          </a:xfrm>
          <a:prstGeom prst="roundRect">
            <a:avLst>
              <a:gd name="adj" fmla="val 9738"/>
            </a:avLst>
          </a:prstGeom>
          <a:noFill/>
          <a:ln w="19050">
            <a:solidFill>
              <a:srgbClr val="FF0066"/>
            </a:solidFill>
          </a:ln>
        </p:spPr>
      </p:pic>
      <p:sp>
        <p:nvSpPr>
          <p:cNvPr id="71693" name="Rectangle 13"/>
          <p:cNvSpPr>
            <a:spLocks noGrp="1" noChangeArrowheads="1"/>
          </p:cNvSpPr>
          <p:nvPr>
            <p:ph type="body" sz="half" idx="2"/>
          </p:nvPr>
        </p:nvSpPr>
        <p:spPr>
          <a:xfrm>
            <a:off x="4947390" y="1755795"/>
            <a:ext cx="4038600" cy="4530725"/>
          </a:xfrm>
          <a:ln>
            <a:solidFill>
              <a:srgbClr val="FFFFCC"/>
            </a:solidFill>
          </a:ln>
        </p:spPr>
        <p:txBody>
          <a:bodyPr/>
          <a:lstStyle/>
          <a:p>
            <a:pPr algn="just">
              <a:buClr>
                <a:srgbClr val="66FF33"/>
              </a:buClr>
            </a:pPr>
            <a:r>
              <a:rPr lang="ar-SA" sz="2800" dirty="0">
                <a:cs typeface="AL-Mateen" pitchFamily="2" charset="-78"/>
              </a:rPr>
              <a:t>كلما زادت السرعة الخطية للمطرقة، كلما زادت قوة الجذب المركزية المطلوب من اللاعب </a:t>
            </a:r>
            <a:r>
              <a:rPr lang="ar-SA" sz="2800" dirty="0" smtClean="0">
                <a:cs typeface="AL-Mateen" pitchFamily="2" charset="-78"/>
              </a:rPr>
              <a:t>إنتاجها </a:t>
            </a:r>
            <a:r>
              <a:rPr lang="ar-SA" sz="2800" dirty="0">
                <a:cs typeface="AL-Mateen" pitchFamily="2" charset="-78"/>
              </a:rPr>
              <a:t>لكي يبقي المطرقة في حالة الدوران نسبة </a:t>
            </a:r>
            <a:r>
              <a:rPr lang="ar-SA" sz="2800" dirty="0" smtClean="0">
                <a:cs typeface="AL-Mateen" pitchFamily="2" charset="-78"/>
              </a:rPr>
              <a:t>إلى </a:t>
            </a:r>
            <a:r>
              <a:rPr lang="ar-SA" sz="2800" dirty="0">
                <a:cs typeface="AL-Mateen" pitchFamily="2" charset="-78"/>
              </a:rPr>
              <a:t>محور الدوران</a:t>
            </a:r>
          </a:p>
          <a:p>
            <a:pPr algn="just">
              <a:buClr>
                <a:srgbClr val="66FF33"/>
              </a:buClr>
            </a:pPr>
            <a:r>
              <a:rPr lang="ar-SA" sz="2800" dirty="0">
                <a:cs typeface="AL-Mateen" pitchFamily="2" charset="-78"/>
              </a:rPr>
              <a:t>هذه الزيادة في قوة الجذب المركزية يصاحبها زيادة مساوية في قوة الطرد المركزية</a:t>
            </a:r>
          </a:p>
          <a:p>
            <a:pPr algn="just">
              <a:buClr>
                <a:srgbClr val="66FF33"/>
              </a:buClr>
            </a:pPr>
            <a:r>
              <a:rPr lang="ar-SA" sz="2800" dirty="0">
                <a:cs typeface="AL-Mateen" pitchFamily="2" charset="-78"/>
              </a:rPr>
              <a:t>يتطلب هذا التغير في القوة </a:t>
            </a:r>
            <a:r>
              <a:rPr lang="ar-SA" sz="2800" dirty="0" smtClean="0">
                <a:cs typeface="AL-Mateen" pitchFamily="2" charset="-78"/>
              </a:rPr>
              <a:t>إلى </a:t>
            </a:r>
            <a:r>
              <a:rPr lang="ar-SA" sz="2800" dirty="0">
                <a:cs typeface="AL-Mateen" pitchFamily="2" charset="-78"/>
              </a:rPr>
              <a:t>ضرورة تغيير اللاعب من وضعه</a:t>
            </a:r>
            <a:endParaRPr lang="en-US" sz="2800" dirty="0">
              <a:cs typeface="AL-Mateen" pitchFamily="2" charset="-78"/>
            </a:endParaRPr>
          </a:p>
        </p:txBody>
      </p:sp>
    </p:spTree>
  </p:cSld>
  <p:clrMapOvr>
    <a:masterClrMapping/>
  </p:clrMapOvr>
  <p:transition>
    <p:circl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7" name="Rectangle 7"/>
          <p:cNvSpPr>
            <a:spLocks noGrp="1" noChangeArrowheads="1"/>
          </p:cNvSpPr>
          <p:nvPr>
            <p:ph type="title"/>
          </p:nvPr>
        </p:nvSpPr>
        <p:spPr>
          <a:xfrm>
            <a:off x="457200" y="214290"/>
            <a:ext cx="8229600" cy="1139825"/>
          </a:xfrm>
          <a:solidFill>
            <a:srgbClr val="970323"/>
          </a:solidFill>
          <a:ln>
            <a:solidFill>
              <a:srgbClr val="FFFFCC"/>
            </a:solidFill>
          </a:ln>
        </p:spPr>
        <p:txBody>
          <a:bodyPr/>
          <a:lstStyle/>
          <a:p>
            <a:r>
              <a:rPr lang="ar-SA">
                <a:solidFill>
                  <a:srgbClr val="FFFFCC"/>
                </a:solidFill>
                <a:cs typeface="PT Bold Heading" pitchFamily="2" charset="-78"/>
              </a:rPr>
              <a:t>المطرقة 5</a:t>
            </a:r>
            <a:endParaRPr lang="en-US">
              <a:solidFill>
                <a:srgbClr val="FFFFCC"/>
              </a:solidFill>
              <a:cs typeface="PT Bold Heading" pitchFamily="2" charset="-78"/>
            </a:endParaRPr>
          </a:p>
        </p:txBody>
      </p:sp>
      <p:pic>
        <p:nvPicPr>
          <p:cNvPr id="92164" name="Picture 4"/>
          <p:cNvPicPr>
            <a:picLocks noGrp="1" noChangeAspect="1" noChangeArrowheads="1"/>
          </p:cNvPicPr>
          <p:nvPr>
            <p:ph type="clipArt" sz="half" idx="1"/>
          </p:nvPr>
        </p:nvPicPr>
        <p:blipFill>
          <a:blip r:embed="rId2"/>
          <a:srcRect r="8726"/>
          <a:stretch>
            <a:fillRect/>
          </a:stretch>
        </p:blipFill>
        <p:spPr>
          <a:xfrm>
            <a:off x="93805" y="2214554"/>
            <a:ext cx="4006895" cy="3857652"/>
          </a:xfrm>
          <a:noFill/>
          <a:ln w="19050">
            <a:solidFill>
              <a:srgbClr val="FF0066"/>
            </a:solidFill>
          </a:ln>
        </p:spPr>
      </p:pic>
      <p:sp>
        <p:nvSpPr>
          <p:cNvPr id="92168" name="Rectangle 8"/>
          <p:cNvSpPr>
            <a:spLocks noGrp="1" noChangeArrowheads="1"/>
          </p:cNvSpPr>
          <p:nvPr>
            <p:ph type="body" sz="half" idx="2"/>
          </p:nvPr>
        </p:nvSpPr>
        <p:spPr>
          <a:xfrm>
            <a:off x="4143372" y="1500174"/>
            <a:ext cx="4929190" cy="5000660"/>
          </a:xfrm>
          <a:ln>
            <a:solidFill>
              <a:srgbClr val="FFFFCC"/>
            </a:solidFill>
          </a:ln>
        </p:spPr>
        <p:txBody>
          <a:bodyPr anchor="ctr"/>
          <a:lstStyle/>
          <a:p>
            <a:pPr marL="225425" indent="-225425" algn="just">
              <a:lnSpc>
                <a:spcPct val="80000"/>
              </a:lnSpc>
              <a:buClr>
                <a:srgbClr val="FF0066"/>
              </a:buClr>
            </a:pPr>
            <a:r>
              <a:rPr lang="ar-SA" sz="2400" dirty="0">
                <a:cs typeface="AL-Mateen" pitchFamily="2" charset="-78"/>
              </a:rPr>
              <a:t>القوى المؤثرة على اللاعب هي:</a:t>
            </a:r>
          </a:p>
          <a:p>
            <a:pPr marL="520700" lvl="2" indent="0" algn="just">
              <a:lnSpc>
                <a:spcPct val="80000"/>
              </a:lnSpc>
              <a:buClr>
                <a:srgbClr val="FFFF00"/>
              </a:buClr>
            </a:pPr>
            <a:r>
              <a:rPr lang="ar-SA" dirty="0">
                <a:cs typeface="AL-Mateen" pitchFamily="2" charset="-78"/>
              </a:rPr>
              <a:t>وزن اللاعب</a:t>
            </a:r>
          </a:p>
          <a:p>
            <a:pPr marL="520700" lvl="2" indent="0" algn="just">
              <a:lnSpc>
                <a:spcPct val="80000"/>
              </a:lnSpc>
              <a:buClr>
                <a:srgbClr val="FFFF00"/>
              </a:buClr>
            </a:pPr>
            <a:r>
              <a:rPr lang="ar-SA" dirty="0">
                <a:cs typeface="AL-Mateen" pitchFamily="2" charset="-78"/>
              </a:rPr>
              <a:t>قوة الجذب المركزية</a:t>
            </a:r>
          </a:p>
          <a:p>
            <a:pPr marL="520700" lvl="2" indent="0" algn="just">
              <a:lnSpc>
                <a:spcPct val="80000"/>
              </a:lnSpc>
              <a:buClr>
                <a:srgbClr val="FFFF00"/>
              </a:buClr>
            </a:pPr>
            <a:r>
              <a:rPr lang="ar-SA" dirty="0">
                <a:cs typeface="AL-Mateen" pitchFamily="2" charset="-78"/>
              </a:rPr>
              <a:t>قوى رد الفعل من الأرض على قدم اللاعب</a:t>
            </a:r>
          </a:p>
          <a:p>
            <a:pPr marL="225425" indent="-225425" algn="just">
              <a:lnSpc>
                <a:spcPct val="80000"/>
              </a:lnSpc>
              <a:buClr>
                <a:srgbClr val="FF0066"/>
              </a:buClr>
            </a:pPr>
            <a:r>
              <a:rPr lang="ar-SA" sz="2400" dirty="0">
                <a:cs typeface="AL-Mateen" pitchFamily="2" charset="-78"/>
              </a:rPr>
              <a:t>كل قوة تنتج عزم تدوير حول قدم اللاعب. </a:t>
            </a:r>
          </a:p>
          <a:p>
            <a:pPr marL="520700" lvl="2" indent="0" algn="just">
              <a:lnSpc>
                <a:spcPct val="80000"/>
              </a:lnSpc>
              <a:buClr>
                <a:srgbClr val="FFFF00"/>
              </a:buClr>
            </a:pPr>
            <a:r>
              <a:rPr lang="ar-SA" dirty="0">
                <a:cs typeface="AL-Mateen" pitchFamily="2" charset="-78"/>
              </a:rPr>
              <a:t>وزن اللاعب ينتج عزم ضد عقارب الساعة</a:t>
            </a:r>
          </a:p>
          <a:p>
            <a:pPr marL="520700" lvl="2" indent="0" algn="just">
              <a:lnSpc>
                <a:spcPct val="80000"/>
              </a:lnSpc>
              <a:buClr>
                <a:srgbClr val="FFFF00"/>
              </a:buClr>
            </a:pPr>
            <a:r>
              <a:rPr lang="ar-SA" dirty="0">
                <a:cs typeface="AL-Mateen" pitchFamily="2" charset="-78"/>
              </a:rPr>
              <a:t>قوة الطرد </a:t>
            </a:r>
            <a:r>
              <a:rPr lang="ar-SA" dirty="0" smtClean="0">
                <a:cs typeface="AL-Mateen" pitchFamily="2" charset="-78"/>
              </a:rPr>
              <a:t>المركزية </a:t>
            </a:r>
            <a:r>
              <a:rPr lang="ar-SA" dirty="0">
                <a:cs typeface="AL-Mateen" pitchFamily="2" charset="-78"/>
              </a:rPr>
              <a:t>تنتج عزم مع عقارب الساعة</a:t>
            </a:r>
          </a:p>
          <a:p>
            <a:pPr marL="225425" indent="-225425" algn="just">
              <a:lnSpc>
                <a:spcPct val="80000"/>
              </a:lnSpc>
              <a:buClr>
                <a:srgbClr val="FF0066"/>
              </a:buClr>
            </a:pPr>
            <a:r>
              <a:rPr lang="ar-SA" sz="2400" dirty="0">
                <a:cs typeface="AL-Mateen" pitchFamily="2" charset="-78"/>
              </a:rPr>
              <a:t>مع الزيادة في السرعة، تزداد قوة الطرد المركزية </a:t>
            </a:r>
            <a:r>
              <a:rPr lang="ar-SA" sz="2400" dirty="0" err="1">
                <a:cs typeface="AL-Mateen" pitchFamily="2" charset="-78"/>
              </a:rPr>
              <a:t>و</a:t>
            </a:r>
            <a:r>
              <a:rPr lang="ar-SA" sz="2400" dirty="0">
                <a:cs typeface="AL-Mateen" pitchFamily="2" charset="-78"/>
              </a:rPr>
              <a:t> عزم الدوران المصاحب</a:t>
            </a:r>
          </a:p>
          <a:p>
            <a:pPr algn="just">
              <a:lnSpc>
                <a:spcPct val="80000"/>
              </a:lnSpc>
              <a:buClr>
                <a:srgbClr val="FF0066"/>
              </a:buClr>
            </a:pPr>
            <a:r>
              <a:rPr lang="ar-SA" sz="2400" dirty="0">
                <a:cs typeface="AL-Mateen" pitchFamily="2" charset="-78"/>
              </a:rPr>
              <a:t>هذه الزيادة تجبر اللاعب على اتخاذ </a:t>
            </a:r>
            <a:r>
              <a:rPr lang="ar-SA" sz="2400" dirty="0" smtClean="0">
                <a:cs typeface="AL-Mateen" pitchFamily="2" charset="-78"/>
              </a:rPr>
              <a:t>الأوضاع </a:t>
            </a:r>
            <a:r>
              <a:rPr lang="ar-SA" sz="2400" b="1" dirty="0">
                <a:cs typeface="PT Bold Heading" pitchFamily="2" charset="-78"/>
              </a:rPr>
              <a:t>2-3 </a:t>
            </a:r>
            <a:r>
              <a:rPr lang="ar-SA" sz="2400" dirty="0">
                <a:cs typeface="AL-Mateen" pitchFamily="2" charset="-78"/>
              </a:rPr>
              <a:t>لكي يوازن بين العزوم</a:t>
            </a:r>
          </a:p>
          <a:p>
            <a:pPr marL="225425" indent="-225425" algn="just">
              <a:lnSpc>
                <a:spcPct val="80000"/>
              </a:lnSpc>
              <a:buClr>
                <a:srgbClr val="FF0066"/>
              </a:buClr>
            </a:pPr>
            <a:r>
              <a:rPr lang="ar-SA" sz="2400" dirty="0">
                <a:cs typeface="AL-Mateen" pitchFamily="2" charset="-78"/>
              </a:rPr>
              <a:t>تعديل الوضع بحيث </a:t>
            </a:r>
            <a:r>
              <a:rPr lang="ar-SA" sz="2400" dirty="0" smtClean="0">
                <a:cs typeface="AL-Mateen" pitchFamily="2" charset="-78"/>
              </a:rPr>
              <a:t>يخفض </a:t>
            </a:r>
            <a:r>
              <a:rPr lang="ar-SA" sz="2400" dirty="0">
                <a:cs typeface="AL-Mateen" pitchFamily="2" charset="-78"/>
              </a:rPr>
              <a:t>و يعود </a:t>
            </a:r>
            <a:r>
              <a:rPr lang="ar-SA" sz="2400" dirty="0" smtClean="0">
                <a:cs typeface="AL-Mateen" pitchFamily="2" charset="-78"/>
              </a:rPr>
              <a:t>بمركز ثقله إلى </a:t>
            </a:r>
            <a:r>
              <a:rPr lang="ar-SA" sz="2400" dirty="0">
                <a:cs typeface="AL-Mateen" pitchFamily="2" charset="-78"/>
              </a:rPr>
              <a:t>الخلف عن طريق ثني الفخذ </a:t>
            </a:r>
            <a:r>
              <a:rPr lang="ar-SA" sz="2400" dirty="0" err="1">
                <a:cs typeface="AL-Mateen" pitchFamily="2" charset="-78"/>
              </a:rPr>
              <a:t>و</a:t>
            </a:r>
            <a:r>
              <a:rPr lang="ar-SA" sz="2400" dirty="0">
                <a:cs typeface="AL-Mateen" pitchFamily="2" charset="-78"/>
              </a:rPr>
              <a:t> الركبة مما يقلل من ذراع عزم قوة الطرد </a:t>
            </a:r>
            <a:r>
              <a:rPr lang="ar-SA" sz="2400" dirty="0" err="1">
                <a:cs typeface="AL-Mateen" pitchFamily="2" charset="-78"/>
              </a:rPr>
              <a:t>و</a:t>
            </a:r>
            <a:r>
              <a:rPr lang="ar-SA" sz="2400" dirty="0">
                <a:cs typeface="AL-Mateen" pitchFamily="2" charset="-78"/>
              </a:rPr>
              <a:t> يزيد من ذراع العزم الوزن</a:t>
            </a:r>
            <a:endParaRPr lang="en-US" sz="2400" dirty="0">
              <a:cs typeface="AL-Mateen" pitchFamily="2" charset="-78"/>
            </a:endParaRPr>
          </a:p>
        </p:txBody>
      </p:sp>
    </p:spTree>
  </p:cSld>
  <p:clrMapOvr>
    <a:masterClrMapping/>
  </p:clrMapOvr>
  <p:transition>
    <p:circl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5" name="Rectangle 3"/>
          <p:cNvSpPr>
            <a:spLocks noGrp="1" noChangeArrowheads="1"/>
          </p:cNvSpPr>
          <p:nvPr>
            <p:ph type="body" idx="1"/>
          </p:nvPr>
        </p:nvSpPr>
        <p:spPr>
          <a:xfrm>
            <a:off x="457200" y="2143116"/>
            <a:ext cx="8229600" cy="3714776"/>
          </a:xfrm>
          <a:ln>
            <a:solidFill>
              <a:srgbClr val="FF0066"/>
            </a:solidFill>
          </a:ln>
        </p:spPr>
        <p:txBody>
          <a:bodyPr anchor="ctr"/>
          <a:lstStyle/>
          <a:p>
            <a:pPr algn="just">
              <a:buClr>
                <a:srgbClr val="66FF33"/>
              </a:buClr>
            </a:pPr>
            <a:r>
              <a:rPr lang="ar-SA" dirty="0">
                <a:cs typeface="AL-Mateen" pitchFamily="2" charset="-78"/>
              </a:rPr>
              <a:t>بسبب كون المطرقة تترك يد اللاعب </a:t>
            </a:r>
            <a:r>
              <a:rPr lang="ar-SA" dirty="0" err="1">
                <a:cs typeface="AL-Mateen" pitchFamily="2" charset="-78"/>
              </a:rPr>
              <a:t>و</a:t>
            </a:r>
            <a:r>
              <a:rPr lang="ar-SA" dirty="0">
                <a:cs typeface="AL-Mateen" pitchFamily="2" charset="-78"/>
              </a:rPr>
              <a:t> هي على ارتفاع الكتف تقريبا، </a:t>
            </a:r>
            <a:r>
              <a:rPr lang="ar-SA" b="1" dirty="0">
                <a:cs typeface="+mj-cs"/>
              </a:rPr>
              <a:t>1.6-1.9</a:t>
            </a:r>
            <a:r>
              <a:rPr lang="ar-SA" dirty="0">
                <a:cs typeface="AL-Mateen" pitchFamily="2" charset="-78"/>
              </a:rPr>
              <a:t>م  فوق مستوى الهبوط، </a:t>
            </a:r>
            <a:r>
              <a:rPr lang="ar-SA" dirty="0" smtClean="0">
                <a:cs typeface="AL-Mateen" pitchFamily="2" charset="-78"/>
              </a:rPr>
              <a:t>أفضل </a:t>
            </a:r>
            <a:r>
              <a:rPr lang="ar-SA" dirty="0">
                <a:cs typeface="AL-Mateen" pitchFamily="2" charset="-78"/>
              </a:rPr>
              <a:t>زاوية </a:t>
            </a:r>
            <a:r>
              <a:rPr lang="ar-SA" dirty="0" smtClean="0">
                <a:cs typeface="AL-Mateen" pitchFamily="2" charset="-78"/>
              </a:rPr>
              <a:t>إطلاق </a:t>
            </a:r>
            <a:r>
              <a:rPr lang="ar-SA" dirty="0">
                <a:cs typeface="AL-Mateen" pitchFamily="2" charset="-78"/>
              </a:rPr>
              <a:t>هي اقل من 45. من </a:t>
            </a:r>
            <a:r>
              <a:rPr lang="ar-SA" b="1" dirty="0">
                <a:cs typeface="+mj-cs"/>
              </a:rPr>
              <a:t>43-44</a:t>
            </a:r>
            <a:r>
              <a:rPr lang="ar-SA" dirty="0">
                <a:cs typeface="AL-Mateen" pitchFamily="2" charset="-78"/>
              </a:rPr>
              <a:t> درجة لرمية في حدود 45م</a:t>
            </a:r>
            <a:r>
              <a:rPr lang="ar-SA" dirty="0" smtClean="0">
                <a:cs typeface="AL-Mateen" pitchFamily="2" charset="-78"/>
              </a:rPr>
              <a:t>.</a:t>
            </a:r>
          </a:p>
          <a:p>
            <a:pPr algn="just">
              <a:buClr>
                <a:srgbClr val="66FF33"/>
              </a:buClr>
              <a:buNone/>
            </a:pPr>
            <a:endParaRPr lang="ar-SA" dirty="0">
              <a:cs typeface="AL-Mateen" pitchFamily="2" charset="-78"/>
            </a:endParaRPr>
          </a:p>
          <a:p>
            <a:pPr algn="just">
              <a:buClr>
                <a:srgbClr val="66FF33"/>
              </a:buClr>
            </a:pPr>
            <a:r>
              <a:rPr lang="ar-SA" dirty="0">
                <a:cs typeface="AL-Mateen" pitchFamily="2" charset="-78"/>
              </a:rPr>
              <a:t>لرميات من </a:t>
            </a:r>
            <a:r>
              <a:rPr lang="ar-SA" b="1" dirty="0">
                <a:cs typeface="+mj-cs"/>
              </a:rPr>
              <a:t>77.06-83.06</a:t>
            </a:r>
            <a:r>
              <a:rPr lang="ar-SA" dirty="0">
                <a:cs typeface="AL-Mateen" pitchFamily="2" charset="-78"/>
              </a:rPr>
              <a:t>م تتراوح الزاوية من </a:t>
            </a:r>
            <a:r>
              <a:rPr lang="ar-SA" b="1" dirty="0">
                <a:cs typeface="+mj-cs"/>
              </a:rPr>
              <a:t>38-44</a:t>
            </a:r>
            <a:r>
              <a:rPr lang="ar-SA" dirty="0" smtClean="0">
                <a:cs typeface="AL-Mateen" pitchFamily="2" charset="-78"/>
              </a:rPr>
              <a:t>.</a:t>
            </a:r>
            <a:endParaRPr lang="en-US" dirty="0">
              <a:cs typeface="AL-Mateen" pitchFamily="2" charset="-78"/>
            </a:endParaRPr>
          </a:p>
        </p:txBody>
      </p:sp>
      <p:sp>
        <p:nvSpPr>
          <p:cNvPr id="95236" name="Rectangle 4"/>
          <p:cNvSpPr>
            <a:spLocks noGrp="1" noChangeArrowheads="1"/>
          </p:cNvSpPr>
          <p:nvPr>
            <p:ph type="title"/>
          </p:nvPr>
        </p:nvSpPr>
        <p:spPr>
          <a:xfrm>
            <a:off x="457200" y="492127"/>
            <a:ext cx="8229600" cy="1365237"/>
          </a:xfrm>
          <a:solidFill>
            <a:srgbClr val="970323"/>
          </a:solidFill>
          <a:ln>
            <a:solidFill>
              <a:srgbClr val="FFFFCC"/>
            </a:solidFill>
          </a:ln>
        </p:spPr>
        <p:txBody>
          <a:bodyPr/>
          <a:lstStyle/>
          <a:p>
            <a:r>
              <a:rPr lang="ar-SA">
                <a:solidFill>
                  <a:srgbClr val="FFFFCC"/>
                </a:solidFill>
                <a:cs typeface="PT Bold Heading" pitchFamily="2" charset="-78"/>
              </a:rPr>
              <a:t>المطرقة 6</a:t>
            </a:r>
            <a:endParaRPr lang="en-US">
              <a:solidFill>
                <a:srgbClr val="FFFFCC"/>
              </a:solidFill>
              <a:cs typeface="PT Bold Heading" pitchFamily="2" charset="-78"/>
            </a:endParaRPr>
          </a:p>
        </p:txBody>
      </p:sp>
    </p:spTree>
  </p:cSld>
  <p:clrMapOvr>
    <a:masterClrMapping/>
  </p:clrMapOvr>
  <p:transition>
    <p:circl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noChangeArrowheads="1"/>
          </p:cNvSpPr>
          <p:nvPr>
            <p:ph type="title"/>
          </p:nvPr>
        </p:nvSpPr>
        <p:spPr>
          <a:solidFill>
            <a:srgbClr val="72043B"/>
          </a:solidFill>
          <a:ln>
            <a:solidFill>
              <a:srgbClr val="FFFFCC"/>
            </a:solidFill>
          </a:ln>
        </p:spPr>
        <p:txBody>
          <a:bodyPr/>
          <a:lstStyle/>
          <a:p>
            <a:r>
              <a:rPr lang="ar-SA" sz="4000">
                <a:solidFill>
                  <a:srgbClr val="FFFFCC"/>
                </a:solidFill>
                <a:cs typeface="PT Bold Heading" pitchFamily="2" charset="-78"/>
              </a:rPr>
              <a:t>العدو</a:t>
            </a:r>
            <a:br>
              <a:rPr lang="ar-SA" sz="4000">
                <a:solidFill>
                  <a:srgbClr val="FFFFCC"/>
                </a:solidFill>
                <a:cs typeface="PT Bold Heading" pitchFamily="2" charset="-78"/>
              </a:rPr>
            </a:br>
            <a:r>
              <a:rPr lang="ar-SA" sz="4000">
                <a:solidFill>
                  <a:srgbClr val="FFFFCC"/>
                </a:solidFill>
                <a:cs typeface="PT Bold Heading" pitchFamily="2" charset="-78"/>
              </a:rPr>
              <a:t>(تردد الخطوة)</a:t>
            </a:r>
            <a:endParaRPr lang="en-US" sz="4000">
              <a:solidFill>
                <a:srgbClr val="FFFFCC"/>
              </a:solidFill>
              <a:cs typeface="PT Bold Heading" pitchFamily="2" charset="-78"/>
            </a:endParaRPr>
          </a:p>
        </p:txBody>
      </p:sp>
      <p:sp>
        <p:nvSpPr>
          <p:cNvPr id="120835" name="Rectangle 3"/>
          <p:cNvSpPr>
            <a:spLocks noGrp="1" noChangeArrowheads="1"/>
          </p:cNvSpPr>
          <p:nvPr>
            <p:ph type="body" idx="1"/>
          </p:nvPr>
        </p:nvSpPr>
        <p:spPr>
          <a:xfrm>
            <a:off x="231774" y="1714488"/>
            <a:ext cx="8626506" cy="4941887"/>
          </a:xfrm>
          <a:noFill/>
          <a:ln>
            <a:solidFill>
              <a:srgbClr val="FFFFCC"/>
            </a:solidFill>
          </a:ln>
        </p:spPr>
        <p:txBody>
          <a:bodyPr anchor="ctr"/>
          <a:lstStyle/>
          <a:p>
            <a:pPr algn="just">
              <a:lnSpc>
                <a:spcPct val="80000"/>
              </a:lnSpc>
            </a:pPr>
            <a:r>
              <a:rPr lang="ar-SA" dirty="0">
                <a:cs typeface="AL-Mateen" pitchFamily="2" charset="-78"/>
              </a:rPr>
              <a:t>يعتمد عدد الخطوات التي يأخذها العداء على زمن الخطوة. كلما طال هذا الزمن كلما قل عدد الخطوات خلال مسافة معينة.</a:t>
            </a:r>
          </a:p>
          <a:p>
            <a:pPr algn="just">
              <a:lnSpc>
                <a:spcPct val="80000"/>
              </a:lnSpc>
            </a:pPr>
            <a:r>
              <a:rPr lang="ar-SA" dirty="0">
                <a:cs typeface="AL-Mateen" pitchFamily="2" charset="-78"/>
              </a:rPr>
              <a:t>يمكن اعتبار زمن الخطوة من خلال حساب الزمن الذي يكون فيه العداء على الأرض و الزمن الذي يكون فيه في الهواء.</a:t>
            </a:r>
          </a:p>
          <a:p>
            <a:pPr algn="just">
              <a:lnSpc>
                <a:spcPct val="80000"/>
              </a:lnSpc>
            </a:pPr>
            <a:r>
              <a:rPr lang="ar-SA" dirty="0">
                <a:cs typeface="AL-Mateen" pitchFamily="2" charset="-78"/>
              </a:rPr>
              <a:t>وجد ان النسبة بين هذين العنصرين لأبرز العدائين من 2:1 عند البدأ الى  </a:t>
            </a:r>
            <a:r>
              <a:rPr lang="ar-SA" dirty="0" smtClean="0">
                <a:cs typeface="AL-Mateen" pitchFamily="2" charset="-78"/>
              </a:rPr>
              <a:t>1:1.3ــ 1.5 </a:t>
            </a:r>
            <a:r>
              <a:rPr lang="ar-SA" dirty="0">
                <a:cs typeface="AL-Mateen" pitchFamily="2" charset="-78"/>
              </a:rPr>
              <a:t>عند الوصول الى اقصى سرعة. يعني ذلك ان العداء يقضي نسبة 67% من الزمن على الأرض في الخطوات الأولى تقل الى </a:t>
            </a:r>
            <a:r>
              <a:rPr lang="ar-SA" dirty="0" smtClean="0">
                <a:latin typeface="+mj-lt"/>
                <a:cs typeface="AL-Mateen" pitchFamily="2" charset="-78"/>
              </a:rPr>
              <a:t>40ــ45</a:t>
            </a:r>
            <a:r>
              <a:rPr lang="ar-SA" dirty="0">
                <a:latin typeface="+mj-lt"/>
                <a:cs typeface="AL-Mateen" pitchFamily="2" charset="-78"/>
              </a:rPr>
              <a:t>% </a:t>
            </a:r>
            <a:r>
              <a:rPr lang="ar-SA" dirty="0">
                <a:cs typeface="AL-Mateen" pitchFamily="2" charset="-78"/>
              </a:rPr>
              <a:t>عند الوصول الى اقصى سرعة.</a:t>
            </a:r>
          </a:p>
          <a:p>
            <a:pPr algn="just">
              <a:lnSpc>
                <a:spcPct val="80000"/>
              </a:lnSpc>
            </a:pPr>
            <a:r>
              <a:rPr lang="ar-SA" dirty="0">
                <a:cs typeface="AL-Mateen" pitchFamily="2" charset="-78"/>
              </a:rPr>
              <a:t>يعتمد زمن اتصال القدم بالأرض على قدرة العضلات على دفع الجسم الى الأمام و عموديا للوصل الى المرحلة التالية (الطيران</a:t>
            </a:r>
            <a:r>
              <a:rPr lang="ar-SA" dirty="0" smtClean="0">
                <a:cs typeface="AL-Mateen" pitchFamily="2" charset="-78"/>
              </a:rPr>
              <a:t>).</a:t>
            </a:r>
            <a:endParaRPr lang="ar-SA" dirty="0">
              <a:cs typeface="AL-Mateen" pitchFamily="2" charset="-78"/>
            </a:endParaRPr>
          </a:p>
          <a:p>
            <a:pPr algn="just">
              <a:lnSpc>
                <a:spcPct val="80000"/>
              </a:lnSpc>
            </a:pPr>
            <a:r>
              <a:rPr lang="ar-SA" dirty="0">
                <a:cs typeface="AL-Mateen" pitchFamily="2" charset="-78"/>
              </a:rPr>
              <a:t>مرحلة الطيران تعتمد على مؤثرات المقذوفة.</a:t>
            </a:r>
            <a:endParaRPr lang="en-US" dirty="0">
              <a:cs typeface="AL-Mateen" pitchFamily="2" charset="-78"/>
            </a:endParaRPr>
          </a:p>
        </p:txBody>
      </p:sp>
    </p:spTree>
  </p:cSld>
  <p:clrMapOvr>
    <a:masterClrMapping/>
  </p:clrMapOvr>
  <p:transition>
    <p:circl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ChangeArrowheads="1"/>
          </p:cNvSpPr>
          <p:nvPr>
            <p:ph type="title"/>
          </p:nvPr>
        </p:nvSpPr>
        <p:spPr>
          <a:xfrm>
            <a:off x="457200" y="142852"/>
            <a:ext cx="8229600" cy="1579551"/>
          </a:xfrm>
          <a:solidFill>
            <a:srgbClr val="72043B"/>
          </a:solidFill>
          <a:ln>
            <a:solidFill>
              <a:srgbClr val="FFFFCC"/>
            </a:solidFill>
          </a:ln>
        </p:spPr>
        <p:txBody>
          <a:bodyPr/>
          <a:lstStyle/>
          <a:p>
            <a:r>
              <a:rPr lang="ar-SA" sz="4000" dirty="0">
                <a:solidFill>
                  <a:srgbClr val="FFFFCC"/>
                </a:solidFill>
                <a:cs typeface="PT Bold Heading" pitchFamily="2" charset="-78"/>
              </a:rPr>
              <a:t>العدو</a:t>
            </a:r>
            <a:br>
              <a:rPr lang="ar-SA" sz="4000" dirty="0">
                <a:solidFill>
                  <a:srgbClr val="FFFFCC"/>
                </a:solidFill>
                <a:cs typeface="PT Bold Heading" pitchFamily="2" charset="-78"/>
              </a:rPr>
            </a:br>
            <a:r>
              <a:rPr lang="ar-SA" sz="4000" dirty="0">
                <a:solidFill>
                  <a:srgbClr val="FFFFCC"/>
                </a:solidFill>
                <a:cs typeface="PT Bold Heading" pitchFamily="2" charset="-78"/>
              </a:rPr>
              <a:t>(دراسات)</a:t>
            </a:r>
            <a:endParaRPr lang="en-US" sz="4000" dirty="0">
              <a:solidFill>
                <a:srgbClr val="FFFFCC"/>
              </a:solidFill>
              <a:cs typeface="PT Bold Heading" pitchFamily="2" charset="-78"/>
            </a:endParaRPr>
          </a:p>
        </p:txBody>
      </p:sp>
      <p:sp>
        <p:nvSpPr>
          <p:cNvPr id="121859" name="Rectangle 3"/>
          <p:cNvSpPr>
            <a:spLocks noGrp="1" noChangeArrowheads="1"/>
          </p:cNvSpPr>
          <p:nvPr>
            <p:ph type="body" idx="1"/>
          </p:nvPr>
        </p:nvSpPr>
        <p:spPr>
          <a:xfrm>
            <a:off x="457200" y="2000240"/>
            <a:ext cx="8229600" cy="4643470"/>
          </a:xfrm>
          <a:noFill/>
          <a:ln>
            <a:solidFill>
              <a:srgbClr val="FFFFCC"/>
            </a:solidFill>
          </a:ln>
        </p:spPr>
        <p:txBody>
          <a:bodyPr anchor="ctr"/>
          <a:lstStyle/>
          <a:p>
            <a:pPr>
              <a:lnSpc>
                <a:spcPct val="80000"/>
              </a:lnSpc>
            </a:pPr>
            <a:r>
              <a:rPr lang="ar-SA" dirty="0">
                <a:cs typeface="AL-Mateen" pitchFamily="2" charset="-78"/>
              </a:rPr>
              <a:t>هناك علاقة بين طول اللاعب و طول الخطوة لديه. ايضا علاقة بين طول رجل اللاعب مقاسا من المدور الكبير الى باطن القدم وبين طول الخطوة. بالقياس وجد ان نسبة طول اللاعب الى خطوته تعادل 1.14 و تعادل 2.11 من طول رجله. متوسط الخطوة تقريبا 1.98م.</a:t>
            </a:r>
          </a:p>
          <a:p>
            <a:pPr>
              <a:lnSpc>
                <a:spcPct val="80000"/>
              </a:lnSpc>
            </a:pPr>
            <a:r>
              <a:rPr lang="ar-SA" dirty="0">
                <a:cs typeface="AL-Mateen" pitchFamily="2" charset="-78"/>
              </a:rPr>
              <a:t>علاقة كبيرة بين العنصرين السابقين و بين تردد الخطوة. مع الزيادة في العنصرين السابقين يأتي نقصان في تردد الخطوة.</a:t>
            </a:r>
          </a:p>
          <a:p>
            <a:pPr>
              <a:lnSpc>
                <a:spcPct val="80000"/>
              </a:lnSpc>
            </a:pPr>
            <a:r>
              <a:rPr lang="ar-SA" dirty="0">
                <a:cs typeface="AL-Mateen" pitchFamily="2" charset="-78"/>
              </a:rPr>
              <a:t>الطول الأقصى للخطوة مقاسا بين مسافة </a:t>
            </a:r>
            <a:r>
              <a:rPr lang="ar-SA" dirty="0" smtClean="0">
                <a:latin typeface="+mj-lt"/>
                <a:cs typeface="AL-Mateen" pitchFamily="2" charset="-78"/>
              </a:rPr>
              <a:t>50 ــ 60م </a:t>
            </a:r>
            <a:r>
              <a:rPr lang="ar-SA" dirty="0">
                <a:cs typeface="AL-Mateen" pitchFamily="2" charset="-78"/>
              </a:rPr>
              <a:t>من 100م سباق يمكن تقديرها بإضافة 18سم الى متوسط طول الخطوة.</a:t>
            </a:r>
          </a:p>
          <a:p>
            <a:pPr>
              <a:lnSpc>
                <a:spcPct val="80000"/>
              </a:lnSpc>
            </a:pPr>
            <a:r>
              <a:rPr lang="ar-SA" dirty="0">
                <a:cs typeface="AL-Mateen" pitchFamily="2" charset="-78"/>
              </a:rPr>
              <a:t>طول الخطوة الأقصى مثل ما نسبته 1.24 من طول اللاعب. عند احتساب اللاعبين البارزين فقط ترتفع هذه النسبة لتصل الى 1.265</a:t>
            </a:r>
            <a:r>
              <a:rPr lang="ar-SA" dirty="0" smtClean="0">
                <a:cs typeface="AL-Mateen" pitchFamily="2" charset="-78"/>
              </a:rPr>
              <a:t>.</a:t>
            </a:r>
            <a:endParaRPr lang="ar-SA" dirty="0">
              <a:cs typeface="AL-Mateen" pitchFamily="2" charset="-78"/>
            </a:endParaRPr>
          </a:p>
        </p:txBody>
      </p:sp>
    </p:spTree>
  </p:cSld>
  <p:clrMapOvr>
    <a:masterClrMapping/>
  </p:clrMapOvr>
  <p:transition>
    <p:circl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214282" y="142852"/>
            <a:ext cx="8686800" cy="1139825"/>
          </a:xfrm>
          <a:solidFill>
            <a:srgbClr val="72043B"/>
          </a:solidFill>
          <a:ln>
            <a:solidFill>
              <a:srgbClr val="FFFFCC"/>
            </a:solidFill>
          </a:ln>
        </p:spPr>
        <p:txBody>
          <a:bodyPr/>
          <a:lstStyle/>
          <a:p>
            <a:r>
              <a:rPr lang="ar-SA" sz="4000">
                <a:solidFill>
                  <a:srgbClr val="FFFFCC"/>
                </a:solidFill>
                <a:cs typeface="PT Bold Heading" pitchFamily="2" charset="-78"/>
              </a:rPr>
              <a:t>المفاهيم الميكانيكية الأساسية المتعلقة بالعدو</a:t>
            </a:r>
            <a:endParaRPr lang="en-US" sz="4000">
              <a:solidFill>
                <a:srgbClr val="FFFFCC"/>
              </a:solidFill>
              <a:cs typeface="PT Bold Heading" pitchFamily="2" charset="-78"/>
            </a:endParaRPr>
          </a:p>
        </p:txBody>
      </p:sp>
      <p:sp>
        <p:nvSpPr>
          <p:cNvPr id="41988" name="Text Box 4"/>
          <p:cNvSpPr txBox="1">
            <a:spLocks noChangeArrowheads="1"/>
          </p:cNvSpPr>
          <p:nvPr/>
        </p:nvSpPr>
        <p:spPr bwMode="auto">
          <a:xfrm>
            <a:off x="97124" y="1428736"/>
            <a:ext cx="8929717" cy="461665"/>
          </a:xfrm>
          <a:prstGeom prst="rect">
            <a:avLst/>
          </a:prstGeom>
          <a:noFill/>
          <a:ln w="9525">
            <a:solidFill>
              <a:srgbClr val="00FF00"/>
            </a:solidFill>
            <a:miter lim="800000"/>
            <a:headEnd/>
            <a:tailEnd/>
          </a:ln>
          <a:effectLst/>
        </p:spPr>
        <p:txBody>
          <a:bodyPr wrap="square">
            <a:spAutoFit/>
          </a:bodyPr>
          <a:lstStyle/>
          <a:p>
            <a:pPr>
              <a:spcBef>
                <a:spcPct val="50000"/>
              </a:spcBef>
            </a:pPr>
            <a:r>
              <a:rPr lang="ar-SA" sz="2400" b="1" dirty="0">
                <a:solidFill>
                  <a:srgbClr val="FFFFCC"/>
                </a:solidFill>
                <a:cs typeface="AL-Mateen" pitchFamily="2" charset="-78"/>
              </a:rPr>
              <a:t>العلاقة بين الزمن اللازم لقطع مسافة معينة و العوامل التي تحدد ذلك الزمن تتضح من خلال الشكل التالي</a:t>
            </a:r>
            <a:endParaRPr lang="en-US" sz="2400" b="1" dirty="0">
              <a:solidFill>
                <a:srgbClr val="FFFFCC"/>
              </a:solidFill>
              <a:cs typeface="AL-Mateen" pitchFamily="2" charset="-78"/>
            </a:endParaRPr>
          </a:p>
        </p:txBody>
      </p:sp>
      <p:sp>
        <p:nvSpPr>
          <p:cNvPr id="41989" name="Line 5"/>
          <p:cNvSpPr>
            <a:spLocks noChangeShapeType="1"/>
          </p:cNvSpPr>
          <p:nvPr/>
        </p:nvSpPr>
        <p:spPr bwMode="auto">
          <a:xfrm>
            <a:off x="4643438" y="2565400"/>
            <a:ext cx="0" cy="215900"/>
          </a:xfrm>
          <a:prstGeom prst="line">
            <a:avLst/>
          </a:prstGeom>
          <a:noFill/>
          <a:ln w="9525">
            <a:solidFill>
              <a:schemeClr val="tx1"/>
            </a:solidFill>
            <a:round/>
            <a:headEnd/>
            <a:tailEnd type="triangle" w="med" len="med"/>
          </a:ln>
          <a:effectLst/>
        </p:spPr>
        <p:txBody>
          <a:bodyPr/>
          <a:lstStyle/>
          <a:p>
            <a:endParaRPr lang="ar-SA"/>
          </a:p>
        </p:txBody>
      </p:sp>
      <p:pic>
        <p:nvPicPr>
          <p:cNvPr id="41991" name="Picture 7" descr="15-4"/>
          <p:cNvPicPr>
            <a:picLocks noChangeAspect="1" noChangeArrowheads="1"/>
          </p:cNvPicPr>
          <p:nvPr/>
        </p:nvPicPr>
        <p:blipFill>
          <a:blip r:embed="rId2" cstate="print">
            <a:lum contrast="8000"/>
          </a:blip>
          <a:srcRect l="4048" r="5949"/>
          <a:stretch>
            <a:fillRect/>
          </a:stretch>
        </p:blipFill>
        <p:spPr bwMode="auto">
          <a:xfrm>
            <a:off x="244762" y="2000240"/>
            <a:ext cx="8643965" cy="4714884"/>
          </a:xfrm>
          <a:prstGeom prst="roundRect">
            <a:avLst>
              <a:gd name="adj" fmla="val 5031"/>
            </a:avLst>
          </a:prstGeom>
          <a:solidFill>
            <a:srgbClr val="72043B"/>
          </a:solidFill>
          <a:ln w="19050">
            <a:solidFill>
              <a:srgbClr val="72043B"/>
            </a:solidFill>
            <a:miter lim="800000"/>
            <a:headEnd/>
            <a:tailEnd/>
          </a:ln>
        </p:spPr>
      </p:pic>
    </p:spTree>
  </p:cSld>
  <p:clrMapOvr>
    <a:masterClrMapping/>
  </p:clrMapOvr>
  <p:transition>
    <p:circl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p:cNvSpPr>
            <a:spLocks noGrp="1" noChangeArrowheads="1"/>
          </p:cNvSpPr>
          <p:nvPr>
            <p:ph type="title"/>
          </p:nvPr>
        </p:nvSpPr>
        <p:spPr>
          <a:xfrm>
            <a:off x="457200" y="71414"/>
            <a:ext cx="8229600" cy="1508113"/>
          </a:xfrm>
          <a:solidFill>
            <a:srgbClr val="72043B"/>
          </a:solidFill>
          <a:ln>
            <a:solidFill>
              <a:srgbClr val="FFFFCC"/>
            </a:solidFill>
          </a:ln>
        </p:spPr>
        <p:txBody>
          <a:bodyPr/>
          <a:lstStyle/>
          <a:p>
            <a:r>
              <a:rPr lang="ar-SA" sz="4000">
                <a:solidFill>
                  <a:srgbClr val="FFFFCC"/>
                </a:solidFill>
                <a:cs typeface="PT Bold Heading" pitchFamily="2" charset="-78"/>
              </a:rPr>
              <a:t>العدو</a:t>
            </a:r>
            <a:br>
              <a:rPr lang="ar-SA" sz="4000">
                <a:solidFill>
                  <a:srgbClr val="FFFFCC"/>
                </a:solidFill>
                <a:cs typeface="PT Bold Heading" pitchFamily="2" charset="-78"/>
              </a:rPr>
            </a:br>
            <a:r>
              <a:rPr lang="ar-SA" sz="4000">
                <a:solidFill>
                  <a:srgbClr val="FFFFCC"/>
                </a:solidFill>
                <a:cs typeface="PT Bold Heading" pitchFamily="2" charset="-78"/>
              </a:rPr>
              <a:t>البدء في المسافات القصيرة</a:t>
            </a:r>
            <a:endParaRPr lang="en-US" sz="4000">
              <a:solidFill>
                <a:srgbClr val="FFFFCC"/>
              </a:solidFill>
              <a:cs typeface="PT Bold Heading" pitchFamily="2" charset="-78"/>
            </a:endParaRPr>
          </a:p>
        </p:txBody>
      </p:sp>
      <p:sp>
        <p:nvSpPr>
          <p:cNvPr id="122883" name="Rectangle 3"/>
          <p:cNvSpPr>
            <a:spLocks noGrp="1" noChangeArrowheads="1"/>
          </p:cNvSpPr>
          <p:nvPr>
            <p:ph type="body" idx="1"/>
          </p:nvPr>
        </p:nvSpPr>
        <p:spPr>
          <a:xfrm>
            <a:off x="457200" y="1684357"/>
            <a:ext cx="8229600" cy="4530725"/>
          </a:xfrm>
          <a:noFill/>
          <a:ln>
            <a:solidFill>
              <a:srgbClr val="FFFFCC"/>
            </a:solidFill>
          </a:ln>
        </p:spPr>
        <p:txBody>
          <a:bodyPr/>
          <a:lstStyle/>
          <a:p>
            <a:pPr>
              <a:buClr>
                <a:srgbClr val="66FF33"/>
              </a:buClr>
            </a:pPr>
            <a:r>
              <a:rPr lang="ar-SA" sz="3600" dirty="0">
                <a:cs typeface="AL-Mateen" pitchFamily="2" charset="-78"/>
              </a:rPr>
              <a:t>يوجد ثلاث انواع من البدء في المسافات القصيرة و هي:</a:t>
            </a:r>
          </a:p>
          <a:p>
            <a:pPr lvl="1">
              <a:buClr>
                <a:srgbClr val="FFFF00"/>
              </a:buClr>
            </a:pPr>
            <a:r>
              <a:rPr lang="ar-SA" sz="3200" dirty="0">
                <a:cs typeface="AL-Mateen" pitchFamily="2" charset="-78"/>
              </a:rPr>
              <a:t>القصير</a:t>
            </a:r>
          </a:p>
          <a:p>
            <a:pPr lvl="1">
              <a:buClr>
                <a:srgbClr val="FFFF00"/>
              </a:buClr>
            </a:pPr>
            <a:r>
              <a:rPr lang="ar-SA" sz="3200" dirty="0">
                <a:cs typeface="AL-Mateen" pitchFamily="2" charset="-78"/>
              </a:rPr>
              <a:t>المتوسط</a:t>
            </a:r>
          </a:p>
          <a:p>
            <a:pPr lvl="1">
              <a:buClr>
                <a:srgbClr val="FFFF00"/>
              </a:buClr>
            </a:pPr>
            <a:r>
              <a:rPr lang="ar-SA" sz="3200" dirty="0">
                <a:cs typeface="AL-Mateen" pitchFamily="2" charset="-78"/>
              </a:rPr>
              <a:t>الطويل</a:t>
            </a:r>
          </a:p>
          <a:p>
            <a:pPr>
              <a:buClr>
                <a:srgbClr val="99FF33"/>
              </a:buClr>
            </a:pPr>
            <a:r>
              <a:rPr lang="ar-SA" sz="3600" dirty="0">
                <a:cs typeface="AL-Mateen" pitchFamily="2" charset="-78"/>
              </a:rPr>
              <a:t>الاختلاف بين هذه الأنواع يعتمد على المسافة بين الأقدام</a:t>
            </a:r>
          </a:p>
          <a:p>
            <a:pPr>
              <a:buClr>
                <a:srgbClr val="99FF33"/>
              </a:buClr>
              <a:buFont typeface="Wingdings" pitchFamily="2" charset="2"/>
              <a:buNone/>
            </a:pPr>
            <a:r>
              <a:rPr lang="ar-SA" sz="3600" dirty="0">
                <a:cs typeface="AL-Mateen" pitchFamily="2" charset="-78"/>
              </a:rPr>
              <a:t> ( من اصابع القدم الأولى الى اصابع القدم الثانية كما تقاس نسبة الى اتجاه الجري).</a:t>
            </a:r>
            <a:endParaRPr lang="en-US" sz="3600" dirty="0">
              <a:cs typeface="AL-Mateen" pitchFamily="2" charset="-78"/>
            </a:endParaRPr>
          </a:p>
        </p:txBody>
      </p:sp>
    </p:spTree>
  </p:cSld>
  <p:clrMapOvr>
    <a:masterClrMapping/>
  </p:clrMapOvr>
  <p:transition>
    <p:circl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solidFill>
            <a:srgbClr val="72043B"/>
          </a:solidFill>
          <a:ln>
            <a:solidFill>
              <a:srgbClr val="FFFFCC"/>
            </a:solidFill>
          </a:ln>
        </p:spPr>
        <p:txBody>
          <a:bodyPr/>
          <a:lstStyle/>
          <a:p>
            <a:r>
              <a:rPr lang="ar-SA" sz="3600" dirty="0">
                <a:solidFill>
                  <a:srgbClr val="FFFFCC"/>
                </a:solidFill>
                <a:cs typeface="PT Bold Heading" pitchFamily="2" charset="-78"/>
              </a:rPr>
              <a:t>السرعة و الزمن لأوضاع مختلفة عند </a:t>
            </a:r>
            <a:r>
              <a:rPr lang="ar-SA" sz="3600" dirty="0" smtClean="0">
                <a:solidFill>
                  <a:srgbClr val="FFFFCC"/>
                </a:solidFill>
                <a:cs typeface="PT Bold Heading" pitchFamily="2" charset="-78"/>
              </a:rPr>
              <a:t>البدء</a:t>
            </a:r>
            <a:endParaRPr lang="en-US" sz="3600" dirty="0">
              <a:solidFill>
                <a:srgbClr val="FFFFCC"/>
              </a:solidFill>
              <a:cs typeface="PT Bold Heading" pitchFamily="2" charset="-78"/>
            </a:endParaRPr>
          </a:p>
        </p:txBody>
      </p:sp>
      <p:sp>
        <p:nvSpPr>
          <p:cNvPr id="44036" name="Text Box 4"/>
          <p:cNvSpPr txBox="1">
            <a:spLocks noChangeArrowheads="1"/>
          </p:cNvSpPr>
          <p:nvPr/>
        </p:nvSpPr>
        <p:spPr bwMode="auto">
          <a:xfrm>
            <a:off x="428596" y="1773238"/>
            <a:ext cx="8391554" cy="523220"/>
          </a:xfrm>
          <a:prstGeom prst="rect">
            <a:avLst/>
          </a:prstGeom>
          <a:noFill/>
          <a:ln w="9525">
            <a:solidFill>
              <a:srgbClr val="FF3300"/>
            </a:solidFill>
            <a:miter lim="800000"/>
            <a:headEnd/>
            <a:tailEnd/>
          </a:ln>
          <a:effectLst/>
        </p:spPr>
        <p:txBody>
          <a:bodyPr wrap="square">
            <a:spAutoFit/>
          </a:bodyPr>
          <a:lstStyle/>
          <a:p>
            <a:pPr algn="ctr">
              <a:spcBef>
                <a:spcPct val="50000"/>
              </a:spcBef>
            </a:pPr>
            <a:r>
              <a:rPr lang="ar-SA" sz="2800" dirty="0">
                <a:cs typeface="AL-Mateen" pitchFamily="2" charset="-78"/>
              </a:rPr>
              <a:t>البدء المتوسط هو أفضل نوع حسب البيانات المتوفرة في الجدول </a:t>
            </a:r>
            <a:r>
              <a:rPr lang="ar-SA" sz="2800" dirty="0" smtClean="0">
                <a:cs typeface="AL-Mateen" pitchFamily="2" charset="-78"/>
              </a:rPr>
              <a:t>التالي:</a:t>
            </a:r>
            <a:endParaRPr lang="en-US" sz="2800" dirty="0">
              <a:cs typeface="AL-Mateen" pitchFamily="2" charset="-78"/>
            </a:endParaRPr>
          </a:p>
        </p:txBody>
      </p:sp>
      <p:sp>
        <p:nvSpPr>
          <p:cNvPr id="44037" name="Text Box 5"/>
          <p:cNvSpPr txBox="1">
            <a:spLocks noChangeArrowheads="1"/>
          </p:cNvSpPr>
          <p:nvPr/>
        </p:nvSpPr>
        <p:spPr bwMode="auto">
          <a:xfrm>
            <a:off x="6011863" y="2571744"/>
            <a:ext cx="2952750" cy="4093428"/>
          </a:xfrm>
          <a:prstGeom prst="rect">
            <a:avLst/>
          </a:prstGeom>
          <a:noFill/>
          <a:ln w="9525">
            <a:solidFill>
              <a:srgbClr val="00FF00"/>
            </a:solidFill>
            <a:miter lim="800000"/>
            <a:headEnd/>
            <a:tailEnd/>
          </a:ln>
          <a:effectLst/>
        </p:spPr>
        <p:txBody>
          <a:bodyPr wrap="square">
            <a:spAutoFit/>
          </a:bodyPr>
          <a:lstStyle/>
          <a:p>
            <a:pPr>
              <a:spcBef>
                <a:spcPct val="50000"/>
              </a:spcBef>
              <a:buClr>
                <a:srgbClr val="FF3300"/>
              </a:buClr>
            </a:pPr>
            <a:r>
              <a:rPr lang="ar-SA" sz="2000" dirty="0">
                <a:cs typeface="AL-Mateen" pitchFamily="2" charset="-78"/>
              </a:rPr>
              <a:t>بيانات أخرى: </a:t>
            </a:r>
          </a:p>
          <a:p>
            <a:pPr>
              <a:spcBef>
                <a:spcPct val="50000"/>
              </a:spcBef>
              <a:buClr>
                <a:srgbClr val="FF3300"/>
              </a:buClr>
              <a:buFontTx/>
              <a:buChar char="•"/>
            </a:pPr>
            <a:r>
              <a:rPr lang="ar-SA" sz="2000" dirty="0">
                <a:cs typeface="AL-Mateen" pitchFamily="2" charset="-78"/>
              </a:rPr>
              <a:t> المسافة الأفقية بين اليدين (20سم بين الإبهام لكل يد)</a:t>
            </a:r>
          </a:p>
          <a:p>
            <a:pPr>
              <a:spcBef>
                <a:spcPct val="50000"/>
              </a:spcBef>
              <a:buClr>
                <a:srgbClr val="FF3300"/>
              </a:buClr>
              <a:buFontTx/>
              <a:buChar char="•"/>
            </a:pPr>
            <a:r>
              <a:rPr lang="ar-SA" sz="2000" dirty="0">
                <a:cs typeface="AL-Mateen" pitchFamily="2" charset="-78"/>
              </a:rPr>
              <a:t> نسبة وزن الجسم المدعوم على اليدين </a:t>
            </a:r>
            <a:r>
              <a:rPr lang="ar-SA" sz="2000" dirty="0">
                <a:latin typeface="+mj-lt"/>
                <a:cs typeface="AL-Mateen" pitchFamily="2" charset="-78"/>
              </a:rPr>
              <a:t>(73-83</a:t>
            </a:r>
            <a:r>
              <a:rPr lang="ar-SA" sz="2000" dirty="0">
                <a:cs typeface="AL-Mateen" pitchFamily="2" charset="-78"/>
              </a:rPr>
              <a:t> للمميزين)</a:t>
            </a:r>
          </a:p>
          <a:p>
            <a:pPr>
              <a:spcBef>
                <a:spcPct val="50000"/>
              </a:spcBef>
              <a:buClr>
                <a:srgbClr val="FF3300"/>
              </a:buClr>
              <a:buFontTx/>
              <a:buChar char="•"/>
            </a:pPr>
            <a:r>
              <a:rPr lang="ar-SA" sz="2000" dirty="0">
                <a:cs typeface="AL-Mateen" pitchFamily="2" charset="-78"/>
              </a:rPr>
              <a:t> رد الفعل للقدمين ( مثل بصمة القدم)</a:t>
            </a:r>
          </a:p>
          <a:p>
            <a:pPr>
              <a:spcBef>
                <a:spcPct val="50000"/>
              </a:spcBef>
              <a:buClr>
                <a:srgbClr val="FF3300"/>
              </a:buClr>
              <a:buFontTx/>
              <a:buChar char="•"/>
            </a:pPr>
            <a:r>
              <a:rPr lang="ar-SA" sz="2000" dirty="0">
                <a:cs typeface="AL-Mateen" pitchFamily="2" charset="-78"/>
              </a:rPr>
              <a:t> مسافة الوصول </a:t>
            </a:r>
            <a:r>
              <a:rPr lang="ar-SA" sz="2000" dirty="0" err="1">
                <a:cs typeface="AL-Mateen" pitchFamily="2" charset="-78"/>
              </a:rPr>
              <a:t>الى</a:t>
            </a:r>
            <a:r>
              <a:rPr lang="ar-SA" sz="2000" dirty="0">
                <a:cs typeface="AL-Mateen" pitchFamily="2" charset="-78"/>
              </a:rPr>
              <a:t> السعة القصوى </a:t>
            </a:r>
            <a:r>
              <a:rPr lang="ar-SA" sz="2000" dirty="0">
                <a:latin typeface="+mj-lt"/>
                <a:cs typeface="AL-Mateen" pitchFamily="2" charset="-78"/>
              </a:rPr>
              <a:t>(50-70م)</a:t>
            </a:r>
          </a:p>
          <a:p>
            <a:pPr>
              <a:spcBef>
                <a:spcPct val="50000"/>
              </a:spcBef>
              <a:buClr>
                <a:srgbClr val="FF3300"/>
              </a:buClr>
              <a:buFontTx/>
              <a:buChar char="•"/>
            </a:pPr>
            <a:r>
              <a:rPr lang="ar-SA" sz="2000" dirty="0">
                <a:cs typeface="AL-Mateen" pitchFamily="2" charset="-78"/>
              </a:rPr>
              <a:t> الاختلاف بين الذكور </a:t>
            </a:r>
            <a:r>
              <a:rPr lang="ar-SA" sz="2000" dirty="0" err="1">
                <a:cs typeface="AL-Mateen" pitchFamily="2" charset="-78"/>
              </a:rPr>
              <a:t>و</a:t>
            </a:r>
            <a:r>
              <a:rPr lang="ar-SA" sz="2000" dirty="0">
                <a:cs typeface="AL-Mateen" pitchFamily="2" charset="-78"/>
              </a:rPr>
              <a:t> الإناث</a:t>
            </a:r>
          </a:p>
          <a:p>
            <a:pPr>
              <a:spcBef>
                <a:spcPct val="50000"/>
              </a:spcBef>
              <a:buClr>
                <a:srgbClr val="FF3300"/>
              </a:buClr>
              <a:buFontTx/>
              <a:buChar char="•"/>
            </a:pPr>
            <a:r>
              <a:rPr lang="ar-SA" sz="2000" dirty="0">
                <a:cs typeface="AL-Mateen" pitchFamily="2" charset="-78"/>
              </a:rPr>
              <a:t>تصميم مكعبات البدء</a:t>
            </a:r>
            <a:endParaRPr lang="en-US" sz="2000" dirty="0">
              <a:cs typeface="AL-Mateen" pitchFamily="2" charset="-78"/>
            </a:endParaRPr>
          </a:p>
        </p:txBody>
      </p:sp>
      <p:sp>
        <p:nvSpPr>
          <p:cNvPr id="44038" name="Line 6"/>
          <p:cNvSpPr>
            <a:spLocks noChangeShapeType="1"/>
          </p:cNvSpPr>
          <p:nvPr/>
        </p:nvSpPr>
        <p:spPr bwMode="auto">
          <a:xfrm flipH="1">
            <a:off x="4786314" y="1142984"/>
            <a:ext cx="360363" cy="0"/>
          </a:xfrm>
          <a:prstGeom prst="line">
            <a:avLst/>
          </a:prstGeom>
          <a:noFill/>
          <a:ln w="9525">
            <a:solidFill>
              <a:schemeClr val="tx1"/>
            </a:solidFill>
            <a:round/>
            <a:headEnd/>
            <a:tailEnd type="triangle" w="med" len="med"/>
          </a:ln>
          <a:effectLst/>
        </p:spPr>
        <p:txBody>
          <a:bodyPr/>
          <a:lstStyle/>
          <a:p>
            <a:endParaRPr lang="ar-SA"/>
          </a:p>
        </p:txBody>
      </p:sp>
      <p:graphicFrame>
        <p:nvGraphicFramePr>
          <p:cNvPr id="44040" name="Object 8"/>
          <p:cNvGraphicFramePr>
            <a:graphicFrameLocks noChangeAspect="1"/>
          </p:cNvGraphicFramePr>
          <p:nvPr>
            <p:ph idx="1"/>
          </p:nvPr>
        </p:nvGraphicFramePr>
        <p:xfrm>
          <a:off x="185738" y="2662238"/>
          <a:ext cx="5743584" cy="3981472"/>
        </p:xfrm>
        <a:graphic>
          <a:graphicData uri="http://schemas.openxmlformats.org/presentationml/2006/ole">
            <p:oleObj spid="_x0000_s44040" name="Document" r:id="rId3" imgW="6246388" imgH="3436583" progId="Word.Document.8">
              <p:embed/>
            </p:oleObj>
          </a:graphicData>
        </a:graphic>
      </p:graphicFrame>
    </p:spTree>
  </p:cSld>
  <p:clrMapOvr>
    <a:masterClrMapping/>
  </p:clrMapOvr>
  <p:transition>
    <p:circle/>
  </p:transition>
  <p:timing>
    <p:tnLst>
      <p:par>
        <p:cTn id="1" dur="indefinite" restart="never" nodeType="tmRoot"/>
      </p:par>
    </p:tnLst>
  </p:timing>
</p:sld>
</file>

<file path=ppt/theme/theme1.xml><?xml version="1.0" encoding="utf-8"?>
<a:theme xmlns:a="http://schemas.openxmlformats.org/drawingml/2006/main" name="Globe">
  <a:themeElements>
    <a:clrScheme name="Globe 3">
      <a:dk1>
        <a:srgbClr val="003B76"/>
      </a:dk1>
      <a:lt1>
        <a:srgbClr val="FFFFFF"/>
      </a:lt1>
      <a:dk2>
        <a:srgbClr val="0066CC"/>
      </a:dk2>
      <a:lt2>
        <a:srgbClr val="CCECFF"/>
      </a:lt2>
      <a:accent1>
        <a:srgbClr val="33CCCC"/>
      </a:accent1>
      <a:accent2>
        <a:srgbClr val="66CCFF"/>
      </a:accent2>
      <a:accent3>
        <a:srgbClr val="AAB8E2"/>
      </a:accent3>
      <a:accent4>
        <a:srgbClr val="DADADA"/>
      </a:accent4>
      <a:accent5>
        <a:srgbClr val="ADE2E2"/>
      </a:accent5>
      <a:accent6>
        <a:srgbClr val="5CB9E7"/>
      </a:accent6>
      <a:hlink>
        <a:srgbClr val="FFFFCC"/>
      </a:hlink>
      <a:folHlink>
        <a:srgbClr val="FFCC66"/>
      </a:folHlink>
    </a:clrScheme>
    <a:fontScheme name="Globe">
      <a:majorFont>
        <a:latin typeface="Arial"/>
        <a:ea typeface=""/>
        <a:cs typeface="Arial"/>
      </a:majorFont>
      <a:minorFont>
        <a:latin typeface="Verdan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Globe 1">
        <a:dk1>
          <a:srgbClr val="622100"/>
        </a:dk1>
        <a:lt1>
          <a:srgbClr val="FFFFFF"/>
        </a:lt1>
        <a:dk2>
          <a:srgbClr val="800000"/>
        </a:dk2>
        <a:lt2>
          <a:srgbClr val="FFFFCC"/>
        </a:lt2>
        <a:accent1>
          <a:srgbClr val="E42B00"/>
        </a:accent1>
        <a:accent2>
          <a:srgbClr val="996600"/>
        </a:accent2>
        <a:accent3>
          <a:srgbClr val="C0AAAA"/>
        </a:accent3>
        <a:accent4>
          <a:srgbClr val="DADADA"/>
        </a:accent4>
        <a:accent5>
          <a:srgbClr val="EFACAA"/>
        </a:accent5>
        <a:accent6>
          <a:srgbClr val="8A5C00"/>
        </a:accent6>
        <a:hlink>
          <a:srgbClr val="FADF6C"/>
        </a:hlink>
        <a:folHlink>
          <a:srgbClr val="FF9900"/>
        </a:folHlink>
      </a:clrScheme>
      <a:clrMap bg1="dk2" tx1="lt1" bg2="dk1" tx2="lt2" accent1="accent1" accent2="accent2" accent3="accent3" accent4="accent4" accent5="accent5" accent6="accent6" hlink="hlink" folHlink="folHlink"/>
    </a:extraClrScheme>
    <a:extraClrScheme>
      <a:clrScheme name="Globe 2">
        <a:dk1>
          <a:srgbClr val="5F4545"/>
        </a:dk1>
        <a:lt1>
          <a:srgbClr val="FFFFFF"/>
        </a:lt1>
        <a:dk2>
          <a:srgbClr val="8F6969"/>
        </a:dk2>
        <a:lt2>
          <a:srgbClr val="FFFFCC"/>
        </a:lt2>
        <a:accent1>
          <a:srgbClr val="CC6600"/>
        </a:accent1>
        <a:accent2>
          <a:srgbClr val="924C0C"/>
        </a:accent2>
        <a:accent3>
          <a:srgbClr val="C6B9B9"/>
        </a:accent3>
        <a:accent4>
          <a:srgbClr val="DADADA"/>
        </a:accent4>
        <a:accent5>
          <a:srgbClr val="E2B8AA"/>
        </a:accent5>
        <a:accent6>
          <a:srgbClr val="84440A"/>
        </a:accent6>
        <a:hlink>
          <a:srgbClr val="CFD375"/>
        </a:hlink>
        <a:folHlink>
          <a:srgbClr val="98BB91"/>
        </a:folHlink>
      </a:clrScheme>
      <a:clrMap bg1="dk2" tx1="lt1" bg2="dk1" tx2="lt2" accent1="accent1" accent2="accent2" accent3="accent3" accent4="accent4" accent5="accent5" accent6="accent6" hlink="hlink" folHlink="folHlink"/>
    </a:extraClrScheme>
    <a:extraClrScheme>
      <a:clrScheme name="Globe 3">
        <a:dk1>
          <a:srgbClr val="003B76"/>
        </a:dk1>
        <a:lt1>
          <a:srgbClr val="FFFFFF"/>
        </a:lt1>
        <a:dk2>
          <a:srgbClr val="0066CC"/>
        </a:dk2>
        <a:lt2>
          <a:srgbClr val="CCECFF"/>
        </a:lt2>
        <a:accent1>
          <a:srgbClr val="33CCCC"/>
        </a:accent1>
        <a:accent2>
          <a:srgbClr val="66CCFF"/>
        </a:accent2>
        <a:accent3>
          <a:srgbClr val="AAB8E2"/>
        </a:accent3>
        <a:accent4>
          <a:srgbClr val="DADADA"/>
        </a:accent4>
        <a:accent5>
          <a:srgbClr val="ADE2E2"/>
        </a:accent5>
        <a:accent6>
          <a:srgbClr val="5CB9E7"/>
        </a:accent6>
        <a:hlink>
          <a:srgbClr val="FFFFCC"/>
        </a:hlink>
        <a:folHlink>
          <a:srgbClr val="FFCC66"/>
        </a:folHlink>
      </a:clrScheme>
      <a:clrMap bg1="dk2" tx1="lt1" bg2="dk1" tx2="lt2" accent1="accent1" accent2="accent2" accent3="accent3" accent4="accent4" accent5="accent5" accent6="accent6" hlink="hlink" folHlink="folHlink"/>
    </a:extraClrScheme>
    <a:extraClrScheme>
      <a:clrScheme name="Globe 4">
        <a:dk1>
          <a:srgbClr val="005856"/>
        </a:dk1>
        <a:lt1>
          <a:srgbClr val="FFFFFF"/>
        </a:lt1>
        <a:dk2>
          <a:srgbClr val="008080"/>
        </a:dk2>
        <a:lt2>
          <a:srgbClr val="FFFFCC"/>
        </a:lt2>
        <a:accent1>
          <a:srgbClr val="0099CC"/>
        </a:accent1>
        <a:accent2>
          <a:srgbClr val="00CCFF"/>
        </a:accent2>
        <a:accent3>
          <a:srgbClr val="AAC0C0"/>
        </a:accent3>
        <a:accent4>
          <a:srgbClr val="DADADA"/>
        </a:accent4>
        <a:accent5>
          <a:srgbClr val="AACAE2"/>
        </a:accent5>
        <a:accent6>
          <a:srgbClr val="00B9E7"/>
        </a:accent6>
        <a:hlink>
          <a:srgbClr val="1ACE9F"/>
        </a:hlink>
        <a:folHlink>
          <a:srgbClr val="948CCE"/>
        </a:folHlink>
      </a:clrScheme>
      <a:clrMap bg1="dk2" tx1="lt1" bg2="dk1" tx2="lt2" accent1="accent1" accent2="accent2" accent3="accent3" accent4="accent4" accent5="accent5" accent6="accent6" hlink="hlink" folHlink="folHlink"/>
    </a:extraClrScheme>
    <a:extraClrScheme>
      <a:clrScheme name="Globe 5">
        <a:dk1>
          <a:srgbClr val="3C5436"/>
        </a:dk1>
        <a:lt1>
          <a:srgbClr val="FFFFFF"/>
        </a:lt1>
        <a:dk2>
          <a:srgbClr val="5F8656"/>
        </a:dk2>
        <a:lt2>
          <a:srgbClr val="D6D8C0"/>
        </a:lt2>
        <a:accent1>
          <a:srgbClr val="61733D"/>
        </a:accent1>
        <a:accent2>
          <a:srgbClr val="324A39"/>
        </a:accent2>
        <a:accent3>
          <a:srgbClr val="B6C3B4"/>
        </a:accent3>
        <a:accent4>
          <a:srgbClr val="DADADA"/>
        </a:accent4>
        <a:accent5>
          <a:srgbClr val="B7BCAF"/>
        </a:accent5>
        <a:accent6>
          <a:srgbClr val="2C4233"/>
        </a:accent6>
        <a:hlink>
          <a:srgbClr val="73D588"/>
        </a:hlink>
        <a:folHlink>
          <a:srgbClr val="6F99B9"/>
        </a:folHlink>
      </a:clrScheme>
      <a:clrMap bg1="dk2" tx1="lt1" bg2="dk1" tx2="lt2" accent1="accent1" accent2="accent2" accent3="accent3" accent4="accent4" accent5="accent5" accent6="accent6" hlink="hlink" folHlink="folHlink"/>
    </a:extraClrScheme>
    <a:extraClrScheme>
      <a:clrScheme name="Globe 6">
        <a:dk1>
          <a:srgbClr val="5B7B65"/>
        </a:dk1>
        <a:lt1>
          <a:srgbClr val="FFFFFF"/>
        </a:lt1>
        <a:dk2>
          <a:srgbClr val="9ABE9D"/>
        </a:dk2>
        <a:lt2>
          <a:srgbClr val="336600"/>
        </a:lt2>
        <a:accent1>
          <a:srgbClr val="00CC66"/>
        </a:accent1>
        <a:accent2>
          <a:srgbClr val="4E7050"/>
        </a:accent2>
        <a:accent3>
          <a:srgbClr val="CADBCC"/>
        </a:accent3>
        <a:accent4>
          <a:srgbClr val="DADADA"/>
        </a:accent4>
        <a:accent5>
          <a:srgbClr val="AAE2B8"/>
        </a:accent5>
        <a:accent6>
          <a:srgbClr val="466548"/>
        </a:accent6>
        <a:hlink>
          <a:srgbClr val="FFFFCC"/>
        </a:hlink>
        <a:folHlink>
          <a:srgbClr val="9CE8A3"/>
        </a:folHlink>
      </a:clrScheme>
      <a:clrMap bg1="dk2" tx1="lt1" bg2="dk1" tx2="lt2" accent1="accent1" accent2="accent2" accent3="accent3" accent4="accent4" accent5="accent5" accent6="accent6" hlink="hlink" folHlink="folHlink"/>
    </a:extraClrScheme>
    <a:extraClrScheme>
      <a:clrScheme name="Globe 7">
        <a:dk1>
          <a:srgbClr val="4C4E44"/>
        </a:dk1>
        <a:lt1>
          <a:srgbClr val="FFFFFF"/>
        </a:lt1>
        <a:dk2>
          <a:srgbClr val="686B5D"/>
        </a:dk2>
        <a:lt2>
          <a:srgbClr val="D6D5C6"/>
        </a:lt2>
        <a:accent1>
          <a:srgbClr val="898D79"/>
        </a:accent1>
        <a:accent2>
          <a:srgbClr val="4D4F45"/>
        </a:accent2>
        <a:accent3>
          <a:srgbClr val="B9BAB6"/>
        </a:accent3>
        <a:accent4>
          <a:srgbClr val="DADADA"/>
        </a:accent4>
        <a:accent5>
          <a:srgbClr val="C4C5BE"/>
        </a:accent5>
        <a:accent6>
          <a:srgbClr val="45473E"/>
        </a:accent6>
        <a:hlink>
          <a:srgbClr val="58BE67"/>
        </a:hlink>
        <a:folHlink>
          <a:srgbClr val="C0C640"/>
        </a:folHlink>
      </a:clrScheme>
      <a:clrMap bg1="dk2" tx1="lt1" bg2="dk1" tx2="lt2" accent1="accent1" accent2="accent2" accent3="accent3" accent4="accent4" accent5="accent5" accent6="accent6" hlink="hlink" folHlink="folHlink"/>
    </a:extraClrScheme>
    <a:extraClrScheme>
      <a:clrScheme name="Globe 8">
        <a:dk1>
          <a:srgbClr val="000000"/>
        </a:dk1>
        <a:lt1>
          <a:srgbClr val="FFFFDD"/>
        </a:lt1>
        <a:dk2>
          <a:srgbClr val="000000"/>
        </a:dk2>
        <a:lt2>
          <a:srgbClr val="98977A"/>
        </a:lt2>
        <a:accent1>
          <a:srgbClr val="BDCDA7"/>
        </a:accent1>
        <a:accent2>
          <a:srgbClr val="A0D060"/>
        </a:accent2>
        <a:accent3>
          <a:srgbClr val="FFFFEB"/>
        </a:accent3>
        <a:accent4>
          <a:srgbClr val="000000"/>
        </a:accent4>
        <a:accent5>
          <a:srgbClr val="DBE3D0"/>
        </a:accent5>
        <a:accent6>
          <a:srgbClr val="91BC56"/>
        </a:accent6>
        <a:hlink>
          <a:srgbClr val="FADD4E"/>
        </a:hlink>
        <a:folHlink>
          <a:srgbClr val="CC99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Globe</Template>
  <TotalTime>887</TotalTime>
  <Words>2174</Words>
  <Application>Microsoft PowerPoint</Application>
  <PresentationFormat>On-screen Show (4:3)</PresentationFormat>
  <Paragraphs>232</Paragraphs>
  <Slides>45</Slides>
  <Notes>0</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45</vt:i4>
      </vt:variant>
    </vt:vector>
  </HeadingPairs>
  <TitlesOfParts>
    <vt:vector size="48" baseType="lpstr">
      <vt:lpstr>Globe</vt:lpstr>
      <vt:lpstr>Document</vt:lpstr>
      <vt:lpstr>Equation</vt:lpstr>
      <vt:lpstr>ألعاب القوى</vt:lpstr>
      <vt:lpstr>العدو</vt:lpstr>
      <vt:lpstr>Slide 3</vt:lpstr>
      <vt:lpstr>وضع الجسم عند العدو</vt:lpstr>
      <vt:lpstr>العدو (تردد الخطوة)</vt:lpstr>
      <vt:lpstr>العدو (دراسات)</vt:lpstr>
      <vt:lpstr>المفاهيم الميكانيكية الأساسية المتعلقة بالعدو</vt:lpstr>
      <vt:lpstr>العدو البدء في المسافات القصيرة</vt:lpstr>
      <vt:lpstr>السرعة و الزمن لأوضاع مختلفة عند البدء</vt:lpstr>
      <vt:lpstr>وضع الجذع اثناء العدو</vt:lpstr>
      <vt:lpstr>الوثب الطويل</vt:lpstr>
      <vt:lpstr>مراحل الوثب الطويل 1</vt:lpstr>
      <vt:lpstr>وثب طويل 2</vt:lpstr>
      <vt:lpstr>وثب طويل 3 سرعة و زاوية الانطلاق لبعض البارزين</vt:lpstr>
      <vt:lpstr>الوثب الطويل 4 الاقتراب </vt:lpstr>
      <vt:lpstr>الوثب الطويل 5 التحول من الاقتراب الى الارتقاء</vt:lpstr>
      <vt:lpstr>الوثب الطويل 6 أي اسلوب وثب يستخدم الواثب</vt:lpstr>
      <vt:lpstr>وثب طويل 4 المفاهيم الميكانيكية الأساسية للوثب الطويل</vt:lpstr>
      <vt:lpstr>الوثب العالي</vt:lpstr>
      <vt:lpstr>الوثب العالي 1</vt:lpstr>
      <vt:lpstr>الوثب العالي 2</vt:lpstr>
      <vt:lpstr>الوثب العالي 3 ارتفاع الارتقاء</vt:lpstr>
      <vt:lpstr>الوثب العالي 4 ارتفاع الطيران </vt:lpstr>
      <vt:lpstr>الوثب العالي 5 دراسات سابقة</vt:lpstr>
      <vt:lpstr>الوثب العالي 6 ارتفاع مجاوزة العارضة</vt:lpstr>
      <vt:lpstr>الوثب العالي 7 الاقتراب</vt:lpstr>
      <vt:lpstr>الوثب العالي 8 الاقتراب 2</vt:lpstr>
      <vt:lpstr>الوثب العالي 9 تجاوز العارضة</vt:lpstr>
      <vt:lpstr>الزانة</vt:lpstr>
      <vt:lpstr>الزانة 1</vt:lpstr>
      <vt:lpstr>الزانة 2</vt:lpstr>
      <vt:lpstr>الزانة 3</vt:lpstr>
      <vt:lpstr>الرمح</vt:lpstr>
      <vt:lpstr>الرمح 1</vt:lpstr>
      <vt:lpstr>الرمح 2  نتائج بحوث على الرمح الجديد</vt:lpstr>
      <vt:lpstr>الرمح 3 القبضة</vt:lpstr>
      <vt:lpstr>الرمح 4 الاقتراب</vt:lpstr>
      <vt:lpstr>الرمح 5 سرعة الاطلاق</vt:lpstr>
      <vt:lpstr>المطرقة</vt:lpstr>
      <vt:lpstr>المطرقة 1</vt:lpstr>
      <vt:lpstr>المطرقة 2</vt:lpstr>
      <vt:lpstr>المطرقة 3</vt:lpstr>
      <vt:lpstr>المطرقة 4</vt:lpstr>
      <vt:lpstr>المطرقة 5</vt:lpstr>
      <vt:lpstr>المطرقة 6</vt:lpstr>
    </vt:vector>
  </TitlesOfParts>
  <Company>جامعة الملك سعود</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الوثب العالي</dc:title>
  <dc:creator>عبدالرحمن  العنقري</dc:creator>
  <cp:lastModifiedBy>moamen</cp:lastModifiedBy>
  <cp:revision>74</cp:revision>
  <dcterms:created xsi:type="dcterms:W3CDTF">2001-11-11T16:54:19Z</dcterms:created>
  <dcterms:modified xsi:type="dcterms:W3CDTF">2008-01-31T15:41:40Z</dcterms:modified>
</cp:coreProperties>
</file>