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77"/>
  </p:notesMasterIdLst>
  <p:sldIdLst>
    <p:sldId id="257" r:id="rId2"/>
    <p:sldId id="261" r:id="rId3"/>
    <p:sldId id="263" r:id="rId4"/>
    <p:sldId id="262" r:id="rId5"/>
    <p:sldId id="258" r:id="rId6"/>
    <p:sldId id="266" r:id="rId7"/>
    <p:sldId id="264" r:id="rId8"/>
    <p:sldId id="265" r:id="rId9"/>
    <p:sldId id="259" r:id="rId10"/>
    <p:sldId id="269" r:id="rId11"/>
    <p:sldId id="268" r:id="rId12"/>
    <p:sldId id="273" r:id="rId13"/>
    <p:sldId id="272" r:id="rId14"/>
    <p:sldId id="271" r:id="rId15"/>
    <p:sldId id="270" r:id="rId16"/>
    <p:sldId id="275" r:id="rId17"/>
    <p:sldId id="274" r:id="rId18"/>
    <p:sldId id="278" r:id="rId19"/>
    <p:sldId id="279" r:id="rId20"/>
    <p:sldId id="280" r:id="rId21"/>
    <p:sldId id="277" r:id="rId22"/>
    <p:sldId id="281" r:id="rId23"/>
    <p:sldId id="276" r:id="rId24"/>
    <p:sldId id="267" r:id="rId25"/>
    <p:sldId id="285" r:id="rId26"/>
    <p:sldId id="286" r:id="rId27"/>
    <p:sldId id="292" r:id="rId28"/>
    <p:sldId id="284" r:id="rId29"/>
    <p:sldId id="283" r:id="rId30"/>
    <p:sldId id="287" r:id="rId31"/>
    <p:sldId id="282" r:id="rId32"/>
    <p:sldId id="288" r:id="rId33"/>
    <p:sldId id="289" r:id="rId34"/>
    <p:sldId id="290" r:id="rId35"/>
    <p:sldId id="291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4" r:id="rId46"/>
    <p:sldId id="303" r:id="rId47"/>
    <p:sldId id="302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5" r:id="rId68"/>
    <p:sldId id="326" r:id="rId69"/>
    <p:sldId id="327" r:id="rId70"/>
    <p:sldId id="332" r:id="rId71"/>
    <p:sldId id="333" r:id="rId72"/>
    <p:sldId id="334" r:id="rId73"/>
    <p:sldId id="335" r:id="rId74"/>
    <p:sldId id="336" r:id="rId75"/>
    <p:sldId id="337" r:id="rId76"/>
  </p:sldIdLst>
  <p:sldSz cx="9144000" cy="6858000" type="screen4x3"/>
  <p:notesSz cx="6858000" cy="9144000"/>
  <p:custDataLst>
    <p:tags r:id="rId78"/>
  </p:custData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2B1B"/>
    <a:srgbClr val="060606"/>
    <a:srgbClr val="000000"/>
    <a:srgbClr val="0D0D0D"/>
    <a:srgbClr val="0A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50" d="100"/>
          <a:sy n="50" d="100"/>
        </p:scale>
        <p:origin x="-1734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pPr>
              <a:defRPr/>
            </a:pPr>
            <a:fld id="{8C42FC11-837D-49A8-A1A7-B8E5AB4BA2EF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ar-SA" noProof="0" smtClean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noProof="0" smtClean="0"/>
              <a:t>انقر لتحرير أنماط النص الرئيسي</a:t>
            </a:r>
          </a:p>
          <a:p>
            <a:pPr lvl="1"/>
            <a:r>
              <a:rPr lang="ar-SA" noProof="0" smtClean="0"/>
              <a:t>المستوى الثاني</a:t>
            </a:r>
          </a:p>
          <a:p>
            <a:pPr lvl="2"/>
            <a:r>
              <a:rPr lang="ar-SA" noProof="0" smtClean="0"/>
              <a:t>المستوى الثالث</a:t>
            </a:r>
          </a:p>
          <a:p>
            <a:pPr lvl="3"/>
            <a:r>
              <a:rPr lang="ar-SA" noProof="0" smtClean="0"/>
              <a:t>المستوى الرابع</a:t>
            </a:r>
          </a:p>
          <a:p>
            <a:pPr lvl="4"/>
            <a:r>
              <a:rPr lang="ar-SA" noProof="0" smtClean="0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pPr>
              <a:defRPr/>
            </a:pPr>
            <a:fld id="{CB8BF5FD-7979-4C0C-9927-F5F1525FA45F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75255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BF5FD-7979-4C0C-9927-F5F1525FA45F}" type="slidenum">
              <a:rPr lang="ar-SA" smtClean="0"/>
              <a:pPr>
                <a:defRPr/>
              </a:pPr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35426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79876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06BE6D0D-165E-4CF1-B56C-E3B8DFB3A6D2}" type="slidenum">
              <a:rPr lang="ar-SA" smtClean="0"/>
              <a:pPr eaLnBrk="1" hangingPunct="1"/>
              <a:t>4</a:t>
            </a:fld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4DD9688-7CB1-41E1-A702-89C392958572}" type="slidenum">
              <a:rPr lang="ar-SA" smtClean="0"/>
              <a:pPr eaLnBrk="1" hangingPunct="1"/>
              <a:t>48</a:t>
            </a:fld>
            <a:endParaRPr lang="ar-S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C5A0A3F0-6AF3-4C2B-8A13-7F45CD5B20AD}" type="slidenum">
              <a:rPr lang="ar-SA" smtClean="0"/>
              <a:pPr eaLnBrk="1" hangingPunct="1"/>
              <a:t>59</a:t>
            </a:fld>
            <a:endParaRPr lang="ar-S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A4D818D5-080F-4EEE-B346-56920B98405F}" type="slidenum">
              <a:rPr lang="ar-SA" smtClean="0"/>
              <a:pPr eaLnBrk="1" hangingPunct="1"/>
              <a:t>70</a:t>
            </a:fld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3DA04-E876-403F-8E2F-17AA4C9F1D2F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D8B18-63F8-4841-ACDB-11DA411A5E1D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26771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33998-77CC-46B5-BC30-81F831067C77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5CDCE-12D2-43F7-AF6F-CB0CD8E590A5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00537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CC0EA-397E-4582-8387-013F0AD1A5D2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AEB08-284A-458D-B7E4-FCBBE1459B96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94526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566FE-2154-4DD0-ACFB-5B00C524A6F3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960D7-68B1-4BC2-BF55-7D6B3CA1DC4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6628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7B5DB-6714-446F-8D2A-A31E63F1BFAF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5E717-A502-4F18-80E3-4780F8D6C1BB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52481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40A51-EFDC-40F7-8CF0-7307B71B8AAE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C904A-1423-4E4C-9235-E50C779A15F6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68137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1AB3D-B150-4662-A79D-EC04218979D3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BB5CA-90B5-4F8B-8517-E496BCC90FAD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41528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91659-87FC-4132-B8CA-B2EC73E5B7DC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111E4-15E1-43E4-BFB4-BF45CAFE50E8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80333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B74AD-CCA9-42EE-BBA0-FB121DC9EA16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B48F8-68FD-4F68-9875-F8BC55891DFB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92796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BBDC5-A395-4C51-B41E-6AFA9AA546DE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4A0D9-9236-4E77-8D71-95755B84D2DB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72895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3D6A0-2EBC-4066-9E80-3C012C109860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E74F6-28C4-4CE5-A20A-1C208A854164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46210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6AED0A-4645-45F4-8EF4-F37CA5B663C0}" type="datetimeFigureOut">
              <a:rPr lang="ar-SA"/>
              <a:pPr>
                <a:defRPr/>
              </a:pPr>
              <a:t>16/07/36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2CDF40-84D2-4AEE-83CF-89BE20BB1877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1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10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slide" Target="slide14.xm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1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5" Type="http://schemas.openxmlformats.org/officeDocument/2006/relationships/slide" Target="slide3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5" Type="http://schemas.openxmlformats.org/officeDocument/2006/relationships/slide" Target="slide3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5" Type="http://schemas.openxmlformats.org/officeDocument/2006/relationships/slide" Target="slide3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8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slide" Target="slide3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slide" Target="slide3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1.xml"/><Relationship Id="rId5" Type="http://schemas.openxmlformats.org/officeDocument/2006/relationships/slide" Target="slide3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slide" Target="slide3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Layout" Target="../slideLayouts/slideLayout1.xml"/><Relationship Id="rId7" Type="http://schemas.openxmlformats.org/officeDocument/2006/relationships/slide" Target="slide3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slide" Target="slide21.xml"/><Relationship Id="rId5" Type="http://schemas.openxmlformats.org/officeDocument/2006/relationships/image" Target="../media/image11.jpeg"/><Relationship Id="rId4" Type="http://schemas.openxmlformats.org/officeDocument/2006/relationships/image" Target="../media/image12.jpeg"/><Relationship Id="rId9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18.jpeg"/><Relationship Id="rId7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image" Target="../media/image11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9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0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jpeg"/><Relationship Id="rId18" Type="http://schemas.openxmlformats.org/officeDocument/2006/relationships/slide" Target="slide23.xml"/><Relationship Id="rId3" Type="http://schemas.microsoft.com/office/2007/relationships/media" Target="../media/media3.WAV"/><Relationship Id="rId21" Type="http://schemas.openxmlformats.org/officeDocument/2006/relationships/slide" Target="slide7.xml"/><Relationship Id="rId7" Type="http://schemas.openxmlformats.org/officeDocument/2006/relationships/slideLayout" Target="../slideLayouts/slideLayout1.xml"/><Relationship Id="rId12" Type="http://schemas.openxmlformats.org/officeDocument/2006/relationships/slide" Target="slide28.xml"/><Relationship Id="rId17" Type="http://schemas.openxmlformats.org/officeDocument/2006/relationships/slide" Target="slide31.xml"/><Relationship Id="rId2" Type="http://schemas.openxmlformats.org/officeDocument/2006/relationships/audio" Target="../media/media2.WAV"/><Relationship Id="rId16" Type="http://schemas.openxmlformats.org/officeDocument/2006/relationships/slide" Target="slide22.xml"/><Relationship Id="rId20" Type="http://schemas.openxmlformats.org/officeDocument/2006/relationships/slide" Target="slide75.xml"/><Relationship Id="rId1" Type="http://schemas.microsoft.com/office/2007/relationships/media" Target="../media/media2.WAV"/><Relationship Id="rId6" Type="http://schemas.openxmlformats.org/officeDocument/2006/relationships/audio" Target="../media/media1.mp3"/><Relationship Id="rId11" Type="http://schemas.openxmlformats.org/officeDocument/2006/relationships/slide" Target="slide17.xml"/><Relationship Id="rId24" Type="http://schemas.openxmlformats.org/officeDocument/2006/relationships/image" Target="../media/image5.png"/><Relationship Id="rId5" Type="http://schemas.microsoft.com/office/2007/relationships/media" Target="../media/media1.mp3"/><Relationship Id="rId15" Type="http://schemas.openxmlformats.org/officeDocument/2006/relationships/slide" Target="slide11.xml"/><Relationship Id="rId23" Type="http://schemas.openxmlformats.org/officeDocument/2006/relationships/slide" Target="slide9.xml"/><Relationship Id="rId10" Type="http://schemas.openxmlformats.org/officeDocument/2006/relationships/image" Target="../media/image11.jpeg"/><Relationship Id="rId19" Type="http://schemas.openxmlformats.org/officeDocument/2006/relationships/slide" Target="slide36.xml"/><Relationship Id="rId4" Type="http://schemas.openxmlformats.org/officeDocument/2006/relationships/audio" Target="../media/media3.WAV"/><Relationship Id="rId9" Type="http://schemas.openxmlformats.org/officeDocument/2006/relationships/image" Target="../media/image10.png"/><Relationship Id="rId14" Type="http://schemas.openxmlformats.org/officeDocument/2006/relationships/slide" Target="slide6.xml"/><Relationship Id="rId22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image" Target="../media/image18.jpeg"/><Relationship Id="rId7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image" Target="../media/image11.jpeg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6.xml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slide" Target="slide37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35.xml"/><Relationship Id="rId4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6.WAV"/><Relationship Id="rId7" Type="http://schemas.openxmlformats.org/officeDocument/2006/relationships/image" Target="../media/image28.gif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image" Target="../media/image27.gif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6.WAV"/><Relationship Id="rId9" Type="http://schemas.openxmlformats.org/officeDocument/2006/relationships/slide" Target="slide2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6.WAV"/><Relationship Id="rId7" Type="http://schemas.openxmlformats.org/officeDocument/2006/relationships/image" Target="../media/image28.gif"/><Relationship Id="rId12" Type="http://schemas.openxmlformats.org/officeDocument/2006/relationships/image" Target="../media/image32.png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image" Target="../media/image27.gif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6.WAV"/><Relationship Id="rId9" Type="http://schemas.openxmlformats.org/officeDocument/2006/relationships/slide" Target="slide2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6.WAV"/><Relationship Id="rId7" Type="http://schemas.openxmlformats.org/officeDocument/2006/relationships/image" Target="../media/image28.gif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image" Target="../media/image27.gif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6.WAV"/><Relationship Id="rId9" Type="http://schemas.openxmlformats.org/officeDocument/2006/relationships/slide" Target="slide2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6.WAV"/><Relationship Id="rId7" Type="http://schemas.openxmlformats.org/officeDocument/2006/relationships/image" Target="../media/image28.gif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image" Target="../media/image27.gif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6.WAV"/><Relationship Id="rId9" Type="http://schemas.openxmlformats.org/officeDocument/2006/relationships/slide" Target="slide4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slide" Target="slide21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slide" Target="slide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slide" Target="slide26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slide" Target="slide2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slide" Target="slide21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slide" Target="slide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1.xml"/><Relationship Id="rId4" Type="http://schemas.openxmlformats.org/officeDocument/2006/relationships/slide" Target="slide5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50.xml"/><Relationship Id="rId5" Type="http://schemas.openxmlformats.org/officeDocument/2006/relationships/image" Target="../media/image11.jpeg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slide" Target="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51.xml"/><Relationship Id="rId5" Type="http://schemas.openxmlformats.org/officeDocument/2006/relationships/image" Target="../media/image11.jpeg"/><Relationship Id="rId4" Type="http://schemas.openxmlformats.org/officeDocument/2006/relationships/image" Target="../media/image3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52.xml"/><Relationship Id="rId5" Type="http://schemas.openxmlformats.org/officeDocument/2006/relationships/image" Target="../media/image11.jpeg"/><Relationship Id="rId4" Type="http://schemas.openxmlformats.org/officeDocument/2006/relationships/image" Target="../media/image36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Layout" Target="../slideLayouts/slideLayout7.xml"/><Relationship Id="rId7" Type="http://schemas.openxmlformats.org/officeDocument/2006/relationships/slide" Target="slide28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1.jpeg"/><Relationship Id="rId5" Type="http://schemas.openxmlformats.org/officeDocument/2006/relationships/image" Target="../media/image37.png"/><Relationship Id="rId4" Type="http://schemas.openxmlformats.org/officeDocument/2006/relationships/slide" Target="slide1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1.png"/><Relationship Id="rId3" Type="http://schemas.microsoft.com/office/2007/relationships/media" Target="../media/media6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0.png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audio" Target="../media/media9.WAV"/><Relationship Id="rId11" Type="http://schemas.openxmlformats.org/officeDocument/2006/relationships/slide" Target="slide33.xml"/><Relationship Id="rId5" Type="http://schemas.microsoft.com/office/2007/relationships/media" Target="../media/media9.WAV"/><Relationship Id="rId10" Type="http://schemas.openxmlformats.org/officeDocument/2006/relationships/image" Target="../media/image29.png"/><Relationship Id="rId4" Type="http://schemas.openxmlformats.org/officeDocument/2006/relationships/audio" Target="../media/media6.WAV"/><Relationship Id="rId9" Type="http://schemas.openxmlformats.org/officeDocument/2006/relationships/image" Target="../media/image28.gif"/><Relationship Id="rId14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1.png"/><Relationship Id="rId3" Type="http://schemas.microsoft.com/office/2007/relationships/media" Target="../media/media6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0.png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audio" Target="../media/media9.WAV"/><Relationship Id="rId11" Type="http://schemas.openxmlformats.org/officeDocument/2006/relationships/slide" Target="slide34.xml"/><Relationship Id="rId5" Type="http://schemas.microsoft.com/office/2007/relationships/media" Target="../media/media9.WAV"/><Relationship Id="rId15" Type="http://schemas.openxmlformats.org/officeDocument/2006/relationships/image" Target="../media/image38.png"/><Relationship Id="rId10" Type="http://schemas.openxmlformats.org/officeDocument/2006/relationships/image" Target="../media/image29.png"/><Relationship Id="rId4" Type="http://schemas.openxmlformats.org/officeDocument/2006/relationships/audio" Target="../media/media6.WAV"/><Relationship Id="rId9" Type="http://schemas.openxmlformats.org/officeDocument/2006/relationships/image" Target="../media/image28.gif"/><Relationship Id="rId14" Type="http://schemas.openxmlformats.org/officeDocument/2006/relationships/image" Target="../media/image32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1.png"/><Relationship Id="rId3" Type="http://schemas.microsoft.com/office/2007/relationships/media" Target="../media/media6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0.png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audio" Target="../media/media9.WAV"/><Relationship Id="rId11" Type="http://schemas.openxmlformats.org/officeDocument/2006/relationships/slide" Target="slide59.xml"/><Relationship Id="rId5" Type="http://schemas.microsoft.com/office/2007/relationships/media" Target="../media/media9.WAV"/><Relationship Id="rId10" Type="http://schemas.openxmlformats.org/officeDocument/2006/relationships/image" Target="../media/image29.png"/><Relationship Id="rId4" Type="http://schemas.openxmlformats.org/officeDocument/2006/relationships/audio" Target="../media/media6.WAV"/><Relationship Id="rId9" Type="http://schemas.openxmlformats.org/officeDocument/2006/relationships/image" Target="../media/image28.gif"/><Relationship Id="rId14" Type="http://schemas.openxmlformats.org/officeDocument/2006/relationships/image" Target="../media/image38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slide" Target="slide33.xml"/><Relationship Id="rId5" Type="http://schemas.openxmlformats.org/officeDocument/2006/relationships/image" Target="../media/image33.jpeg"/><Relationship Id="rId10" Type="http://schemas.openxmlformats.org/officeDocument/2006/relationships/image" Target="../media/image36.png"/><Relationship Id="rId4" Type="http://schemas.openxmlformats.org/officeDocument/2006/relationships/audio" Target="../media/audio4.wav"/><Relationship Id="rId9" Type="http://schemas.openxmlformats.org/officeDocument/2006/relationships/slide" Target="slide28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slide" Target="slide33.xml"/><Relationship Id="rId5" Type="http://schemas.openxmlformats.org/officeDocument/2006/relationships/image" Target="../media/image33.jpeg"/><Relationship Id="rId10" Type="http://schemas.openxmlformats.org/officeDocument/2006/relationships/image" Target="../media/image36.png"/><Relationship Id="rId4" Type="http://schemas.openxmlformats.org/officeDocument/2006/relationships/audio" Target="../media/audio4.wav"/><Relationship Id="rId9" Type="http://schemas.openxmlformats.org/officeDocument/2006/relationships/slide" Target="slide28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slide" Target="slide59.xml"/><Relationship Id="rId5" Type="http://schemas.openxmlformats.org/officeDocument/2006/relationships/image" Target="../media/image33.jpeg"/><Relationship Id="rId4" Type="http://schemas.openxmlformats.org/officeDocument/2006/relationships/audio" Target="../media/audio4.wav"/><Relationship Id="rId9" Type="http://schemas.openxmlformats.org/officeDocument/2006/relationships/image" Target="../media/image3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60.xml"/><Relationship Id="rId3" Type="http://schemas.openxmlformats.org/officeDocument/2006/relationships/slide" Target="slide49.xml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1.xml"/><Relationship Id="rId4" Type="http://schemas.openxmlformats.org/officeDocument/2006/relationships/slide" Target="slide5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61.xml"/><Relationship Id="rId5" Type="http://schemas.openxmlformats.org/officeDocument/2006/relationships/image" Target="../media/image11.jpeg"/><Relationship Id="rId4" Type="http://schemas.openxmlformats.org/officeDocument/2006/relationships/image" Target="../media/image3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62.xml"/><Relationship Id="rId5" Type="http://schemas.openxmlformats.org/officeDocument/2006/relationships/image" Target="../media/image11.jpeg"/><Relationship Id="rId4" Type="http://schemas.openxmlformats.org/officeDocument/2006/relationships/image" Target="../media/image3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63.xml"/><Relationship Id="rId5" Type="http://schemas.openxmlformats.org/officeDocument/2006/relationships/image" Target="../media/image11.jpeg"/><Relationship Id="rId4" Type="http://schemas.openxmlformats.org/officeDocument/2006/relationships/image" Target="../media/image3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Layout" Target="../slideLayouts/slideLayout7.xml"/><Relationship Id="rId7" Type="http://schemas.openxmlformats.org/officeDocument/2006/relationships/slide" Target="slide36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1.jpeg"/><Relationship Id="rId5" Type="http://schemas.openxmlformats.org/officeDocument/2006/relationships/image" Target="../media/image37.png"/><Relationship Id="rId4" Type="http://schemas.openxmlformats.org/officeDocument/2006/relationships/slide" Target="slide14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6.WAV"/><Relationship Id="rId7" Type="http://schemas.openxmlformats.org/officeDocument/2006/relationships/image" Target="../media/image28.gif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image" Target="../media/image27.gif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6.WAV"/><Relationship Id="rId9" Type="http://schemas.openxmlformats.org/officeDocument/2006/relationships/slide" Target="slide38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6.WAV"/><Relationship Id="rId7" Type="http://schemas.openxmlformats.org/officeDocument/2006/relationships/image" Target="../media/image28.gif"/><Relationship Id="rId12" Type="http://schemas.openxmlformats.org/officeDocument/2006/relationships/image" Target="../media/image32.png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image" Target="../media/image27.gif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6.WAV"/><Relationship Id="rId9" Type="http://schemas.openxmlformats.org/officeDocument/2006/relationships/slide" Target="slide39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6.WAV"/><Relationship Id="rId7" Type="http://schemas.openxmlformats.org/officeDocument/2006/relationships/image" Target="../media/image28.gif"/><Relationship Id="rId2" Type="http://schemas.openxmlformats.org/officeDocument/2006/relationships/audio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1" Type="http://schemas.microsoft.com/office/2007/relationships/media" Target="file:///C:\Users\Toshiba\Desktop\&#1575;&#1604;&#1583;&#1585;&#1575;&#1587;&#1577;\&#1575;&#1604;&#1605;&#1587;&#1578;&#1608;&#1609;%20&#1575;&#1604;&#1579;&#1575;&#1604;&#1579;\&#1578;&#1602;&#1606;&#1610;&#1577;%20&#1575;&#1604;&#1605;&#1593;&#1604;&#1608;&#1605;&#1575;&#1578;%20&#1608;&#1575;&#1604;&#1575;&#1578;&#1589;&#1575;&#1604;\&#1576;&#1585;&#1605;&#1580;&#1610;&#1577;%20&#1578;&#1593;&#1604;&#1610;&#1605;&#1610;&#1577;\app-34.wav" TargetMode="External"/><Relationship Id="rId6" Type="http://schemas.openxmlformats.org/officeDocument/2006/relationships/image" Target="../media/image27.gif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6.WAV"/><Relationship Id="rId9" Type="http://schemas.openxmlformats.org/officeDocument/2006/relationships/slide" Target="slide7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slide" Target="slide29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slide" Target="slide3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slide" Target="slide30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slide" Target="slide3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slide" Target="slide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3" Type="http://schemas.openxmlformats.org/officeDocument/2006/relationships/slide" Target="slide49.xml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1.xml"/><Relationship Id="rId4" Type="http://schemas.openxmlformats.org/officeDocument/2006/relationships/slide" Target="slide5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72.xml"/><Relationship Id="rId5" Type="http://schemas.openxmlformats.org/officeDocument/2006/relationships/image" Target="../media/image11.jpeg"/><Relationship Id="rId4" Type="http://schemas.openxmlformats.org/officeDocument/2006/relationships/image" Target="../media/image3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73.xml"/><Relationship Id="rId5" Type="http://schemas.openxmlformats.org/officeDocument/2006/relationships/image" Target="../media/image11.jpeg"/><Relationship Id="rId4" Type="http://schemas.openxmlformats.org/officeDocument/2006/relationships/image" Target="../media/image3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74.xml"/><Relationship Id="rId5" Type="http://schemas.openxmlformats.org/officeDocument/2006/relationships/image" Target="../media/image11.jpeg"/><Relationship Id="rId4" Type="http://schemas.openxmlformats.org/officeDocument/2006/relationships/image" Target="../media/image36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75.xml"/><Relationship Id="rId3" Type="http://schemas.openxmlformats.org/officeDocument/2006/relationships/slideLayout" Target="../slideLayouts/slideLayout7.xml"/><Relationship Id="rId7" Type="http://schemas.openxmlformats.org/officeDocument/2006/relationships/slide" Target="slide36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1.jpeg"/><Relationship Id="rId5" Type="http://schemas.openxmlformats.org/officeDocument/2006/relationships/image" Target="../media/image37.png"/><Relationship Id="rId4" Type="http://schemas.openxmlformats.org/officeDocument/2006/relationships/slide" Target="slide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7" Type="http://schemas.openxmlformats.org/officeDocument/2006/relationships/slide" Target="slide9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3.xml"/><Relationship Id="rId5" Type="http://schemas.openxmlformats.org/officeDocument/2006/relationships/slide" Target="slide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8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5076056" y="116632"/>
            <a:ext cx="385286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المملكة العربية السعودية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جامعة الملك سعود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كلية التربية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مناهج وطرق تدريس التربية البدنية</a:t>
            </a:r>
          </a:p>
        </p:txBody>
      </p:sp>
      <p:sp>
        <p:nvSpPr>
          <p:cNvPr id="9" name="عنوان فرعي 2"/>
          <p:cNvSpPr>
            <a:spLocks noGrp="1"/>
          </p:cNvSpPr>
          <p:nvPr>
            <p:ph type="subTitle" idx="1"/>
          </p:nvPr>
        </p:nvSpPr>
        <p:spPr>
          <a:xfrm>
            <a:off x="2699792" y="4343400"/>
            <a:ext cx="3762921" cy="18219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S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AL-Mohanad Bold" pitchFamily="2" charset="-78"/>
              </a:rPr>
              <a:t>إعداد/ </a:t>
            </a:r>
            <a:r>
              <a:rPr lang="ar-SA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AL-Mohanad Bold" pitchFamily="2" charset="-78"/>
              </a:rPr>
              <a:t>عبدالعزيز</a:t>
            </a:r>
            <a:r>
              <a:rPr lang="ar-S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AL-Mohanad Bold" pitchFamily="2" charset="-78"/>
              </a:rPr>
              <a:t> السليم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ar-S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AL-Mohanad Bold" pitchFamily="2" charset="-78"/>
              </a:rPr>
              <a:t> إشراف </a:t>
            </a:r>
            <a:r>
              <a:rPr lang="ar-SA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AL-Mohanad Bold" pitchFamily="2" charset="-78"/>
              </a:rPr>
              <a:t>الدكتور /</a:t>
            </a:r>
            <a:endParaRPr lang="ar-SA" sz="3600" b="1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 pitchFamily="34" charset="0"/>
              <a:cs typeface="AL-Mohanad Bold" pitchFamily="2" charset="-7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ar-SA" sz="36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AL-Mohanad Bold" pitchFamily="2" charset="-78"/>
              </a:rPr>
              <a:t>  </a:t>
            </a:r>
            <a:r>
              <a:rPr lang="ar-S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AL-Mohanad Bold" pitchFamily="2" charset="-78"/>
              </a:rPr>
              <a:t>راشد الجساس</a:t>
            </a:r>
            <a:endParaRPr lang="ar-SA" sz="3600" b="1" dirty="0" smtClean="0">
              <a:ln>
                <a:solidFill>
                  <a:srgbClr val="F0BF78"/>
                </a:solidFill>
              </a:ln>
              <a:solidFill>
                <a:schemeClr val="bg1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 pitchFamily="34" charset="0"/>
              <a:cs typeface="AL-Mohanad Bold" pitchFamily="2" charset="-7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2452669" y="1700808"/>
            <a:ext cx="4238660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برمجية تعليمية</a:t>
            </a:r>
            <a:br>
              <a:rPr lang="ar-S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ar-S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بمهارة مسك الكرة</a:t>
            </a:r>
            <a:br>
              <a:rPr lang="ar-S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ar-S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في كرة اليد</a:t>
            </a:r>
          </a:p>
        </p:txBody>
      </p:sp>
      <p:pic>
        <p:nvPicPr>
          <p:cNvPr id="2053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343400"/>
            <a:ext cx="2505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صورة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13" y="43180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صورة 0" descr="شعار الجامعه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301625"/>
            <a:ext cx="2085975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موسيقى  مرحة لتهدئة الاطفال- موسيقى هادئة للاطفال, موسيقى نوم الاطفال - Playful Baby Lullab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63" y="35734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1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مستطيل 1"/>
          <p:cNvSpPr>
            <a:spLocks noChangeArrowheads="1"/>
          </p:cNvSpPr>
          <p:nvPr/>
        </p:nvSpPr>
        <p:spPr bwMode="auto">
          <a:xfrm>
            <a:off x="0" y="2852738"/>
            <a:ext cx="90360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Low">
              <a:buFont typeface="Wingdings" pitchFamily="2" charset="2"/>
              <a:buChar char="ü"/>
            </a:pPr>
            <a:r>
              <a:rPr lang="ar-SA" sz="2400" b="1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الخطوة التعليمية الأولى:</a:t>
            </a:r>
          </a:p>
          <a:p>
            <a:pPr algn="justLow"/>
            <a:r>
              <a:rPr lang="ar-SA" sz="2400" b="1">
                <a:latin typeface="Traditional Arabic" pitchFamily="18" charset="-78"/>
                <a:cs typeface="Traditional Arabic" pitchFamily="18" charset="-78"/>
              </a:rPr>
              <a:t>المراحل الفنية لمهارة مسك  الكرة.</a:t>
            </a:r>
          </a:p>
          <a:p>
            <a:pPr algn="justLow">
              <a:buFont typeface="Wingdings" pitchFamily="2" charset="2"/>
              <a:buChar char="ü"/>
            </a:pPr>
            <a:r>
              <a:rPr lang="ar-SA" sz="2400" b="1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الخطوة  التعليمية الثانية :</a:t>
            </a:r>
          </a:p>
          <a:p>
            <a:pPr algn="justLow"/>
            <a:r>
              <a:rPr lang="ar-SA" sz="2400" b="1">
                <a:latin typeface="Traditional Arabic" pitchFamily="18" charset="-78"/>
                <a:cs typeface="Traditional Arabic" pitchFamily="18" charset="-78"/>
              </a:rPr>
              <a:t>الأجهزة التي يجب توفرها في تعليم مسك  الكرة وبعض مواد القانون .</a:t>
            </a:r>
          </a:p>
          <a:p>
            <a:pPr algn="justLow">
              <a:buFont typeface="Wingdings" pitchFamily="2" charset="2"/>
              <a:buChar char="ü"/>
            </a:pPr>
            <a:r>
              <a:rPr lang="ar-SA" sz="2400" b="1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الخطوة التعليمية الثالثة :</a:t>
            </a:r>
          </a:p>
          <a:p>
            <a:pPr algn="justLow"/>
            <a:r>
              <a:rPr lang="ar-SA" sz="2400" b="1">
                <a:latin typeface="Traditional Arabic" pitchFamily="18" charset="-78"/>
                <a:cs typeface="Traditional Arabic" pitchFamily="18" charset="-78"/>
              </a:rPr>
              <a:t>الهدف العام  من مهارة مسك  الكرة.</a:t>
            </a:r>
          </a:p>
          <a:p>
            <a:pPr algn="justLow">
              <a:buFont typeface="Wingdings" pitchFamily="2" charset="2"/>
              <a:buChar char="ü"/>
            </a:pPr>
            <a:r>
              <a:rPr lang="ar-SA" sz="2400" b="1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الخطوة التعليمية الرابع : </a:t>
            </a:r>
          </a:p>
          <a:p>
            <a:pPr algn="justLow"/>
            <a:r>
              <a:rPr lang="ar-SA" sz="2400" b="1">
                <a:latin typeface="Traditional Arabic" pitchFamily="18" charset="-78"/>
                <a:cs typeface="Traditional Arabic" pitchFamily="18" charset="-78"/>
              </a:rPr>
              <a:t>بعض مواد القانون.</a:t>
            </a:r>
          </a:p>
        </p:txBody>
      </p:sp>
      <p:sp>
        <p:nvSpPr>
          <p:cNvPr id="4" name="قوس متوسط مزدوج 3"/>
          <p:cNvSpPr/>
          <p:nvPr/>
        </p:nvSpPr>
        <p:spPr>
          <a:xfrm>
            <a:off x="539552" y="188640"/>
            <a:ext cx="7688575" cy="1008112"/>
          </a:xfrm>
          <a:prstGeom prst="bracketPair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justLow">
              <a:lnSpc>
                <a:spcPct val="250000"/>
              </a:lnSpc>
              <a:defRPr/>
            </a:pPr>
            <a:r>
              <a:rPr lang="ar-SA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يشتمل البرنامج على الجانب النظري لمهارة مسك واستقبال الكرة</a:t>
            </a:r>
          </a:p>
          <a:p>
            <a:pPr algn="justLow">
              <a:defRPr/>
            </a:pPr>
            <a:r>
              <a:rPr lang="ar-SA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ويحتوي على المعلومات من معارف ومفاهيم وحقائق وقوانين مرتبطة بالخطوات التعليمية التالية :</a:t>
            </a:r>
          </a:p>
          <a:p>
            <a:pPr algn="ctr">
              <a:defRPr/>
            </a:pPr>
            <a:endParaRPr lang="ar-SA" sz="2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raditional Arabic" pitchFamily="18" charset="-78"/>
              <a:cs typeface="Traditional Arabic" pitchFamily="18" charset="-78"/>
            </a:endParaRPr>
          </a:p>
        </p:txBody>
      </p:sp>
      <p:grpSp>
        <p:nvGrpSpPr>
          <p:cNvPr id="11268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11280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مستطيل 6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1269" name="مجموعة 7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11278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1270" name="مجموعة 10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11276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1271" name="مستطيل 13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1272" name="مستطيل 14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القائمة</a:t>
            </a:r>
            <a:endParaRPr lang="ar-SA"/>
          </a:p>
        </p:txBody>
      </p:sp>
      <p:sp>
        <p:nvSpPr>
          <p:cNvPr id="11273" name="مستطيل 15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التالية</a:t>
            </a:r>
            <a:endParaRPr lang="ar-SA"/>
          </a:p>
        </p:txBody>
      </p:sp>
      <p:sp>
        <p:nvSpPr>
          <p:cNvPr id="17" name="شارة رتبة 16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8" name="شارة رتبة 17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76250"/>
            <a:ext cx="309562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وسيلة شرح على شكل سحابة 3">
            <a:hlinkClick r:id="rId3" action="ppaction://hlinksldjump"/>
          </p:cNvPr>
          <p:cNvSpPr/>
          <p:nvPr/>
        </p:nvSpPr>
        <p:spPr>
          <a:xfrm>
            <a:off x="4932040" y="2708920"/>
            <a:ext cx="3672408" cy="2448272"/>
          </a:xfrm>
          <a:prstGeom prst="cloudCallout">
            <a:avLst>
              <a:gd name="adj1" fmla="val -47281"/>
              <a:gd name="adj2" fmla="val -45249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2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كيف استخدم برمجية التعليم؟ </a:t>
            </a:r>
          </a:p>
          <a:p>
            <a:pPr algn="ctr">
              <a:defRPr/>
            </a:pPr>
            <a:endParaRPr lang="ar-SA" dirty="0"/>
          </a:p>
        </p:txBody>
      </p:sp>
      <p:grpSp>
        <p:nvGrpSpPr>
          <p:cNvPr id="12292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12304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مستطيل 6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2293" name="مجموعة 7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12302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2294" name="مجموعة 10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12300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2295" name="مستطيل 13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2296" name="مستطيل 14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القائمة</a:t>
            </a:r>
            <a:endParaRPr lang="ar-SA"/>
          </a:p>
        </p:txBody>
      </p:sp>
      <p:sp>
        <p:nvSpPr>
          <p:cNvPr id="12297" name="مستطيل 15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3" action="ppaction://hlinksldjump"/>
              </a:rPr>
              <a:t>التالية</a:t>
            </a:r>
            <a:endParaRPr lang="ar-SA"/>
          </a:p>
        </p:txBody>
      </p:sp>
      <p:sp>
        <p:nvSpPr>
          <p:cNvPr id="17" name="شارة رتبة 16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8" name="شارة رتبة 17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357188"/>
            <a:ext cx="1944688" cy="242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79388" y="2921000"/>
            <a:ext cx="8856662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justLow">
              <a:buFont typeface="+mj-lt"/>
              <a:buAutoNum type="arabicPeriod"/>
              <a:defRPr/>
            </a:pPr>
            <a:r>
              <a:rPr lang="ar-SA" sz="2400" b="1" dirty="0">
                <a:solidFill>
                  <a:srgbClr val="C00000"/>
                </a:solidFill>
                <a:latin typeface="Traditional Arabic" pitchFamily="18" charset="-78"/>
                <a:cs typeface="Traditional Arabic" pitchFamily="18" charset="-78"/>
              </a:rPr>
              <a:t>تنفيذ ما يطلب منك بمنتهى الدقة.</a:t>
            </a:r>
            <a:endParaRPr lang="en-US" sz="2400" dirty="0">
              <a:solidFill>
                <a:srgbClr val="C00000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marL="457200" indent="-457200" algn="justLow">
              <a:buFont typeface="+mj-lt"/>
              <a:buAutoNum type="arabicPeriod"/>
              <a:defRPr/>
            </a:pPr>
            <a:r>
              <a:rPr lang="ar-SA" sz="2400" b="1" dirty="0">
                <a:solidFill>
                  <a:srgbClr val="C00000"/>
                </a:solidFill>
                <a:latin typeface="Traditional Arabic" pitchFamily="18" charset="-78"/>
                <a:cs typeface="Traditional Arabic" pitchFamily="18" charset="-78"/>
              </a:rPr>
              <a:t>اقرأ المعلومات قراءة جيدة واستوعب ما بها من حقائق ومفاهيم وقوانين ونظريات علمية.</a:t>
            </a:r>
            <a:endParaRPr lang="en-US" sz="2400" dirty="0">
              <a:solidFill>
                <a:srgbClr val="C00000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marL="457200" indent="-457200" algn="justLow">
              <a:buFont typeface="+mj-lt"/>
              <a:buAutoNum type="arabicPeriod"/>
              <a:defRPr/>
            </a:pPr>
            <a:r>
              <a:rPr lang="ar-SA" sz="2400" b="1" dirty="0">
                <a:solidFill>
                  <a:srgbClr val="C00000"/>
                </a:solidFill>
                <a:latin typeface="Traditional Arabic" pitchFamily="18" charset="-78"/>
                <a:cs typeface="Traditional Arabic" pitchFamily="18" charset="-78"/>
              </a:rPr>
              <a:t>لا تنتقل من خطوة تعليمية إلى  خطوة تعليمية أخرى إلا إذا طلب منك ذلك.</a:t>
            </a:r>
            <a:endParaRPr lang="en-US" sz="2400" dirty="0">
              <a:solidFill>
                <a:srgbClr val="C00000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marL="457200" indent="-457200" algn="justLow">
              <a:buFont typeface="+mj-lt"/>
              <a:buAutoNum type="arabicPeriod"/>
              <a:defRPr/>
            </a:pPr>
            <a:r>
              <a:rPr lang="ar-SA" sz="2400" b="1" dirty="0">
                <a:solidFill>
                  <a:srgbClr val="C00000"/>
                </a:solidFill>
                <a:latin typeface="Traditional Arabic" pitchFamily="18" charset="-78"/>
                <a:cs typeface="Traditional Arabic" pitchFamily="18" charset="-78"/>
              </a:rPr>
              <a:t>أجب عن الأسئلة بعد كل اطار التي تعرض عليك بكل دقة, مع توخي الدقة العلمية والأمانة.</a:t>
            </a:r>
          </a:p>
          <a:p>
            <a:pPr marL="457200" indent="-457200" algn="justLow">
              <a:buFont typeface="+mj-lt"/>
              <a:buAutoNum type="arabicPeriod"/>
              <a:defRPr/>
            </a:pPr>
            <a:r>
              <a:rPr lang="ar-SA" sz="2400" b="1" dirty="0">
                <a:solidFill>
                  <a:srgbClr val="C00000"/>
                </a:solidFill>
                <a:latin typeface="Traditional Arabic" pitchFamily="18" charset="-78"/>
                <a:cs typeface="Traditional Arabic" pitchFamily="18" charset="-78"/>
              </a:rPr>
              <a:t>تحرك دائما بالمؤشرات أسفل الصفحة مثل (                  ) أذا أردت الصفحة السابقة .</a:t>
            </a:r>
          </a:p>
          <a:p>
            <a:pPr marL="457200" indent="-457200" algn="justLow">
              <a:buFont typeface="+mj-lt"/>
              <a:buAutoNum type="arabicPeriod"/>
              <a:defRPr/>
            </a:pPr>
            <a:r>
              <a:rPr lang="ar-SA" sz="2400" b="1" dirty="0">
                <a:solidFill>
                  <a:srgbClr val="C00000"/>
                </a:solidFill>
                <a:latin typeface="Traditional Arabic" pitchFamily="18" charset="-78"/>
                <a:cs typeface="Traditional Arabic" pitchFamily="18" charset="-78"/>
              </a:rPr>
              <a:t>في الاختبار النهائي قم بجمع الدرجات لكل اجابة صحيحة تجيب عليها </a:t>
            </a:r>
            <a:endParaRPr lang="en-US" sz="2400" dirty="0">
              <a:solidFill>
                <a:srgbClr val="C00000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5" name="وسيلة شرح بيضاوية 4"/>
          <p:cNvSpPr/>
          <p:nvPr/>
        </p:nvSpPr>
        <p:spPr>
          <a:xfrm>
            <a:off x="755650" y="1125538"/>
            <a:ext cx="2447925" cy="1582737"/>
          </a:xfrm>
          <a:prstGeom prst="wedgeEllipseCallout">
            <a:avLst>
              <a:gd name="adj1" fmla="val 95830"/>
              <a:gd name="adj2" fmla="val -33485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800" b="1" dirty="0">
                <a:latin typeface="Traditional Arabic" pitchFamily="18" charset="-78"/>
                <a:cs typeface="Traditional Arabic" pitchFamily="18" charset="-78"/>
              </a:rPr>
              <a:t>اتبع التعليمات التالية :</a:t>
            </a:r>
          </a:p>
        </p:txBody>
      </p:sp>
      <p:sp>
        <p:nvSpPr>
          <p:cNvPr id="6" name="وسيلة شرح بيضاوية 5"/>
          <p:cNvSpPr/>
          <p:nvPr/>
        </p:nvSpPr>
        <p:spPr>
          <a:xfrm rot="327053">
            <a:off x="6327795" y="1234075"/>
            <a:ext cx="2203571" cy="1286710"/>
          </a:xfrm>
          <a:prstGeom prst="wedgeEllipseCallout">
            <a:avLst>
              <a:gd name="adj1" fmla="val -109433"/>
              <a:gd name="adj2" fmla="val 1397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e_Dimnah" pitchFamily="18" charset="-78"/>
                <a:cs typeface="ae_Dimnah" pitchFamily="18" charset="-78"/>
              </a:rPr>
              <a:t>كيف تستخدم هذا البرنامج؟؟؟؟</a:t>
            </a:r>
          </a:p>
          <a:p>
            <a:pPr algn="ctr">
              <a:defRPr/>
            </a:pPr>
            <a:endParaRPr lang="ar-SA" sz="2800" b="1" dirty="0">
              <a:latin typeface="Traditional Arabic" pitchFamily="18" charset="-78"/>
              <a:cs typeface="Traditional Arabic" pitchFamily="18" charset="-78"/>
            </a:endParaRPr>
          </a:p>
        </p:txBody>
      </p:sp>
      <p:grpSp>
        <p:nvGrpSpPr>
          <p:cNvPr id="13318" name="مجموعة 9"/>
          <p:cNvGrpSpPr>
            <a:grpSpLocks/>
          </p:cNvGrpSpPr>
          <p:nvPr/>
        </p:nvGrpSpPr>
        <p:grpSpPr bwMode="auto">
          <a:xfrm>
            <a:off x="3875088" y="5902325"/>
            <a:ext cx="1655762" cy="792163"/>
            <a:chOff x="5292080" y="908720"/>
            <a:chExt cx="3013323" cy="648072"/>
          </a:xfrm>
        </p:grpSpPr>
        <p:pic>
          <p:nvPicPr>
            <p:cNvPr id="13335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3319" name="مجموعة 9"/>
          <p:cNvGrpSpPr>
            <a:grpSpLocks/>
          </p:cNvGrpSpPr>
          <p:nvPr/>
        </p:nvGrpSpPr>
        <p:grpSpPr bwMode="auto">
          <a:xfrm>
            <a:off x="755650" y="5876925"/>
            <a:ext cx="1655763" cy="792163"/>
            <a:chOff x="5292080" y="908720"/>
            <a:chExt cx="3013323" cy="648072"/>
          </a:xfrm>
        </p:grpSpPr>
        <p:pic>
          <p:nvPicPr>
            <p:cNvPr id="13333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3320" name="مجموعة 12"/>
          <p:cNvGrpSpPr>
            <a:grpSpLocks/>
          </p:cNvGrpSpPr>
          <p:nvPr/>
        </p:nvGrpSpPr>
        <p:grpSpPr bwMode="auto">
          <a:xfrm>
            <a:off x="7019925" y="5918200"/>
            <a:ext cx="1655763" cy="792163"/>
            <a:chOff x="5292080" y="908720"/>
            <a:chExt cx="3013323" cy="648072"/>
          </a:xfrm>
        </p:grpSpPr>
        <p:pic>
          <p:nvPicPr>
            <p:cNvPr id="13331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مستطيل 14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3321" name="مستطيل 15"/>
          <p:cNvSpPr>
            <a:spLocks noChangeArrowheads="1"/>
          </p:cNvSpPr>
          <p:nvPr/>
        </p:nvSpPr>
        <p:spPr bwMode="auto">
          <a:xfrm>
            <a:off x="7019925" y="6088063"/>
            <a:ext cx="1114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3322" name="مستطيل 16"/>
          <p:cNvSpPr>
            <a:spLocks noChangeArrowheads="1"/>
          </p:cNvSpPr>
          <p:nvPr/>
        </p:nvSpPr>
        <p:spPr bwMode="auto">
          <a:xfrm>
            <a:off x="4057650" y="6092825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القائمة</a:t>
            </a:r>
            <a:endParaRPr lang="ar-SA"/>
          </a:p>
        </p:txBody>
      </p:sp>
      <p:sp>
        <p:nvSpPr>
          <p:cNvPr id="13323" name="مستطيل 17"/>
          <p:cNvSpPr>
            <a:spLocks noChangeArrowheads="1"/>
          </p:cNvSpPr>
          <p:nvPr/>
        </p:nvSpPr>
        <p:spPr bwMode="auto">
          <a:xfrm>
            <a:off x="971550" y="6021388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endParaRPr lang="ar-SA"/>
          </a:p>
        </p:txBody>
      </p:sp>
      <p:sp>
        <p:nvSpPr>
          <p:cNvPr id="19" name="شارة رتبة 18"/>
          <p:cNvSpPr/>
          <p:nvPr/>
        </p:nvSpPr>
        <p:spPr>
          <a:xfrm>
            <a:off x="8766175" y="6165850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0" name="شارة رتبة 19"/>
          <p:cNvSpPr/>
          <p:nvPr/>
        </p:nvSpPr>
        <p:spPr>
          <a:xfrm rot="10954072">
            <a:off x="320675" y="6100763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grpSp>
        <p:nvGrpSpPr>
          <p:cNvPr id="13326" name="مجموعة 9"/>
          <p:cNvGrpSpPr>
            <a:grpSpLocks/>
          </p:cNvGrpSpPr>
          <p:nvPr/>
        </p:nvGrpSpPr>
        <p:grpSpPr bwMode="auto">
          <a:xfrm>
            <a:off x="3563938" y="4437063"/>
            <a:ext cx="752475" cy="395287"/>
            <a:chOff x="5292080" y="908720"/>
            <a:chExt cx="3013323" cy="648072"/>
          </a:xfrm>
        </p:grpSpPr>
        <p:pic>
          <p:nvPicPr>
            <p:cNvPr id="13329" name="صورة 4" descr="2غلاف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مستطيل 34"/>
            <p:cNvSpPr/>
            <p:nvPr/>
          </p:nvSpPr>
          <p:spPr>
            <a:xfrm>
              <a:off x="5292080" y="908720"/>
              <a:ext cx="2301314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36" name="شارة رتبة 35"/>
          <p:cNvSpPr/>
          <p:nvPr/>
        </p:nvSpPr>
        <p:spPr>
          <a:xfrm>
            <a:off x="4356100" y="4508500"/>
            <a:ext cx="341313" cy="195263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3328" name="مستطيل 1"/>
          <p:cNvSpPr>
            <a:spLocks noChangeArrowheads="1"/>
          </p:cNvSpPr>
          <p:nvPr/>
        </p:nvSpPr>
        <p:spPr bwMode="auto">
          <a:xfrm>
            <a:off x="3494088" y="4449763"/>
            <a:ext cx="717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السابقة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2"/>
          <p:cNvSpPr txBox="1">
            <a:spLocks/>
          </p:cNvSpPr>
          <p:nvPr/>
        </p:nvSpPr>
        <p:spPr bwMode="auto">
          <a:xfrm>
            <a:off x="179512" y="188640"/>
            <a:ext cx="8784976" cy="64550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rgbClr val="FF0000"/>
            </a:solidFill>
          </a:ln>
        </p:spPr>
        <p:txBody>
          <a:bodyPr>
            <a:normAutofit/>
          </a:bodyPr>
          <a:lstStyle>
            <a:lvl1pPr marL="0" indent="0" algn="ctr" rtl="1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1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1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1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1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ar-SA" sz="4800" b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في نهاية دراستك </a:t>
            </a:r>
            <a:endParaRPr lang="ar-SA" sz="4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4339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93675"/>
            <a:ext cx="1943100" cy="242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0" name="مجموعة 9"/>
          <p:cNvGrpSpPr>
            <a:grpSpLocks/>
          </p:cNvGrpSpPr>
          <p:nvPr/>
        </p:nvGrpSpPr>
        <p:grpSpPr bwMode="auto">
          <a:xfrm>
            <a:off x="3743325" y="5686425"/>
            <a:ext cx="1655763" cy="792163"/>
            <a:chOff x="5292080" y="908720"/>
            <a:chExt cx="3013323" cy="648072"/>
          </a:xfrm>
        </p:grpSpPr>
        <p:pic>
          <p:nvPicPr>
            <p:cNvPr id="14352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4341" name="مجموعة 6"/>
          <p:cNvGrpSpPr>
            <a:grpSpLocks/>
          </p:cNvGrpSpPr>
          <p:nvPr/>
        </p:nvGrpSpPr>
        <p:grpSpPr bwMode="auto">
          <a:xfrm>
            <a:off x="623888" y="5661025"/>
            <a:ext cx="1655762" cy="792163"/>
            <a:chOff x="5292080" y="908720"/>
            <a:chExt cx="3013323" cy="648072"/>
          </a:xfrm>
        </p:grpSpPr>
        <p:pic>
          <p:nvPicPr>
            <p:cNvPr id="14350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4342" name="مجموعة 9"/>
          <p:cNvGrpSpPr>
            <a:grpSpLocks/>
          </p:cNvGrpSpPr>
          <p:nvPr/>
        </p:nvGrpSpPr>
        <p:grpSpPr bwMode="auto">
          <a:xfrm>
            <a:off x="6888163" y="5702300"/>
            <a:ext cx="1655762" cy="792163"/>
            <a:chOff x="5292080" y="908720"/>
            <a:chExt cx="3013323" cy="648072"/>
          </a:xfrm>
        </p:grpSpPr>
        <p:pic>
          <p:nvPicPr>
            <p:cNvPr id="14348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4343" name="مستطيل 12"/>
          <p:cNvSpPr>
            <a:spLocks noChangeArrowheads="1"/>
          </p:cNvSpPr>
          <p:nvPr/>
        </p:nvSpPr>
        <p:spPr bwMode="auto">
          <a:xfrm>
            <a:off x="6888163" y="5872163"/>
            <a:ext cx="1114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4344" name="مستطيل 13"/>
          <p:cNvSpPr>
            <a:spLocks noChangeArrowheads="1"/>
          </p:cNvSpPr>
          <p:nvPr/>
        </p:nvSpPr>
        <p:spPr bwMode="auto">
          <a:xfrm>
            <a:off x="3925888" y="5876925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القائمة</a:t>
            </a:r>
            <a:endParaRPr lang="ar-SA"/>
          </a:p>
        </p:txBody>
      </p:sp>
      <p:sp>
        <p:nvSpPr>
          <p:cNvPr id="14345" name="مستطيل 14"/>
          <p:cNvSpPr>
            <a:spLocks noChangeArrowheads="1"/>
          </p:cNvSpPr>
          <p:nvPr/>
        </p:nvSpPr>
        <p:spPr bwMode="auto">
          <a:xfrm>
            <a:off x="839788" y="5805488"/>
            <a:ext cx="863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7" action="ppaction://hlinksldjump"/>
              </a:rPr>
              <a:t>التالية</a:t>
            </a:r>
            <a:endParaRPr lang="ar-SA"/>
          </a:p>
        </p:txBody>
      </p:sp>
      <p:sp>
        <p:nvSpPr>
          <p:cNvPr id="16" name="شارة رتبة 15"/>
          <p:cNvSpPr/>
          <p:nvPr/>
        </p:nvSpPr>
        <p:spPr>
          <a:xfrm>
            <a:off x="8634413" y="5949950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7" name="شارة رتبة 16"/>
          <p:cNvSpPr/>
          <p:nvPr/>
        </p:nvSpPr>
        <p:spPr>
          <a:xfrm rot="10954072">
            <a:off x="188913" y="5884863"/>
            <a:ext cx="354012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900113" y="2551113"/>
            <a:ext cx="7848600" cy="2339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  <a:defRPr/>
            </a:pPr>
            <a:r>
              <a:rPr lang="ar-SA" sz="3200" b="1" dirty="0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أن تذكر المراحل الفنية لمهارة مسك الكرة في كرة اليد.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ar-SA" sz="32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أن تذكر الأجهزة التي يجب توفرها وبعض مواد القانون .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ar-SA" sz="3200" b="1" dirty="0">
                <a:latin typeface="Traditional Arabic" pitchFamily="18" charset="-78"/>
                <a:cs typeface="Traditional Arabic" pitchFamily="18" charset="-78"/>
              </a:rPr>
              <a:t> تحدد الهدف العام  لمهارة مسك الكرة.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ar-SA" sz="3200" b="1" dirty="0">
                <a:solidFill>
                  <a:srgbClr val="7030A0"/>
                </a:solidFill>
                <a:latin typeface="Traditional Arabic" pitchFamily="18" charset="-78"/>
                <a:cs typeface="Traditional Arabic" pitchFamily="18" charset="-78"/>
              </a:rPr>
              <a:t> تحدد الفرق بين بعض طرق المسك في كرة اليد.</a:t>
            </a:r>
          </a:p>
          <a:p>
            <a:pPr>
              <a:defRPr/>
            </a:pPr>
            <a:endParaRPr lang="ar-SA" dirty="0"/>
          </a:p>
        </p:txBody>
      </p:sp>
      <p:sp>
        <p:nvSpPr>
          <p:cNvPr id="3" name="وسيلة شرح مع سهم إلى الأسفل 2"/>
          <p:cNvSpPr/>
          <p:nvPr/>
        </p:nvSpPr>
        <p:spPr>
          <a:xfrm>
            <a:off x="2195513" y="765175"/>
            <a:ext cx="5472112" cy="1655763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800" b="1" dirty="0">
                <a:solidFill>
                  <a:srgbClr val="C00000"/>
                </a:solidFill>
                <a:latin typeface="Traditional Arabic" pitchFamily="18" charset="-78"/>
                <a:cs typeface="Traditional Arabic" pitchFamily="18" charset="-78"/>
              </a:rPr>
              <a:t>في نهاية دراستك يجب أن تكون قادر على </a:t>
            </a:r>
          </a:p>
          <a:p>
            <a:pPr algn="ctr">
              <a:defRPr/>
            </a:pPr>
            <a:endParaRPr lang="ar-SA" dirty="0"/>
          </a:p>
        </p:txBody>
      </p:sp>
      <p:pic>
        <p:nvPicPr>
          <p:cNvPr id="1536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1268413"/>
            <a:ext cx="1901825" cy="289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5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15377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مستطيل 6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5366" name="مجموعة 7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15375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5367" name="مجموعة 10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15373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5368" name="مستطيل 13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5369" name="مستطيل 14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القائمة</a:t>
            </a:r>
            <a:endParaRPr lang="ar-SA"/>
          </a:p>
        </p:txBody>
      </p:sp>
      <p:sp>
        <p:nvSpPr>
          <p:cNvPr id="15370" name="مستطيل 15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endParaRPr lang="ar-SA"/>
          </a:p>
        </p:txBody>
      </p:sp>
      <p:sp>
        <p:nvSpPr>
          <p:cNvPr id="17" name="شارة رتبة 16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8" name="شارة رتبة 17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خطط انسيابي: متعدد المستندات 2"/>
          <p:cNvSpPr/>
          <p:nvPr/>
        </p:nvSpPr>
        <p:spPr>
          <a:xfrm>
            <a:off x="1116013" y="981075"/>
            <a:ext cx="6551612" cy="3887788"/>
          </a:xfrm>
          <a:prstGeom prst="flowChartMultidocumen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b="1" dirty="0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والآن عزيزي المتعلم لننطلق إلى العلا</a:t>
            </a:r>
          </a:p>
          <a:p>
            <a:pPr algn="ctr">
              <a:defRPr/>
            </a:pPr>
            <a:endParaRPr lang="ar-SA" dirty="0"/>
          </a:p>
        </p:txBody>
      </p:sp>
      <p:pic>
        <p:nvPicPr>
          <p:cNvPr id="16387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655161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8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16400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6389" name="مجموعة 6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16398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6390" name="مجموعة 9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16396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6391" name="مستطيل 12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6392" name="مستطيل 13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القائمة</a:t>
            </a:r>
            <a:endParaRPr lang="ar-SA"/>
          </a:p>
        </p:txBody>
      </p:sp>
      <p:sp>
        <p:nvSpPr>
          <p:cNvPr id="16393" name="مستطيل 14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endParaRPr lang="ar-SA"/>
          </a:p>
        </p:txBody>
      </p:sp>
      <p:sp>
        <p:nvSpPr>
          <p:cNvPr id="16" name="شارة رتبة 15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7" name="شارة رتبة 16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899592" y="1484784"/>
            <a:ext cx="5112568" cy="151216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e_AlArabiya" pitchFamily="18" charset="-78"/>
                <a:cs typeface="ae_AlArabiya" pitchFamily="18" charset="-78"/>
              </a:rPr>
              <a:t>و الآن .. يا </a:t>
            </a:r>
            <a:r>
              <a:rPr lang="ar-SA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e_AlArabiya" pitchFamily="18" charset="-78"/>
                <a:cs typeface="ae_AlArabiya" pitchFamily="18" charset="-78"/>
              </a:rPr>
              <a:t>بطل الفصل</a:t>
            </a:r>
            <a:endParaRPr lang="ar-SA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e_AlArabiya" pitchFamily="18" charset="-78"/>
              <a:cs typeface="ae_AlArabiya" pitchFamily="18" charset="-78"/>
            </a:endParaRPr>
          </a:p>
        </p:txBody>
      </p:sp>
      <p:sp>
        <p:nvSpPr>
          <p:cNvPr id="5" name="مجسم مشطوف الحواف 4"/>
          <p:cNvSpPr/>
          <p:nvPr/>
        </p:nvSpPr>
        <p:spPr>
          <a:xfrm>
            <a:off x="179512" y="3140968"/>
            <a:ext cx="6120680" cy="2520280"/>
          </a:xfrm>
          <a:prstGeom prst="beve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هيا بنا لننطلق ونكتسب أولى المعلومات المرتبطة بمهارة مسك واستقبال الكرة في كرة اليد</a:t>
            </a:r>
            <a:endParaRPr lang="ar-S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  <a:p>
            <a:pPr algn="ctr">
              <a:defRPr/>
            </a:pPr>
            <a:endParaRPr lang="ar-SA" dirty="0"/>
          </a:p>
        </p:txBody>
      </p:sp>
      <p:pic>
        <p:nvPicPr>
          <p:cNvPr id="17412" name="صورة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412875"/>
            <a:ext cx="26479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17425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مستطيل 7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7414" name="مجموعة 8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17423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7415" name="مجموعة 11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17421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مستطيل 13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7416" name="مستطيل 14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7417" name="مستطيل 15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القائمة</a:t>
            </a:r>
            <a:endParaRPr lang="ar-SA"/>
          </a:p>
        </p:txBody>
      </p:sp>
      <p:sp>
        <p:nvSpPr>
          <p:cNvPr id="17418" name="مستطيل 16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9" name="شارة رتبة 18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95 0.08397 L -0.12361 0.16262 C -0.11129 0.18066 -0.09288 0.19038 -0.07379 0.19038 C -0.05191 0.19038 -0.03438 0.18066 -0.02205 0.16262 L 0.03663 0.08397 " pathEditMode="relative" rAng="0" ptsTypes="FffFF">
                                      <p:cBhvr>
                                        <p:cTn id="11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20" y="5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مجموعة 9"/>
          <p:cNvGrpSpPr>
            <a:grpSpLocks/>
          </p:cNvGrpSpPr>
          <p:nvPr/>
        </p:nvGrpSpPr>
        <p:grpSpPr bwMode="auto">
          <a:xfrm>
            <a:off x="2124075" y="549275"/>
            <a:ext cx="5534025" cy="1296988"/>
            <a:chOff x="5292080" y="908720"/>
            <a:chExt cx="3013323" cy="648072"/>
          </a:xfrm>
        </p:grpSpPr>
        <p:pic>
          <p:nvPicPr>
            <p:cNvPr id="18451" name="صورة 3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مستطيل 4"/>
            <p:cNvSpPr/>
            <p:nvPr/>
          </p:nvSpPr>
          <p:spPr>
            <a:xfrm>
              <a:off x="5292080" y="908720"/>
              <a:ext cx="2303645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6" name="مستطيل 5"/>
          <p:cNvSpPr/>
          <p:nvPr/>
        </p:nvSpPr>
        <p:spPr>
          <a:xfrm>
            <a:off x="2838685" y="735422"/>
            <a:ext cx="28007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92B1B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الإطار </a:t>
            </a:r>
            <a:r>
              <a:rPr lang="ar-S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92B1B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الأول</a:t>
            </a:r>
          </a:p>
        </p:txBody>
      </p:sp>
      <p:sp>
        <p:nvSpPr>
          <p:cNvPr id="7" name="مخطط انسيابي: معالجة متعاقبة 6"/>
          <p:cNvSpPr/>
          <p:nvPr/>
        </p:nvSpPr>
        <p:spPr>
          <a:xfrm>
            <a:off x="755650" y="2636838"/>
            <a:ext cx="7632700" cy="2376487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</a:rPr>
              <a:t>الخطوات الفنية لمهارة استقبال الكرة في كرة اليد</a:t>
            </a:r>
          </a:p>
          <a:p>
            <a:pPr algn="ctr">
              <a:defRPr/>
            </a:pPr>
            <a:r>
              <a:rPr lang="ar-SA" sz="2400" b="1" dirty="0">
                <a:solidFill>
                  <a:schemeClr val="tx2">
                    <a:lumMod val="50000"/>
                  </a:schemeClr>
                </a:solidFill>
              </a:rPr>
              <a:t>تتضمن ثالث خطوات أساسية سوف تتعرف عليها في الخطوات التالية. </a:t>
            </a:r>
          </a:p>
          <a:p>
            <a:pPr algn="ctr">
              <a:defRPr/>
            </a:pPr>
            <a:endParaRPr lang="ar-SA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8437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18449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8438" name="مجموعة 10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18447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8439" name="مجموعة 13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18445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مستطيل 15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8440" name="مستطيل 16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8441" name="مستطيل 17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القائمة</a:t>
            </a:r>
            <a:endParaRPr lang="ar-SA"/>
          </a:p>
        </p:txBody>
      </p:sp>
      <p:sp>
        <p:nvSpPr>
          <p:cNvPr id="18442" name="مستطيل 18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التالية</a:t>
            </a:r>
            <a:endParaRPr lang="ar-SA"/>
          </a:p>
        </p:txBody>
      </p:sp>
      <p:sp>
        <p:nvSpPr>
          <p:cNvPr id="20" name="شارة رتبة 19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1" name="شارة رتبة 20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مجموعة 9"/>
          <p:cNvGrpSpPr>
            <a:grpSpLocks/>
          </p:cNvGrpSpPr>
          <p:nvPr/>
        </p:nvGrpSpPr>
        <p:grpSpPr bwMode="auto">
          <a:xfrm>
            <a:off x="1979613" y="517525"/>
            <a:ext cx="5256212" cy="1296988"/>
            <a:chOff x="5292080" y="908720"/>
            <a:chExt cx="3013323" cy="648072"/>
          </a:xfrm>
        </p:grpSpPr>
        <p:pic>
          <p:nvPicPr>
            <p:cNvPr id="19477" name="صورة 2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مستطيل 3"/>
            <p:cNvSpPr/>
            <p:nvPr/>
          </p:nvSpPr>
          <p:spPr>
            <a:xfrm>
              <a:off x="5292080" y="908720"/>
              <a:ext cx="230344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2915816" y="836712"/>
            <a:ext cx="273630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92B1B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الخطوة الاولى</a:t>
            </a:r>
          </a:p>
        </p:txBody>
      </p:sp>
      <p:sp>
        <p:nvSpPr>
          <p:cNvPr id="6" name="Oval 1"/>
          <p:cNvSpPr/>
          <p:nvPr/>
        </p:nvSpPr>
        <p:spPr>
          <a:xfrm>
            <a:off x="7524750" y="620713"/>
            <a:ext cx="1223963" cy="100806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000" b="1" dirty="0"/>
              <a:t>الخطوة </a:t>
            </a:r>
          </a:p>
          <a:p>
            <a:pPr algn="ctr">
              <a:defRPr/>
            </a:pPr>
            <a:r>
              <a:rPr lang="ar-SA" sz="2000" b="1" dirty="0"/>
              <a:t>1- 1</a:t>
            </a:r>
          </a:p>
        </p:txBody>
      </p:sp>
      <p:sp>
        <p:nvSpPr>
          <p:cNvPr id="7" name="وسيلة شرح مستطيلة مستديرة الزوايا 6"/>
          <p:cNvSpPr/>
          <p:nvPr/>
        </p:nvSpPr>
        <p:spPr>
          <a:xfrm>
            <a:off x="2916238" y="2781300"/>
            <a:ext cx="5976937" cy="2160588"/>
          </a:xfrm>
          <a:prstGeom prst="wedgeRoundRectCallout">
            <a:avLst>
              <a:gd name="adj1" fmla="val 15108"/>
              <a:gd name="adj2" fmla="val -10253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>
                <a:solidFill>
                  <a:srgbClr val="FF0000"/>
                </a:solidFill>
              </a:rPr>
              <a:t>استقبال الكرة باليدين</a:t>
            </a:r>
          </a:p>
          <a:p>
            <a:pPr algn="ctr">
              <a:defRPr/>
            </a:pPr>
            <a:r>
              <a:rPr lang="ar-SA" b="1" dirty="0"/>
              <a:t>1- يميل الجسم قليلاً في اتجاه الكرة وترفع اليدان في علو الوسط وتتجهان للأمام</a:t>
            </a:r>
          </a:p>
        </p:txBody>
      </p:sp>
      <p:pic>
        <p:nvPicPr>
          <p:cNvPr id="8" name="صورة 7" descr="youtu.be-3WZBKyT3UZI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404" y="1952836"/>
            <a:ext cx="2832316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9463" name="مجموعة 9"/>
          <p:cNvGrpSpPr>
            <a:grpSpLocks/>
          </p:cNvGrpSpPr>
          <p:nvPr/>
        </p:nvGrpSpPr>
        <p:grpSpPr bwMode="auto">
          <a:xfrm>
            <a:off x="3875088" y="5830888"/>
            <a:ext cx="1655762" cy="792162"/>
            <a:chOff x="5292080" y="908720"/>
            <a:chExt cx="3013323" cy="648072"/>
          </a:xfrm>
        </p:grpSpPr>
        <p:pic>
          <p:nvPicPr>
            <p:cNvPr id="19475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9464" name="مجموعة 11"/>
          <p:cNvGrpSpPr>
            <a:grpSpLocks/>
          </p:cNvGrpSpPr>
          <p:nvPr/>
        </p:nvGrpSpPr>
        <p:grpSpPr bwMode="auto">
          <a:xfrm>
            <a:off x="755650" y="5805488"/>
            <a:ext cx="1655763" cy="792162"/>
            <a:chOff x="5292080" y="908720"/>
            <a:chExt cx="3013323" cy="648072"/>
          </a:xfrm>
        </p:grpSpPr>
        <p:pic>
          <p:nvPicPr>
            <p:cNvPr id="19473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مستطيل 13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9465" name="مجموعة 14"/>
          <p:cNvGrpSpPr>
            <a:grpSpLocks/>
          </p:cNvGrpSpPr>
          <p:nvPr/>
        </p:nvGrpSpPr>
        <p:grpSpPr bwMode="auto">
          <a:xfrm>
            <a:off x="7019925" y="5846763"/>
            <a:ext cx="1655763" cy="792162"/>
            <a:chOff x="5292080" y="908720"/>
            <a:chExt cx="3013323" cy="648072"/>
          </a:xfrm>
        </p:grpSpPr>
        <p:pic>
          <p:nvPicPr>
            <p:cNvPr id="19471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مستطيل 16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9466" name="مستطيل 17"/>
          <p:cNvSpPr>
            <a:spLocks noChangeArrowheads="1"/>
          </p:cNvSpPr>
          <p:nvPr/>
        </p:nvSpPr>
        <p:spPr bwMode="auto">
          <a:xfrm>
            <a:off x="7019925" y="6015038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9467" name="مستطيل 18"/>
          <p:cNvSpPr>
            <a:spLocks noChangeArrowheads="1"/>
          </p:cNvSpPr>
          <p:nvPr/>
        </p:nvSpPr>
        <p:spPr bwMode="auto">
          <a:xfrm>
            <a:off x="4057650" y="6021388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القائمة</a:t>
            </a:r>
            <a:endParaRPr lang="ar-SA"/>
          </a:p>
        </p:txBody>
      </p:sp>
      <p:sp>
        <p:nvSpPr>
          <p:cNvPr id="19468" name="مستطيل 19"/>
          <p:cNvSpPr>
            <a:spLocks noChangeArrowheads="1"/>
          </p:cNvSpPr>
          <p:nvPr/>
        </p:nvSpPr>
        <p:spPr bwMode="auto">
          <a:xfrm>
            <a:off x="971550" y="5949950"/>
            <a:ext cx="8620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endParaRPr lang="ar-SA"/>
          </a:p>
        </p:txBody>
      </p:sp>
      <p:sp>
        <p:nvSpPr>
          <p:cNvPr id="21" name="شارة رتبة 20"/>
          <p:cNvSpPr/>
          <p:nvPr/>
        </p:nvSpPr>
        <p:spPr>
          <a:xfrm>
            <a:off x="8766175" y="6092825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2" name="شارة رتبة 21"/>
          <p:cNvSpPr/>
          <p:nvPr/>
        </p:nvSpPr>
        <p:spPr>
          <a:xfrm rot="10954072">
            <a:off x="320675" y="6029325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مجموعة 9"/>
          <p:cNvGrpSpPr>
            <a:grpSpLocks/>
          </p:cNvGrpSpPr>
          <p:nvPr/>
        </p:nvGrpSpPr>
        <p:grpSpPr bwMode="auto">
          <a:xfrm>
            <a:off x="1979613" y="517525"/>
            <a:ext cx="5256212" cy="1296988"/>
            <a:chOff x="5292080" y="908720"/>
            <a:chExt cx="3013323" cy="648072"/>
          </a:xfrm>
        </p:grpSpPr>
        <p:pic>
          <p:nvPicPr>
            <p:cNvPr id="20501" name="صورة 2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مستطيل 3"/>
            <p:cNvSpPr/>
            <p:nvPr/>
          </p:nvSpPr>
          <p:spPr>
            <a:xfrm>
              <a:off x="5292080" y="908720"/>
              <a:ext cx="230344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2915816" y="836712"/>
            <a:ext cx="273630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92B1B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الخطوة الثانية</a:t>
            </a:r>
          </a:p>
        </p:txBody>
      </p:sp>
      <p:sp>
        <p:nvSpPr>
          <p:cNvPr id="6" name="Oval 1"/>
          <p:cNvSpPr/>
          <p:nvPr/>
        </p:nvSpPr>
        <p:spPr>
          <a:xfrm>
            <a:off x="7524750" y="620713"/>
            <a:ext cx="1223963" cy="100806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000" b="1" dirty="0"/>
              <a:t>الخطوة </a:t>
            </a:r>
          </a:p>
          <a:p>
            <a:pPr algn="ctr">
              <a:defRPr/>
            </a:pPr>
            <a:r>
              <a:rPr lang="ar-SA" sz="2000" b="1" dirty="0"/>
              <a:t>1- 2</a:t>
            </a:r>
          </a:p>
        </p:txBody>
      </p:sp>
      <p:sp>
        <p:nvSpPr>
          <p:cNvPr id="7" name="وسيلة شرح مستطيلة مستديرة الزوايا 6"/>
          <p:cNvSpPr/>
          <p:nvPr/>
        </p:nvSpPr>
        <p:spPr>
          <a:xfrm>
            <a:off x="2916238" y="2781300"/>
            <a:ext cx="5976937" cy="2160588"/>
          </a:xfrm>
          <a:prstGeom prst="wedgeRoundRectCallout">
            <a:avLst>
              <a:gd name="adj1" fmla="val 15108"/>
              <a:gd name="adj2" fmla="val -10253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>
                <a:solidFill>
                  <a:srgbClr val="FF0000"/>
                </a:solidFill>
              </a:rPr>
              <a:t>استقبال الكرة باليدين</a:t>
            </a:r>
          </a:p>
          <a:p>
            <a:pPr algn="ctr">
              <a:defRPr/>
            </a:pPr>
            <a:r>
              <a:rPr lang="ar-SA" b="1" dirty="0"/>
              <a:t>2- تؤخذ خطوة في اتجاه الكرة مع انثناء بسيط عند الركبتين</a:t>
            </a:r>
          </a:p>
        </p:txBody>
      </p:sp>
      <p:pic>
        <p:nvPicPr>
          <p:cNvPr id="9" name="صورة 8" descr="youtu.be-3WZBKyT3UZ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988840"/>
            <a:ext cx="273630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487" name="مجموعة 9"/>
          <p:cNvGrpSpPr>
            <a:grpSpLocks/>
          </p:cNvGrpSpPr>
          <p:nvPr/>
        </p:nvGrpSpPr>
        <p:grpSpPr bwMode="auto">
          <a:xfrm>
            <a:off x="3875088" y="5830888"/>
            <a:ext cx="1655762" cy="792162"/>
            <a:chOff x="5292080" y="908720"/>
            <a:chExt cx="3013323" cy="648072"/>
          </a:xfrm>
        </p:grpSpPr>
        <p:pic>
          <p:nvPicPr>
            <p:cNvPr id="20499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20488" name="مجموعة 12"/>
          <p:cNvGrpSpPr>
            <a:grpSpLocks/>
          </p:cNvGrpSpPr>
          <p:nvPr/>
        </p:nvGrpSpPr>
        <p:grpSpPr bwMode="auto">
          <a:xfrm>
            <a:off x="755650" y="5805488"/>
            <a:ext cx="1655763" cy="792162"/>
            <a:chOff x="5292080" y="908720"/>
            <a:chExt cx="3013323" cy="648072"/>
          </a:xfrm>
        </p:grpSpPr>
        <p:pic>
          <p:nvPicPr>
            <p:cNvPr id="20497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مستطيل 14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20489" name="مجموعة 15"/>
          <p:cNvGrpSpPr>
            <a:grpSpLocks/>
          </p:cNvGrpSpPr>
          <p:nvPr/>
        </p:nvGrpSpPr>
        <p:grpSpPr bwMode="auto">
          <a:xfrm>
            <a:off x="7019925" y="5846763"/>
            <a:ext cx="1655763" cy="792162"/>
            <a:chOff x="5292080" y="908720"/>
            <a:chExt cx="3013323" cy="648072"/>
          </a:xfrm>
        </p:grpSpPr>
        <p:pic>
          <p:nvPicPr>
            <p:cNvPr id="20495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17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20490" name="مستطيل 18"/>
          <p:cNvSpPr>
            <a:spLocks noChangeArrowheads="1"/>
          </p:cNvSpPr>
          <p:nvPr/>
        </p:nvSpPr>
        <p:spPr bwMode="auto">
          <a:xfrm>
            <a:off x="7019925" y="6015038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20491" name="مستطيل 19"/>
          <p:cNvSpPr>
            <a:spLocks noChangeArrowheads="1"/>
          </p:cNvSpPr>
          <p:nvPr/>
        </p:nvSpPr>
        <p:spPr bwMode="auto">
          <a:xfrm>
            <a:off x="4057650" y="6021388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القائمة</a:t>
            </a:r>
            <a:endParaRPr lang="ar-SA"/>
          </a:p>
        </p:txBody>
      </p:sp>
      <p:sp>
        <p:nvSpPr>
          <p:cNvPr id="20492" name="مستطيل 20"/>
          <p:cNvSpPr>
            <a:spLocks noChangeArrowheads="1"/>
          </p:cNvSpPr>
          <p:nvPr/>
        </p:nvSpPr>
        <p:spPr bwMode="auto">
          <a:xfrm>
            <a:off x="971550" y="5949950"/>
            <a:ext cx="8620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endParaRPr lang="ar-SA"/>
          </a:p>
        </p:txBody>
      </p:sp>
      <p:sp>
        <p:nvSpPr>
          <p:cNvPr id="22" name="شارة رتبة 21"/>
          <p:cNvSpPr/>
          <p:nvPr/>
        </p:nvSpPr>
        <p:spPr>
          <a:xfrm>
            <a:off x="8766175" y="6092825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3" name="شارة رتبة 22"/>
          <p:cNvSpPr/>
          <p:nvPr/>
        </p:nvSpPr>
        <p:spPr>
          <a:xfrm rot="10954072">
            <a:off x="320675" y="6029325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 descr="youtu.be-3WZBKyT3UZ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4624"/>
            <a:ext cx="3082316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صورة 11" descr="youtu.be-3WZBKyT3UZI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44624"/>
            <a:ext cx="2832316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صورة 12" descr="youtu.be-3WZBKyT3UZI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44624"/>
            <a:ext cx="3336032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موسيقى  مرحة لتهدئة الاطفال- موسيقى هادئة للاطفال, موسيقى نوم الاطفال - Playful Baby Lullab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41497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مجموعة 9"/>
          <p:cNvGrpSpPr>
            <a:grpSpLocks/>
          </p:cNvGrpSpPr>
          <p:nvPr/>
        </p:nvGrpSpPr>
        <p:grpSpPr bwMode="auto">
          <a:xfrm>
            <a:off x="1979613" y="517525"/>
            <a:ext cx="5256212" cy="1296988"/>
            <a:chOff x="5292080" y="908720"/>
            <a:chExt cx="3013323" cy="648072"/>
          </a:xfrm>
        </p:grpSpPr>
        <p:pic>
          <p:nvPicPr>
            <p:cNvPr id="21525" name="صورة 2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مستطيل 3"/>
            <p:cNvSpPr/>
            <p:nvPr/>
          </p:nvSpPr>
          <p:spPr>
            <a:xfrm>
              <a:off x="5292080" y="908720"/>
              <a:ext cx="230344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2915816" y="836712"/>
            <a:ext cx="273630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92B1B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الخطوة الثالثة</a:t>
            </a:r>
          </a:p>
        </p:txBody>
      </p:sp>
      <p:sp>
        <p:nvSpPr>
          <p:cNvPr id="6" name="Oval 1"/>
          <p:cNvSpPr/>
          <p:nvPr/>
        </p:nvSpPr>
        <p:spPr>
          <a:xfrm>
            <a:off x="7524750" y="620713"/>
            <a:ext cx="1223963" cy="100806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000" b="1" dirty="0"/>
              <a:t>الخطوة </a:t>
            </a:r>
          </a:p>
          <a:p>
            <a:pPr algn="ctr">
              <a:defRPr/>
            </a:pPr>
            <a:r>
              <a:rPr lang="ar-SA" sz="2000" b="1" dirty="0"/>
              <a:t>1- 3</a:t>
            </a:r>
          </a:p>
        </p:txBody>
      </p:sp>
      <p:sp>
        <p:nvSpPr>
          <p:cNvPr id="7" name="وسيلة شرح مستطيلة مستديرة الزوايا 6"/>
          <p:cNvSpPr/>
          <p:nvPr/>
        </p:nvSpPr>
        <p:spPr>
          <a:xfrm>
            <a:off x="2916238" y="2781300"/>
            <a:ext cx="5976937" cy="2160588"/>
          </a:xfrm>
          <a:prstGeom prst="wedgeRoundRectCallout">
            <a:avLst>
              <a:gd name="adj1" fmla="val 15108"/>
              <a:gd name="adj2" fmla="val -10253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>
                <a:solidFill>
                  <a:srgbClr val="FF0000"/>
                </a:solidFill>
              </a:rPr>
              <a:t>استقبال الكرة باليدين</a:t>
            </a:r>
          </a:p>
          <a:p>
            <a:pPr algn="ctr">
              <a:defRPr/>
            </a:pPr>
            <a:r>
              <a:rPr lang="ar-SA" b="1"/>
              <a:t>3- </a:t>
            </a:r>
            <a:r>
              <a:rPr lang="ar-SA" b="1" dirty="0"/>
              <a:t>لدى وصول الكرة تمتد الذراعان أماماً لاستقبالها أو تلامس الأصابع فقط دون راحتي اليدين، وتسجيلها للداخل نحو الصدر مع أخذ خطوة للخلف لامتصاص قوة التمريرة</a:t>
            </a:r>
          </a:p>
        </p:txBody>
      </p:sp>
      <p:pic>
        <p:nvPicPr>
          <p:cNvPr id="10" name="صورة 9" descr="youtu.be-3WZBKyT3UZI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988840"/>
            <a:ext cx="2736304" cy="3614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1511" name="مجموعة 9"/>
          <p:cNvGrpSpPr>
            <a:grpSpLocks/>
          </p:cNvGrpSpPr>
          <p:nvPr/>
        </p:nvGrpSpPr>
        <p:grpSpPr bwMode="auto">
          <a:xfrm>
            <a:off x="3875088" y="5759450"/>
            <a:ext cx="1655762" cy="792163"/>
            <a:chOff x="5292080" y="908720"/>
            <a:chExt cx="3013323" cy="648072"/>
          </a:xfrm>
        </p:grpSpPr>
        <p:pic>
          <p:nvPicPr>
            <p:cNvPr id="21523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21512" name="مجموعة 12"/>
          <p:cNvGrpSpPr>
            <a:grpSpLocks/>
          </p:cNvGrpSpPr>
          <p:nvPr/>
        </p:nvGrpSpPr>
        <p:grpSpPr bwMode="auto">
          <a:xfrm>
            <a:off x="755650" y="5732463"/>
            <a:ext cx="1655763" cy="792162"/>
            <a:chOff x="5292080" y="908720"/>
            <a:chExt cx="3013323" cy="648072"/>
          </a:xfrm>
        </p:grpSpPr>
        <p:pic>
          <p:nvPicPr>
            <p:cNvPr id="21521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مستطيل 14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21513" name="مجموعة 15"/>
          <p:cNvGrpSpPr>
            <a:grpSpLocks/>
          </p:cNvGrpSpPr>
          <p:nvPr/>
        </p:nvGrpSpPr>
        <p:grpSpPr bwMode="auto">
          <a:xfrm>
            <a:off x="7019925" y="5775325"/>
            <a:ext cx="1655763" cy="790575"/>
            <a:chOff x="5292080" y="908720"/>
            <a:chExt cx="3013323" cy="648072"/>
          </a:xfrm>
        </p:grpSpPr>
        <p:pic>
          <p:nvPicPr>
            <p:cNvPr id="21519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17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21514" name="مستطيل 18"/>
          <p:cNvSpPr>
            <a:spLocks noChangeArrowheads="1"/>
          </p:cNvSpPr>
          <p:nvPr/>
        </p:nvSpPr>
        <p:spPr bwMode="auto">
          <a:xfrm>
            <a:off x="7019925" y="5943600"/>
            <a:ext cx="1114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21515" name="مستطيل 19"/>
          <p:cNvSpPr>
            <a:spLocks noChangeArrowheads="1"/>
          </p:cNvSpPr>
          <p:nvPr/>
        </p:nvSpPr>
        <p:spPr bwMode="auto">
          <a:xfrm>
            <a:off x="4057650" y="59499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القائمة</a:t>
            </a:r>
            <a:endParaRPr lang="ar-SA"/>
          </a:p>
        </p:txBody>
      </p:sp>
      <p:sp>
        <p:nvSpPr>
          <p:cNvPr id="21516" name="مستطيل 20"/>
          <p:cNvSpPr>
            <a:spLocks noChangeArrowheads="1"/>
          </p:cNvSpPr>
          <p:nvPr/>
        </p:nvSpPr>
        <p:spPr bwMode="auto">
          <a:xfrm>
            <a:off x="971550" y="58769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endParaRPr lang="ar-SA"/>
          </a:p>
        </p:txBody>
      </p:sp>
      <p:sp>
        <p:nvSpPr>
          <p:cNvPr id="22" name="شارة رتبة 21"/>
          <p:cNvSpPr/>
          <p:nvPr/>
        </p:nvSpPr>
        <p:spPr>
          <a:xfrm>
            <a:off x="8766175" y="60213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3" name="شارة رتبة 22"/>
          <p:cNvSpPr/>
          <p:nvPr/>
        </p:nvSpPr>
        <p:spPr>
          <a:xfrm rot="10954072">
            <a:off x="320675" y="5956300"/>
            <a:ext cx="354013" cy="41433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44675"/>
            <a:ext cx="2209800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مجموعة 9"/>
          <p:cNvGrpSpPr>
            <a:grpSpLocks/>
          </p:cNvGrpSpPr>
          <p:nvPr/>
        </p:nvGrpSpPr>
        <p:grpSpPr bwMode="auto">
          <a:xfrm>
            <a:off x="2843213" y="547688"/>
            <a:ext cx="5257800" cy="1296987"/>
            <a:chOff x="5292080" y="908720"/>
            <a:chExt cx="3013323" cy="648072"/>
          </a:xfrm>
        </p:grpSpPr>
        <p:pic>
          <p:nvPicPr>
            <p:cNvPr id="22549" name="صورة 3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مستطيل 4"/>
            <p:cNvSpPr/>
            <p:nvPr/>
          </p:nvSpPr>
          <p:spPr>
            <a:xfrm>
              <a:off x="5292080" y="908720"/>
              <a:ext cx="2303664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6" name="مستطيل 5"/>
          <p:cNvSpPr/>
          <p:nvPr/>
        </p:nvSpPr>
        <p:spPr>
          <a:xfrm>
            <a:off x="3362489" y="908720"/>
            <a:ext cx="28729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92B1B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انصحك بالتركيز</a:t>
            </a:r>
          </a:p>
        </p:txBody>
      </p:sp>
      <p:grpSp>
        <p:nvGrpSpPr>
          <p:cNvPr id="22533" name="مجموعة 9"/>
          <p:cNvGrpSpPr>
            <a:grpSpLocks/>
          </p:cNvGrpSpPr>
          <p:nvPr/>
        </p:nvGrpSpPr>
        <p:grpSpPr bwMode="auto">
          <a:xfrm>
            <a:off x="3875088" y="5830888"/>
            <a:ext cx="1655762" cy="792162"/>
            <a:chOff x="5292080" y="908720"/>
            <a:chExt cx="3013323" cy="648072"/>
          </a:xfrm>
        </p:grpSpPr>
        <p:pic>
          <p:nvPicPr>
            <p:cNvPr id="22547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22534" name="مجموعة 10"/>
          <p:cNvGrpSpPr>
            <a:grpSpLocks/>
          </p:cNvGrpSpPr>
          <p:nvPr/>
        </p:nvGrpSpPr>
        <p:grpSpPr bwMode="auto">
          <a:xfrm>
            <a:off x="755650" y="5805488"/>
            <a:ext cx="1655763" cy="792162"/>
            <a:chOff x="5292080" y="908720"/>
            <a:chExt cx="3013323" cy="648072"/>
          </a:xfrm>
        </p:grpSpPr>
        <p:pic>
          <p:nvPicPr>
            <p:cNvPr id="22545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22535" name="مجموعة 13"/>
          <p:cNvGrpSpPr>
            <a:grpSpLocks/>
          </p:cNvGrpSpPr>
          <p:nvPr/>
        </p:nvGrpSpPr>
        <p:grpSpPr bwMode="auto">
          <a:xfrm>
            <a:off x="7019925" y="5846763"/>
            <a:ext cx="1655763" cy="792162"/>
            <a:chOff x="5292080" y="908720"/>
            <a:chExt cx="3013323" cy="648072"/>
          </a:xfrm>
        </p:grpSpPr>
        <p:pic>
          <p:nvPicPr>
            <p:cNvPr id="22543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مستطيل 15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22536" name="مستطيل 16"/>
          <p:cNvSpPr>
            <a:spLocks noChangeArrowheads="1"/>
          </p:cNvSpPr>
          <p:nvPr/>
        </p:nvSpPr>
        <p:spPr bwMode="auto">
          <a:xfrm>
            <a:off x="7019925" y="6015038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22537" name="مستطيل 17"/>
          <p:cNvSpPr>
            <a:spLocks noChangeArrowheads="1"/>
          </p:cNvSpPr>
          <p:nvPr/>
        </p:nvSpPr>
        <p:spPr bwMode="auto">
          <a:xfrm>
            <a:off x="4057650" y="6021388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القائمة</a:t>
            </a:r>
            <a:endParaRPr lang="ar-SA"/>
          </a:p>
        </p:txBody>
      </p:sp>
      <p:sp>
        <p:nvSpPr>
          <p:cNvPr id="22538" name="مستطيل 18"/>
          <p:cNvSpPr>
            <a:spLocks noChangeArrowheads="1"/>
          </p:cNvSpPr>
          <p:nvPr/>
        </p:nvSpPr>
        <p:spPr bwMode="auto">
          <a:xfrm>
            <a:off x="971550" y="5949950"/>
            <a:ext cx="8620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التالية</a:t>
            </a:r>
            <a:endParaRPr lang="ar-SA"/>
          </a:p>
        </p:txBody>
      </p:sp>
      <p:sp>
        <p:nvSpPr>
          <p:cNvPr id="20" name="شارة رتبة 19"/>
          <p:cNvSpPr/>
          <p:nvPr/>
        </p:nvSpPr>
        <p:spPr>
          <a:xfrm>
            <a:off x="8766175" y="6092825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1" name="شارة رتبة 20"/>
          <p:cNvSpPr/>
          <p:nvPr/>
        </p:nvSpPr>
        <p:spPr>
          <a:xfrm rot="10954072">
            <a:off x="320675" y="6029325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3276600" y="2133600"/>
            <a:ext cx="5105400" cy="18716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 sz="1600" b="1" dirty="0"/>
          </a:p>
          <a:p>
            <a:pPr algn="ctr">
              <a:defRPr/>
            </a:pPr>
            <a:r>
              <a:rPr lang="ar-SA" sz="1600" b="1" dirty="0"/>
              <a:t>استقبال الكرة باليدين</a:t>
            </a:r>
          </a:p>
          <a:p>
            <a:pPr algn="ctr">
              <a:defRPr/>
            </a:pPr>
            <a:r>
              <a:rPr lang="ar-SA" sz="1600" b="1" dirty="0"/>
              <a:t>1-يميل الجسم قليلاً في اتجاه الكرة وترفع اليدان في علو الوسط وتتجهان للأمام</a:t>
            </a:r>
            <a:br>
              <a:rPr lang="ar-SA" sz="1600" b="1" dirty="0"/>
            </a:br>
            <a:r>
              <a:rPr lang="ar-SA" sz="1600" b="1" dirty="0"/>
              <a:t>2-تؤخذ خطوة في اتجاه الكرة مع انثناء بسيط عند الركبتين</a:t>
            </a:r>
            <a:br>
              <a:rPr lang="ar-SA" sz="1600" b="1" dirty="0"/>
            </a:br>
            <a:r>
              <a:rPr lang="ar-SA" sz="1600" b="1" dirty="0"/>
              <a:t>3-لدى وصول الكرة تمتد الذراعان أماماً لاستقبالها أو تلامس الأصابع فقط دون راحتي اليدين، وتسجيلها للداخل نحو الصدر مع أخذ خطوة للخلف لامتصاص قوة التمريرة</a:t>
            </a:r>
          </a:p>
          <a:p>
            <a:pPr algn="ctr">
              <a:defRPr/>
            </a:pPr>
            <a:endParaRPr lang="ar-SA" sz="1600" dirty="0"/>
          </a:p>
        </p:txBody>
      </p:sp>
      <p:sp>
        <p:nvSpPr>
          <p:cNvPr id="3" name="مخطط انسيابي: محطة طرفية 2"/>
          <p:cNvSpPr/>
          <p:nvPr/>
        </p:nvSpPr>
        <p:spPr>
          <a:xfrm>
            <a:off x="3203575" y="4365625"/>
            <a:ext cx="5178425" cy="1223963"/>
          </a:xfrm>
          <a:prstGeom prst="flowChartTerminator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000" b="1" dirty="0">
                <a:solidFill>
                  <a:srgbClr val="FF0000"/>
                </a:solidFill>
              </a:rPr>
              <a:t>ينص القانون في كرة اليد على ان تبديل اللاعبين</a:t>
            </a:r>
          </a:p>
          <a:p>
            <a:pPr algn="ctr">
              <a:defRPr/>
            </a:pPr>
            <a:r>
              <a:rPr lang="ar-SA" sz="2000" b="1" dirty="0">
                <a:solidFill>
                  <a:srgbClr val="FF0000"/>
                </a:solidFill>
              </a:rPr>
              <a:t>يكون مفتوح لجميع اللاعبين وممكن اللاعب يخرج ويدخل مرة اخرى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22550"/>
            <a:ext cx="2209800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مجموعة 9"/>
          <p:cNvGrpSpPr>
            <a:grpSpLocks/>
          </p:cNvGrpSpPr>
          <p:nvPr/>
        </p:nvGrpSpPr>
        <p:grpSpPr bwMode="auto">
          <a:xfrm>
            <a:off x="2268538" y="547688"/>
            <a:ext cx="5832475" cy="1296987"/>
            <a:chOff x="5292080" y="908720"/>
            <a:chExt cx="3013323" cy="648072"/>
          </a:xfrm>
        </p:grpSpPr>
        <p:pic>
          <p:nvPicPr>
            <p:cNvPr id="23572" name="صورة 3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مستطيل 4"/>
            <p:cNvSpPr/>
            <p:nvPr/>
          </p:nvSpPr>
          <p:spPr>
            <a:xfrm>
              <a:off x="5292080" y="908720"/>
              <a:ext cx="2303871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23556" name="مستطيل 5"/>
          <p:cNvSpPr>
            <a:spLocks noChangeArrowheads="1"/>
          </p:cNvSpPr>
          <p:nvPr/>
        </p:nvSpPr>
        <p:spPr bwMode="auto">
          <a:xfrm>
            <a:off x="2339975" y="908050"/>
            <a:ext cx="43497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1600" b="1">
                <a:solidFill>
                  <a:srgbClr val="FF0000"/>
                </a:solidFill>
                <a:cs typeface="PT Bold Dusky" pitchFamily="2" charset="-78"/>
              </a:rPr>
              <a:t>عزيزي أترغب في مشاهدة الخطوات الفنية </a:t>
            </a:r>
          </a:p>
          <a:p>
            <a:pPr algn="ctr"/>
            <a:r>
              <a:rPr lang="ar-SA" sz="1600" b="1">
                <a:solidFill>
                  <a:srgbClr val="FF0000"/>
                </a:solidFill>
                <a:cs typeface="PT Bold Dusky" pitchFamily="2" charset="-78"/>
              </a:rPr>
              <a:t>لمسك الكرة  بالفيديو؟ لتكن لديك صورة واضحة للمهارة</a:t>
            </a:r>
            <a:endParaRPr lang="ar-SA" sz="1600">
              <a:solidFill>
                <a:srgbClr val="FF0000"/>
              </a:solidFill>
              <a:latin typeface="ae_AlMohanad"/>
              <a:ea typeface="ae_AlMohanad"/>
              <a:cs typeface="ae_AlMohanad"/>
            </a:endParaRPr>
          </a:p>
        </p:txBody>
      </p:sp>
      <p:grpSp>
        <p:nvGrpSpPr>
          <p:cNvPr id="23557" name="مجموعة 9"/>
          <p:cNvGrpSpPr>
            <a:grpSpLocks/>
          </p:cNvGrpSpPr>
          <p:nvPr/>
        </p:nvGrpSpPr>
        <p:grpSpPr bwMode="auto">
          <a:xfrm>
            <a:off x="3875088" y="5759450"/>
            <a:ext cx="1655762" cy="792163"/>
            <a:chOff x="5292080" y="908720"/>
            <a:chExt cx="3013323" cy="648072"/>
          </a:xfrm>
        </p:grpSpPr>
        <p:pic>
          <p:nvPicPr>
            <p:cNvPr id="23570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23558" name="مجموعة 9"/>
          <p:cNvGrpSpPr>
            <a:grpSpLocks/>
          </p:cNvGrpSpPr>
          <p:nvPr/>
        </p:nvGrpSpPr>
        <p:grpSpPr bwMode="auto">
          <a:xfrm>
            <a:off x="755650" y="5732463"/>
            <a:ext cx="1655763" cy="792162"/>
            <a:chOff x="5292080" y="908720"/>
            <a:chExt cx="3013323" cy="648072"/>
          </a:xfrm>
        </p:grpSpPr>
        <p:pic>
          <p:nvPicPr>
            <p:cNvPr id="23568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23559" name="مجموعة 12"/>
          <p:cNvGrpSpPr>
            <a:grpSpLocks/>
          </p:cNvGrpSpPr>
          <p:nvPr/>
        </p:nvGrpSpPr>
        <p:grpSpPr bwMode="auto">
          <a:xfrm>
            <a:off x="7019925" y="5775325"/>
            <a:ext cx="1655763" cy="790575"/>
            <a:chOff x="5292080" y="908720"/>
            <a:chExt cx="3013323" cy="648072"/>
          </a:xfrm>
        </p:grpSpPr>
        <p:pic>
          <p:nvPicPr>
            <p:cNvPr id="23566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مستطيل 14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23560" name="مستطيل 15"/>
          <p:cNvSpPr>
            <a:spLocks noChangeArrowheads="1"/>
          </p:cNvSpPr>
          <p:nvPr/>
        </p:nvSpPr>
        <p:spPr bwMode="auto">
          <a:xfrm>
            <a:off x="7019925" y="5943600"/>
            <a:ext cx="1114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23561" name="مستطيل 16"/>
          <p:cNvSpPr>
            <a:spLocks noChangeArrowheads="1"/>
          </p:cNvSpPr>
          <p:nvPr/>
        </p:nvSpPr>
        <p:spPr bwMode="auto">
          <a:xfrm>
            <a:off x="4057650" y="59499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7" action="ppaction://hlinksldjump"/>
              </a:rPr>
              <a:t>القائمة</a:t>
            </a:r>
            <a:endParaRPr lang="ar-SA"/>
          </a:p>
        </p:txBody>
      </p:sp>
      <p:sp>
        <p:nvSpPr>
          <p:cNvPr id="23562" name="مستطيل 17"/>
          <p:cNvSpPr>
            <a:spLocks noChangeArrowheads="1"/>
          </p:cNvSpPr>
          <p:nvPr/>
        </p:nvSpPr>
        <p:spPr bwMode="auto">
          <a:xfrm>
            <a:off x="971550" y="58769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8" action="ppaction://hlinksldjump"/>
              </a:rPr>
              <a:t>التالية</a:t>
            </a:r>
            <a:endParaRPr lang="ar-SA"/>
          </a:p>
        </p:txBody>
      </p:sp>
      <p:sp>
        <p:nvSpPr>
          <p:cNvPr id="19" name="شارة رتبة 18"/>
          <p:cNvSpPr/>
          <p:nvPr/>
        </p:nvSpPr>
        <p:spPr>
          <a:xfrm>
            <a:off x="8766175" y="60213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0" name="شارة رتبة 19"/>
          <p:cNvSpPr/>
          <p:nvPr/>
        </p:nvSpPr>
        <p:spPr>
          <a:xfrm rot="10954072">
            <a:off x="320675" y="5956300"/>
            <a:ext cx="354013" cy="41433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pic>
        <p:nvPicPr>
          <p:cNvPr id="2" name="[MP4 360p] ش عزالدين تقنية استقبال و تمرير الكرة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113" y="2016125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700213"/>
            <a:ext cx="25844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loud Callout 2"/>
          <p:cNvSpPr/>
          <p:nvPr/>
        </p:nvSpPr>
        <p:spPr>
          <a:xfrm>
            <a:off x="323850" y="260350"/>
            <a:ext cx="3600450" cy="2016125"/>
          </a:xfrm>
          <a:prstGeom prst="cloudCallout">
            <a:avLst>
              <a:gd name="adj1" fmla="val 59254"/>
              <a:gd name="adj2" fmla="val 80454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اختبر  قدراتك في تحصيل المعلومات للجانب الفني للمهارة </a:t>
            </a:r>
          </a:p>
        </p:txBody>
      </p:sp>
      <p:sp>
        <p:nvSpPr>
          <p:cNvPr id="4" name="Cloud 1"/>
          <p:cNvSpPr/>
          <p:nvPr/>
        </p:nvSpPr>
        <p:spPr>
          <a:xfrm>
            <a:off x="5292725" y="620713"/>
            <a:ext cx="2735263" cy="1584325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>
                <a:cs typeface="PT Bold Dusky" pitchFamily="2" charset="-78"/>
              </a:rPr>
              <a:t>الآن عزيزي المتعلم </a:t>
            </a:r>
          </a:p>
        </p:txBody>
      </p:sp>
      <p:sp>
        <p:nvSpPr>
          <p:cNvPr id="5" name="Flowchart: Document 5"/>
          <p:cNvSpPr/>
          <p:nvPr/>
        </p:nvSpPr>
        <p:spPr>
          <a:xfrm>
            <a:off x="6443663" y="2708275"/>
            <a:ext cx="2484437" cy="3313113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تعليمات هامة: 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في حالة الإجابة على السؤال بشكل صحيح تسجل 5 دراجات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في حالة الإجابة على السؤال بشكل خاطئ تخصم 2 درجة.</a:t>
            </a:r>
          </a:p>
        </p:txBody>
      </p:sp>
      <p:pic>
        <p:nvPicPr>
          <p:cNvPr id="6" name="Picture 4" descr="0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852738"/>
            <a:ext cx="15843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3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24595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24584" name="مجموعة 9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24593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24585" name="مجموعة 12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24591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مستطيل 14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24586" name="مستطيل 1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24587" name="مستطيل 16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7" action="ppaction://hlinksldjump"/>
              </a:rPr>
              <a:t>القائمة</a:t>
            </a:r>
            <a:endParaRPr lang="ar-SA"/>
          </a:p>
        </p:txBody>
      </p:sp>
      <p:sp>
        <p:nvSpPr>
          <p:cNvPr id="24588" name="مستطيل 17"/>
          <p:cNvSpPr>
            <a:spLocks noChangeArrowheads="1"/>
          </p:cNvSpPr>
          <p:nvPr/>
        </p:nvSpPr>
        <p:spPr bwMode="auto">
          <a:xfrm>
            <a:off x="1271588" y="6092825"/>
            <a:ext cx="561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8" action="ppaction://hlinksldjump"/>
              </a:rPr>
              <a:t>ابدا</a:t>
            </a:r>
            <a:endParaRPr lang="ar-SA"/>
          </a:p>
        </p:txBody>
      </p:sp>
      <p:sp>
        <p:nvSpPr>
          <p:cNvPr id="19" name="شارة رتبة 18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0" name="شارة رتبة 19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25611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25603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2060848"/>
            <a:ext cx="7632848" cy="1656184"/>
          </a:xfrm>
          <a:prstGeom prst="bevel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tx2">
                    <a:lumMod val="50000"/>
                  </a:schemeClr>
                </a:solidFill>
              </a:rPr>
              <a:t>السؤال رقم ( 1 )</a:t>
            </a:r>
          </a:p>
          <a:p>
            <a:pPr algn="ctr">
              <a:defRPr/>
            </a:pPr>
            <a:r>
              <a:rPr lang="ar-SA" sz="3500" b="1" dirty="0">
                <a:solidFill>
                  <a:schemeClr val="tx2">
                    <a:lumMod val="50000"/>
                  </a:schemeClr>
                </a:solidFill>
              </a:rPr>
              <a:t>كم الخطوات الفنية لمهارة مسك الكرة باليدين: </a:t>
            </a:r>
          </a:p>
        </p:txBody>
      </p:sp>
      <p:sp>
        <p:nvSpPr>
          <p:cNvPr id="9" name="Bevel 2">
            <a:hlinkClick r:id="rId3" action="ppaction://hlinksldjump"/>
          </p:cNvPr>
          <p:cNvSpPr/>
          <p:nvPr/>
        </p:nvSpPr>
        <p:spPr>
          <a:xfrm>
            <a:off x="637222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 smtClean="0"/>
              <a:t>خطوتين</a:t>
            </a:r>
            <a:endParaRPr lang="ar-SA" sz="3000" b="1" dirty="0"/>
          </a:p>
        </p:txBody>
      </p:sp>
      <p:sp>
        <p:nvSpPr>
          <p:cNvPr id="10" name="Bevel 3">
            <a:hlinkClick r:id="rId4" action="ppaction://hlinksldjump"/>
          </p:cNvPr>
          <p:cNvSpPr/>
          <p:nvPr/>
        </p:nvSpPr>
        <p:spPr>
          <a:xfrm>
            <a:off x="341947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ثلاث خطوات</a:t>
            </a:r>
          </a:p>
        </p:txBody>
      </p:sp>
      <p:sp>
        <p:nvSpPr>
          <p:cNvPr id="11" name="Bevel 4">
            <a:hlinkClick r:id="rId3" action="ppaction://hlinksldjump"/>
          </p:cNvPr>
          <p:cNvSpPr/>
          <p:nvPr/>
        </p:nvSpPr>
        <p:spPr>
          <a:xfrm>
            <a:off x="684213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أربع خطوات </a:t>
            </a:r>
          </a:p>
        </p:txBody>
      </p:sp>
      <p:sp>
        <p:nvSpPr>
          <p:cNvPr id="12" name="Flowchart: Document 6"/>
          <p:cNvSpPr/>
          <p:nvPr/>
        </p:nvSpPr>
        <p:spPr>
          <a:xfrm>
            <a:off x="2051050" y="5229225"/>
            <a:ext cx="5761038" cy="1412875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26635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26627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2060848"/>
            <a:ext cx="7632848" cy="1656184"/>
          </a:xfrm>
          <a:prstGeom prst="bevel">
            <a:avLst/>
          </a:prstGeom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</a:rPr>
              <a:t>السؤال رقم (2)</a:t>
            </a:r>
          </a:p>
          <a:p>
            <a:pPr algn="ctr">
              <a:defRPr/>
            </a:pPr>
            <a:r>
              <a:rPr lang="ar-SA" sz="3600" b="1" dirty="0">
                <a:solidFill>
                  <a:schemeClr val="bg1"/>
                </a:solidFill>
              </a:rPr>
              <a:t>يميل الجسم قليلاً في اتجاه الكرة وتكون </a:t>
            </a:r>
            <a:r>
              <a:rPr lang="ar-SA" sz="3600" b="1" dirty="0" err="1">
                <a:solidFill>
                  <a:schemeClr val="bg1"/>
                </a:solidFill>
              </a:rPr>
              <a:t>اليداين</a:t>
            </a:r>
            <a:r>
              <a:rPr lang="ar-SA" sz="3500" b="1" dirty="0">
                <a:solidFill>
                  <a:schemeClr val="bg1"/>
                </a:solidFill>
              </a:rPr>
              <a:t>: </a:t>
            </a:r>
          </a:p>
        </p:txBody>
      </p:sp>
      <p:sp>
        <p:nvSpPr>
          <p:cNvPr id="9" name="Bevel 2">
            <a:hlinkClick r:id="rId3" action="ppaction://hlinksldjump"/>
          </p:cNvPr>
          <p:cNvSpPr/>
          <p:nvPr/>
        </p:nvSpPr>
        <p:spPr>
          <a:xfrm>
            <a:off x="637222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 err="1"/>
              <a:t>لاتمتد</a:t>
            </a:r>
            <a:endParaRPr lang="ar-SA" sz="3000" b="1" dirty="0"/>
          </a:p>
        </p:txBody>
      </p:sp>
      <p:sp>
        <p:nvSpPr>
          <p:cNvPr id="10" name="Bevel 3">
            <a:hlinkClick r:id="rId3" action="ppaction://hlinksldjump"/>
          </p:cNvPr>
          <p:cNvSpPr/>
          <p:nvPr/>
        </p:nvSpPr>
        <p:spPr>
          <a:xfrm>
            <a:off x="341947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مضمومتين</a:t>
            </a:r>
          </a:p>
        </p:txBody>
      </p:sp>
      <p:sp>
        <p:nvSpPr>
          <p:cNvPr id="11" name="Bevel 4">
            <a:hlinkClick r:id="rId4" action="ppaction://hlinksldjump"/>
          </p:cNvPr>
          <p:cNvSpPr/>
          <p:nvPr/>
        </p:nvSpPr>
        <p:spPr>
          <a:xfrm>
            <a:off x="684213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800" b="1" dirty="0"/>
              <a:t>في علو الوسط</a:t>
            </a:r>
          </a:p>
        </p:txBody>
      </p:sp>
      <p:sp>
        <p:nvSpPr>
          <p:cNvPr id="12" name="Flowchart: Document 6"/>
          <p:cNvSpPr/>
          <p:nvPr/>
        </p:nvSpPr>
        <p:spPr>
          <a:xfrm>
            <a:off x="2051050" y="5229225"/>
            <a:ext cx="5761038" cy="1412875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27658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27651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1916832"/>
            <a:ext cx="7632848" cy="1656184"/>
          </a:xfrm>
          <a:prstGeom prst="bevel">
            <a:avLst/>
          </a:prstGeom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</a:rPr>
              <a:t>السؤال رقم (3)</a:t>
            </a:r>
          </a:p>
          <a:p>
            <a:pPr algn="ctr">
              <a:defRPr/>
            </a:pPr>
            <a:r>
              <a:rPr lang="ar-SA" sz="3600" b="1" dirty="0">
                <a:solidFill>
                  <a:schemeClr val="tx2">
                    <a:lumMod val="50000"/>
                  </a:schemeClr>
                </a:solidFill>
              </a:rPr>
              <a:t>من الخطوات الفنية لمهارة مسك الكرة </a:t>
            </a:r>
            <a:r>
              <a:rPr lang="ar-SA" sz="3600" b="1" dirty="0" err="1">
                <a:solidFill>
                  <a:schemeClr val="tx2">
                    <a:lumMod val="50000"/>
                  </a:schemeClr>
                </a:solidFill>
              </a:rPr>
              <a:t>مايلي</a:t>
            </a:r>
            <a:r>
              <a:rPr lang="ar-SA" sz="3600" b="1" dirty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13" name="Bevel 2">
            <a:hlinkClick r:id="rId3" action="ppaction://hlinksldjump"/>
          </p:cNvPr>
          <p:cNvSpPr/>
          <p:nvPr/>
        </p:nvSpPr>
        <p:spPr>
          <a:xfrm>
            <a:off x="3924300" y="3789363"/>
            <a:ext cx="4895850" cy="122396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200" b="1" dirty="0"/>
              <a:t>تؤخذ خطوة في اتجاه الكرة مع انثناء بسيط عند الركبتين</a:t>
            </a:r>
            <a:endParaRPr lang="ar-SA" sz="3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Bevel 2">
            <a:hlinkClick r:id="rId4" action="ppaction://hlinksldjump"/>
          </p:cNvPr>
          <p:cNvSpPr/>
          <p:nvPr/>
        </p:nvSpPr>
        <p:spPr>
          <a:xfrm>
            <a:off x="3924300" y="5300663"/>
            <a:ext cx="4895850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200" b="1" dirty="0"/>
              <a:t>تنتظر الكرة حتى توصل اليك</a:t>
            </a:r>
            <a:endParaRPr lang="ar-SA" sz="3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Flowchart: Document 6"/>
          <p:cNvSpPr/>
          <p:nvPr/>
        </p:nvSpPr>
        <p:spPr>
          <a:xfrm>
            <a:off x="684213" y="3716338"/>
            <a:ext cx="2808287" cy="3097212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28682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28675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1916832"/>
            <a:ext cx="7632848" cy="1656184"/>
          </a:xfrm>
          <a:prstGeom prst="bevel">
            <a:avLst/>
          </a:prstGeom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</a:rPr>
              <a:t>السؤال رقم (4)</a:t>
            </a:r>
          </a:p>
          <a:p>
            <a:pPr algn="ctr">
              <a:defRPr/>
            </a:pPr>
            <a:r>
              <a:rPr lang="ar-SA" sz="3600" b="1" dirty="0">
                <a:solidFill>
                  <a:schemeClr val="tx2">
                    <a:lumMod val="50000"/>
                  </a:schemeClr>
                </a:solidFill>
              </a:rPr>
              <a:t>ينص القانون في كرة اليد على ان تبديل اللاعبين</a:t>
            </a:r>
          </a:p>
        </p:txBody>
      </p:sp>
      <p:sp>
        <p:nvSpPr>
          <p:cNvPr id="13" name="Bevel 2">
            <a:hlinkClick r:id="rId3" action="ppaction://hlinksldjump"/>
          </p:cNvPr>
          <p:cNvSpPr/>
          <p:nvPr/>
        </p:nvSpPr>
        <p:spPr>
          <a:xfrm>
            <a:off x="3924300" y="3789363"/>
            <a:ext cx="4895850" cy="122396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200" b="1" dirty="0"/>
              <a:t>يكون التبديل لثلاثة لاعبين فقط</a:t>
            </a:r>
            <a:endParaRPr lang="ar-SA" sz="3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Bevel 2">
            <a:hlinkClick r:id="rId4" action="ppaction://hlinksldjump"/>
          </p:cNvPr>
          <p:cNvSpPr/>
          <p:nvPr/>
        </p:nvSpPr>
        <p:spPr>
          <a:xfrm>
            <a:off x="3924300" y="5300663"/>
            <a:ext cx="4895850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200" b="1" dirty="0"/>
              <a:t>يكون التبديل مفتوح </a:t>
            </a:r>
            <a:endParaRPr lang="ar-SA" sz="3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Flowchart: Document 6"/>
          <p:cNvSpPr/>
          <p:nvPr/>
        </p:nvSpPr>
        <p:spPr>
          <a:xfrm>
            <a:off x="684213" y="3716338"/>
            <a:ext cx="2808287" cy="3097212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مجموعة 9"/>
          <p:cNvGrpSpPr>
            <a:grpSpLocks/>
          </p:cNvGrpSpPr>
          <p:nvPr/>
        </p:nvGrpSpPr>
        <p:grpSpPr bwMode="auto">
          <a:xfrm>
            <a:off x="2124075" y="547688"/>
            <a:ext cx="5534025" cy="1296987"/>
            <a:chOff x="5292080" y="908720"/>
            <a:chExt cx="3013323" cy="648072"/>
          </a:xfrm>
        </p:grpSpPr>
        <p:pic>
          <p:nvPicPr>
            <p:cNvPr id="29715" name="صورة 2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مستطيل 3"/>
            <p:cNvSpPr/>
            <p:nvPr/>
          </p:nvSpPr>
          <p:spPr>
            <a:xfrm>
              <a:off x="5292080" y="908720"/>
              <a:ext cx="2303645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5" name="مستطيل 4"/>
          <p:cNvSpPr/>
          <p:nvPr/>
        </p:nvSpPr>
        <p:spPr>
          <a:xfrm>
            <a:off x="3022496" y="725795"/>
            <a:ext cx="26324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92B1B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الإطار </a:t>
            </a:r>
            <a:r>
              <a:rPr lang="ar-SA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92B1B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الثاني</a:t>
            </a:r>
          </a:p>
        </p:txBody>
      </p:sp>
      <p:sp>
        <p:nvSpPr>
          <p:cNvPr id="6" name="عنصر نائب للمحتوى 2"/>
          <p:cNvSpPr txBox="1">
            <a:spLocks/>
          </p:cNvSpPr>
          <p:nvPr/>
        </p:nvSpPr>
        <p:spPr bwMode="auto">
          <a:xfrm>
            <a:off x="285750" y="2714625"/>
            <a:ext cx="8501063" cy="2786063"/>
          </a:xfrm>
          <a:prstGeom prst="rect">
            <a:avLst/>
          </a:prstGeom>
          <a:gradFill flip="none" rotWithShape="1">
            <a:gsLst>
              <a:gs pos="0">
                <a:srgbClr val="F0BF78">
                  <a:tint val="66000"/>
                  <a:satMod val="160000"/>
                </a:srgbClr>
              </a:gs>
              <a:gs pos="50000">
                <a:srgbClr val="F0BF78">
                  <a:tint val="44500"/>
                  <a:satMod val="160000"/>
                </a:srgbClr>
              </a:gs>
              <a:gs pos="100000">
                <a:srgbClr val="F0BF78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>
            <a:lvl1pPr marL="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>
              <a:defRPr/>
            </a:pPr>
            <a:r>
              <a:rPr lang="ar-SA" sz="4000" b="1" u="sng" dirty="0" smtClean="0">
                <a:solidFill>
                  <a:srgbClr val="FF0000"/>
                </a:solidFill>
              </a:rPr>
              <a:t>أن هناك عدة طرق لمسك الكرة نذكر منها :</a:t>
            </a:r>
          </a:p>
          <a:p>
            <a:pPr algn="justLow">
              <a:defRPr/>
            </a:pPr>
            <a:r>
              <a:rPr lang="ar-SA" sz="4000" b="1" dirty="0" smtClean="0">
                <a:solidFill>
                  <a:schemeClr val="accent3">
                    <a:lumMod val="75000"/>
                  </a:schemeClr>
                </a:solidFill>
              </a:rPr>
              <a:t>1- مسك الكرة بيد واحدة</a:t>
            </a:r>
          </a:p>
          <a:p>
            <a:pPr algn="justLow">
              <a:defRPr/>
            </a:pPr>
            <a:r>
              <a:rPr lang="ar-SA" sz="4000" b="1" dirty="0" smtClean="0">
                <a:solidFill>
                  <a:schemeClr val="accent3">
                    <a:lumMod val="75000"/>
                  </a:schemeClr>
                </a:solidFill>
              </a:rPr>
              <a:t>2- كتم الكرة</a:t>
            </a:r>
          </a:p>
          <a:p>
            <a:pPr algn="justLow">
              <a:defRPr/>
            </a:pPr>
            <a:endParaRPr lang="ar-SA" sz="40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defRPr/>
            </a:pPr>
            <a:endParaRPr lang="ar-SA" dirty="0"/>
          </a:p>
        </p:txBody>
      </p:sp>
      <p:grpSp>
        <p:nvGrpSpPr>
          <p:cNvPr id="29701" name="مجموعة 9"/>
          <p:cNvGrpSpPr>
            <a:grpSpLocks/>
          </p:cNvGrpSpPr>
          <p:nvPr/>
        </p:nvGrpSpPr>
        <p:grpSpPr bwMode="auto">
          <a:xfrm>
            <a:off x="3875088" y="5830888"/>
            <a:ext cx="1655762" cy="792162"/>
            <a:chOff x="5292080" y="908720"/>
            <a:chExt cx="3013323" cy="648072"/>
          </a:xfrm>
        </p:grpSpPr>
        <p:pic>
          <p:nvPicPr>
            <p:cNvPr id="29713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29702" name="مجموعة 9"/>
          <p:cNvGrpSpPr>
            <a:grpSpLocks/>
          </p:cNvGrpSpPr>
          <p:nvPr/>
        </p:nvGrpSpPr>
        <p:grpSpPr bwMode="auto">
          <a:xfrm>
            <a:off x="755650" y="5805488"/>
            <a:ext cx="1655763" cy="792162"/>
            <a:chOff x="5292080" y="908720"/>
            <a:chExt cx="3013323" cy="648072"/>
          </a:xfrm>
        </p:grpSpPr>
        <p:pic>
          <p:nvPicPr>
            <p:cNvPr id="29711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29703" name="مجموعة 12"/>
          <p:cNvGrpSpPr>
            <a:grpSpLocks/>
          </p:cNvGrpSpPr>
          <p:nvPr/>
        </p:nvGrpSpPr>
        <p:grpSpPr bwMode="auto">
          <a:xfrm>
            <a:off x="7019925" y="5846763"/>
            <a:ext cx="1655763" cy="792162"/>
            <a:chOff x="5292080" y="908720"/>
            <a:chExt cx="3013323" cy="648072"/>
          </a:xfrm>
        </p:grpSpPr>
        <p:pic>
          <p:nvPicPr>
            <p:cNvPr id="29709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مستطيل 14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29704" name="مستطيل 15"/>
          <p:cNvSpPr>
            <a:spLocks noChangeArrowheads="1"/>
          </p:cNvSpPr>
          <p:nvPr/>
        </p:nvSpPr>
        <p:spPr bwMode="auto">
          <a:xfrm>
            <a:off x="7019925" y="6015038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29705" name="مستطيل 16"/>
          <p:cNvSpPr>
            <a:spLocks noChangeArrowheads="1"/>
          </p:cNvSpPr>
          <p:nvPr/>
        </p:nvSpPr>
        <p:spPr bwMode="auto">
          <a:xfrm>
            <a:off x="4057650" y="6021388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القائمة</a:t>
            </a:r>
            <a:endParaRPr lang="ar-SA"/>
          </a:p>
        </p:txBody>
      </p:sp>
      <p:sp>
        <p:nvSpPr>
          <p:cNvPr id="29706" name="مستطيل 17"/>
          <p:cNvSpPr>
            <a:spLocks noChangeArrowheads="1"/>
          </p:cNvSpPr>
          <p:nvPr/>
        </p:nvSpPr>
        <p:spPr bwMode="auto">
          <a:xfrm>
            <a:off x="971550" y="5949950"/>
            <a:ext cx="8620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التالية</a:t>
            </a:r>
            <a:endParaRPr lang="ar-SA"/>
          </a:p>
        </p:txBody>
      </p:sp>
      <p:sp>
        <p:nvSpPr>
          <p:cNvPr id="19" name="شارة رتبة 18"/>
          <p:cNvSpPr/>
          <p:nvPr/>
        </p:nvSpPr>
        <p:spPr>
          <a:xfrm>
            <a:off x="8766175" y="6092825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0" name="شارة رتبة 19"/>
          <p:cNvSpPr/>
          <p:nvPr/>
        </p:nvSpPr>
        <p:spPr>
          <a:xfrm rot="10954072">
            <a:off x="320675" y="6029325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مجموعة 9"/>
          <p:cNvGrpSpPr>
            <a:grpSpLocks/>
          </p:cNvGrpSpPr>
          <p:nvPr/>
        </p:nvGrpSpPr>
        <p:grpSpPr bwMode="auto">
          <a:xfrm>
            <a:off x="2124075" y="547688"/>
            <a:ext cx="5534025" cy="1296987"/>
            <a:chOff x="5292080" y="908720"/>
            <a:chExt cx="3013323" cy="648072"/>
          </a:xfrm>
        </p:grpSpPr>
        <p:pic>
          <p:nvPicPr>
            <p:cNvPr id="30739" name="صورة 3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مستطيل 4"/>
            <p:cNvSpPr/>
            <p:nvPr/>
          </p:nvSpPr>
          <p:spPr>
            <a:xfrm>
              <a:off x="5292080" y="908720"/>
              <a:ext cx="2303645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6" name="وسيلة شرح مستطيلة مستديرة الزوايا 5"/>
          <p:cNvSpPr/>
          <p:nvPr/>
        </p:nvSpPr>
        <p:spPr>
          <a:xfrm>
            <a:off x="3059113" y="2781300"/>
            <a:ext cx="5976937" cy="2160588"/>
          </a:xfrm>
          <a:prstGeom prst="wedgeRoundRectCallout">
            <a:avLst>
              <a:gd name="adj1" fmla="val 15108"/>
              <a:gd name="adj2" fmla="val -10253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1600" b="1" dirty="0"/>
              <a:t>وتستعمل عند استحالة استقبالها باليدين معاً، نظراً لاحتمال تعثرها وسقوطها ويراعى النقاط الفنية التالية:</a:t>
            </a:r>
            <a:r>
              <a:rPr lang="ar-SA" sz="1600" dirty="0"/>
              <a:t/>
            </a:r>
            <a:br>
              <a:rPr lang="ar-SA" sz="1600" dirty="0"/>
            </a:br>
            <a:r>
              <a:rPr lang="ar-SA" sz="1600" dirty="0"/>
              <a:t/>
            </a:r>
            <a:br>
              <a:rPr lang="ar-SA" sz="1600" dirty="0"/>
            </a:br>
            <a:r>
              <a:rPr lang="ar-SA" sz="1600" b="1" dirty="0"/>
              <a:t>1-يمد المستقبل ذراعه باتجاه الكرة وعند ملامستها للأصابع ترتد إلى الخلف لامتصاص قوتها</a:t>
            </a:r>
            <a:r>
              <a:rPr lang="ar-SA" sz="1600" dirty="0"/>
              <a:t/>
            </a:r>
            <a:br>
              <a:rPr lang="ar-SA" sz="1600" dirty="0"/>
            </a:br>
            <a:r>
              <a:rPr lang="ar-SA" sz="1600" b="1" dirty="0"/>
              <a:t>2-عدم توتر الأصابع حتى لا تصطدم الكرة بها وترتد إلى الأرض</a:t>
            </a:r>
            <a:r>
              <a:rPr lang="ar-SA" sz="1600" dirty="0"/>
              <a:t/>
            </a:r>
            <a:br>
              <a:rPr lang="ar-SA" sz="1600" dirty="0"/>
            </a:br>
            <a:r>
              <a:rPr lang="ar-SA" sz="1600" b="1" dirty="0"/>
              <a:t>3-تؤخذ خطوة إلى الخلف مع ثقل الجسم على القدم الخلفية</a:t>
            </a:r>
            <a:r>
              <a:rPr lang="ar-SA" sz="1600" dirty="0"/>
              <a:t/>
            </a:r>
            <a:br>
              <a:rPr lang="ar-SA" sz="1600" dirty="0"/>
            </a:br>
            <a:endParaRPr lang="ar-SA" sz="1600" b="1" dirty="0"/>
          </a:p>
        </p:txBody>
      </p:sp>
      <p:sp>
        <p:nvSpPr>
          <p:cNvPr id="7" name="مستطيل 6"/>
          <p:cNvSpPr/>
          <p:nvPr/>
        </p:nvSpPr>
        <p:spPr>
          <a:xfrm>
            <a:off x="2411760" y="1011751"/>
            <a:ext cx="3031677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2400" b="1" dirty="0"/>
              <a:t>استقبال الكرة باليد الواحدة:</a:t>
            </a:r>
            <a:endParaRPr lang="ar-SA" sz="2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92B1B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pSp>
        <p:nvGrpSpPr>
          <p:cNvPr id="30725" name="مجموعة 9"/>
          <p:cNvGrpSpPr>
            <a:grpSpLocks/>
          </p:cNvGrpSpPr>
          <p:nvPr/>
        </p:nvGrpSpPr>
        <p:grpSpPr bwMode="auto">
          <a:xfrm>
            <a:off x="3875088" y="5830888"/>
            <a:ext cx="1655762" cy="792162"/>
            <a:chOff x="5292080" y="908720"/>
            <a:chExt cx="3013323" cy="648072"/>
          </a:xfrm>
        </p:grpSpPr>
        <p:pic>
          <p:nvPicPr>
            <p:cNvPr id="30737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30726" name="مجموعة 10"/>
          <p:cNvGrpSpPr>
            <a:grpSpLocks/>
          </p:cNvGrpSpPr>
          <p:nvPr/>
        </p:nvGrpSpPr>
        <p:grpSpPr bwMode="auto">
          <a:xfrm>
            <a:off x="755650" y="5805488"/>
            <a:ext cx="1655763" cy="792162"/>
            <a:chOff x="5292080" y="908720"/>
            <a:chExt cx="3013323" cy="648072"/>
          </a:xfrm>
        </p:grpSpPr>
        <p:pic>
          <p:nvPicPr>
            <p:cNvPr id="30735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30727" name="مجموعة 13"/>
          <p:cNvGrpSpPr>
            <a:grpSpLocks/>
          </p:cNvGrpSpPr>
          <p:nvPr/>
        </p:nvGrpSpPr>
        <p:grpSpPr bwMode="auto">
          <a:xfrm>
            <a:off x="7019925" y="5846763"/>
            <a:ext cx="1655763" cy="792162"/>
            <a:chOff x="5292080" y="908720"/>
            <a:chExt cx="3013323" cy="648072"/>
          </a:xfrm>
        </p:grpSpPr>
        <p:pic>
          <p:nvPicPr>
            <p:cNvPr id="30733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مستطيل 15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30728" name="مستطيل 16"/>
          <p:cNvSpPr>
            <a:spLocks noChangeArrowheads="1"/>
          </p:cNvSpPr>
          <p:nvPr/>
        </p:nvSpPr>
        <p:spPr bwMode="auto">
          <a:xfrm>
            <a:off x="7019925" y="6015038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30729" name="مستطيل 17"/>
          <p:cNvSpPr>
            <a:spLocks noChangeArrowheads="1"/>
          </p:cNvSpPr>
          <p:nvPr/>
        </p:nvSpPr>
        <p:spPr bwMode="auto">
          <a:xfrm>
            <a:off x="4057650" y="6021388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القائمة</a:t>
            </a:r>
            <a:endParaRPr lang="ar-SA"/>
          </a:p>
        </p:txBody>
      </p:sp>
      <p:sp>
        <p:nvSpPr>
          <p:cNvPr id="30730" name="مستطيل 18"/>
          <p:cNvSpPr>
            <a:spLocks noChangeArrowheads="1"/>
          </p:cNvSpPr>
          <p:nvPr/>
        </p:nvSpPr>
        <p:spPr bwMode="auto">
          <a:xfrm>
            <a:off x="971550" y="5949950"/>
            <a:ext cx="8620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التالية</a:t>
            </a:r>
            <a:endParaRPr lang="ar-SA"/>
          </a:p>
        </p:txBody>
      </p:sp>
      <p:sp>
        <p:nvSpPr>
          <p:cNvPr id="20" name="شارة رتبة 19"/>
          <p:cNvSpPr/>
          <p:nvPr/>
        </p:nvSpPr>
        <p:spPr>
          <a:xfrm>
            <a:off x="8766175" y="6092825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1" name="شارة رتبة 20"/>
          <p:cNvSpPr/>
          <p:nvPr/>
        </p:nvSpPr>
        <p:spPr>
          <a:xfrm rot="10954072">
            <a:off x="320675" y="6029325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هيا 120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صوت 1218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0" name="مجموعة 9"/>
          <p:cNvGrpSpPr>
            <a:grpSpLocks/>
          </p:cNvGrpSpPr>
          <p:nvPr/>
        </p:nvGrpSpPr>
        <p:grpSpPr bwMode="auto">
          <a:xfrm>
            <a:off x="5292725" y="908050"/>
            <a:ext cx="3013075" cy="649288"/>
            <a:chOff x="5292080" y="908720"/>
            <a:chExt cx="3013323" cy="648072"/>
          </a:xfrm>
        </p:grpSpPr>
        <p:pic>
          <p:nvPicPr>
            <p:cNvPr id="4151" name="صورة 3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مستطيل 4"/>
            <p:cNvSpPr/>
            <p:nvPr/>
          </p:nvSpPr>
          <p:spPr>
            <a:xfrm>
              <a:off x="5292080" y="908720"/>
              <a:ext cx="2303653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4101" name="مجموعة 10"/>
          <p:cNvGrpSpPr>
            <a:grpSpLocks/>
          </p:cNvGrpSpPr>
          <p:nvPr/>
        </p:nvGrpSpPr>
        <p:grpSpPr bwMode="auto">
          <a:xfrm>
            <a:off x="5292725" y="1628775"/>
            <a:ext cx="3013075" cy="647700"/>
            <a:chOff x="5292080" y="908720"/>
            <a:chExt cx="3013323" cy="648072"/>
          </a:xfrm>
        </p:grpSpPr>
        <p:pic>
          <p:nvPicPr>
            <p:cNvPr id="4149" name="صورة 11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3653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4102" name="مجموعة 13"/>
          <p:cNvGrpSpPr>
            <a:grpSpLocks/>
          </p:cNvGrpSpPr>
          <p:nvPr/>
        </p:nvGrpSpPr>
        <p:grpSpPr bwMode="auto">
          <a:xfrm>
            <a:off x="1042988" y="5445125"/>
            <a:ext cx="3014662" cy="647700"/>
            <a:chOff x="5292080" y="908720"/>
            <a:chExt cx="3013323" cy="648072"/>
          </a:xfrm>
        </p:grpSpPr>
        <p:pic>
          <p:nvPicPr>
            <p:cNvPr id="4147" name="صورة 14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مستطيل 15"/>
            <p:cNvSpPr/>
            <p:nvPr/>
          </p:nvSpPr>
          <p:spPr>
            <a:xfrm>
              <a:off x="5292080" y="908720"/>
              <a:ext cx="230402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4103" name="مجموعة 16"/>
          <p:cNvGrpSpPr>
            <a:grpSpLocks/>
          </p:cNvGrpSpPr>
          <p:nvPr/>
        </p:nvGrpSpPr>
        <p:grpSpPr bwMode="auto">
          <a:xfrm>
            <a:off x="3059113" y="2420938"/>
            <a:ext cx="3014662" cy="647700"/>
            <a:chOff x="5292080" y="908720"/>
            <a:chExt cx="3013323" cy="648072"/>
          </a:xfrm>
        </p:grpSpPr>
        <p:pic>
          <p:nvPicPr>
            <p:cNvPr id="4145" name="صورة 17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مستطيل 18"/>
            <p:cNvSpPr/>
            <p:nvPr/>
          </p:nvSpPr>
          <p:spPr>
            <a:xfrm>
              <a:off x="5292080" y="908720"/>
              <a:ext cx="230402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4104" name="مجموعة 19"/>
          <p:cNvGrpSpPr>
            <a:grpSpLocks/>
          </p:cNvGrpSpPr>
          <p:nvPr/>
        </p:nvGrpSpPr>
        <p:grpSpPr bwMode="auto">
          <a:xfrm>
            <a:off x="1042988" y="1700213"/>
            <a:ext cx="3014662" cy="649287"/>
            <a:chOff x="5292080" y="908720"/>
            <a:chExt cx="3013323" cy="648072"/>
          </a:xfrm>
        </p:grpSpPr>
        <p:pic>
          <p:nvPicPr>
            <p:cNvPr id="4143" name="صورة 20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>
              <a:off x="5292080" y="908720"/>
              <a:ext cx="230402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dirty="0"/>
            </a:p>
          </p:txBody>
        </p:sp>
      </p:grpSp>
      <p:grpSp>
        <p:nvGrpSpPr>
          <p:cNvPr id="4105" name="مجموعة 22"/>
          <p:cNvGrpSpPr>
            <a:grpSpLocks/>
          </p:cNvGrpSpPr>
          <p:nvPr/>
        </p:nvGrpSpPr>
        <p:grpSpPr bwMode="auto">
          <a:xfrm>
            <a:off x="3059113" y="3141663"/>
            <a:ext cx="3014662" cy="647700"/>
            <a:chOff x="5292080" y="908720"/>
            <a:chExt cx="3013323" cy="648072"/>
          </a:xfrm>
        </p:grpSpPr>
        <p:pic>
          <p:nvPicPr>
            <p:cNvPr id="4141" name="صورة 23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مستطيل 24"/>
            <p:cNvSpPr/>
            <p:nvPr/>
          </p:nvSpPr>
          <p:spPr>
            <a:xfrm>
              <a:off x="5292080" y="908720"/>
              <a:ext cx="230402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4106" name="مجموعة 25"/>
          <p:cNvGrpSpPr>
            <a:grpSpLocks/>
          </p:cNvGrpSpPr>
          <p:nvPr/>
        </p:nvGrpSpPr>
        <p:grpSpPr bwMode="auto">
          <a:xfrm>
            <a:off x="1042988" y="908050"/>
            <a:ext cx="3014662" cy="649288"/>
            <a:chOff x="5292080" y="908720"/>
            <a:chExt cx="3013323" cy="648072"/>
          </a:xfrm>
        </p:grpSpPr>
        <p:pic>
          <p:nvPicPr>
            <p:cNvPr id="4139" name="صورة 26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مستطيل 27"/>
            <p:cNvSpPr/>
            <p:nvPr/>
          </p:nvSpPr>
          <p:spPr>
            <a:xfrm>
              <a:off x="5292080" y="908720"/>
              <a:ext cx="230402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4107" name="مجموعة 28"/>
          <p:cNvGrpSpPr>
            <a:grpSpLocks/>
          </p:cNvGrpSpPr>
          <p:nvPr/>
        </p:nvGrpSpPr>
        <p:grpSpPr bwMode="auto">
          <a:xfrm>
            <a:off x="5435600" y="5445125"/>
            <a:ext cx="3013075" cy="647700"/>
            <a:chOff x="5292080" y="908720"/>
            <a:chExt cx="3013323" cy="648072"/>
          </a:xfrm>
        </p:grpSpPr>
        <p:pic>
          <p:nvPicPr>
            <p:cNvPr id="4137" name="صورة 29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مستطيل 30"/>
            <p:cNvSpPr/>
            <p:nvPr/>
          </p:nvSpPr>
          <p:spPr>
            <a:xfrm>
              <a:off x="5292080" y="908720"/>
              <a:ext cx="2303653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4108" name="مجموعة 31"/>
          <p:cNvGrpSpPr>
            <a:grpSpLocks/>
          </p:cNvGrpSpPr>
          <p:nvPr/>
        </p:nvGrpSpPr>
        <p:grpSpPr bwMode="auto">
          <a:xfrm>
            <a:off x="1042988" y="4724400"/>
            <a:ext cx="3014662" cy="649288"/>
            <a:chOff x="5292080" y="908720"/>
            <a:chExt cx="3013323" cy="648072"/>
          </a:xfrm>
        </p:grpSpPr>
        <p:pic>
          <p:nvPicPr>
            <p:cNvPr id="4135" name="صورة 32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مستطيل 33"/>
            <p:cNvSpPr/>
            <p:nvPr/>
          </p:nvSpPr>
          <p:spPr>
            <a:xfrm>
              <a:off x="5292080" y="908720"/>
              <a:ext cx="230402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4109" name="مجموعة 34"/>
          <p:cNvGrpSpPr>
            <a:grpSpLocks/>
          </p:cNvGrpSpPr>
          <p:nvPr/>
        </p:nvGrpSpPr>
        <p:grpSpPr bwMode="auto">
          <a:xfrm>
            <a:off x="5435600" y="4724400"/>
            <a:ext cx="3013075" cy="649288"/>
            <a:chOff x="5292080" y="908720"/>
            <a:chExt cx="3013323" cy="648072"/>
          </a:xfrm>
        </p:grpSpPr>
        <p:pic>
          <p:nvPicPr>
            <p:cNvPr id="4133" name="صورة 35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مستطيل 36"/>
            <p:cNvSpPr/>
            <p:nvPr/>
          </p:nvSpPr>
          <p:spPr>
            <a:xfrm>
              <a:off x="5292080" y="908720"/>
              <a:ext cx="2303653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39" name="مجسم مشطوف الحواف 38">
            <a:hlinkClick r:id="rId11" action="ppaction://hlinksldjump"/>
          </p:cNvPr>
          <p:cNvSpPr/>
          <p:nvPr/>
        </p:nvSpPr>
        <p:spPr>
          <a:xfrm>
            <a:off x="6300788" y="3644900"/>
            <a:ext cx="1655762" cy="1008063"/>
          </a:xfrm>
          <a:prstGeom prst="bevel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7200" dirty="0">
                <a:solidFill>
                  <a:srgbClr val="FF0000"/>
                </a:solidFill>
              </a:rPr>
              <a:t>1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0" name="مجسم مشطوف الحواف 39">
            <a:hlinkClick r:id="rId12" action="ppaction://hlinksldjump"/>
          </p:cNvPr>
          <p:cNvSpPr/>
          <p:nvPr/>
        </p:nvSpPr>
        <p:spPr>
          <a:xfrm>
            <a:off x="1116013" y="3644900"/>
            <a:ext cx="1655762" cy="1008063"/>
          </a:xfrm>
          <a:prstGeom prst="bevel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7200" dirty="0">
                <a:solidFill>
                  <a:srgbClr val="FF0000"/>
                </a:solidFill>
              </a:rPr>
              <a:t>2</a:t>
            </a:r>
            <a:endParaRPr lang="ar-SA" dirty="0">
              <a:solidFill>
                <a:srgbClr val="FF0000"/>
              </a:solidFill>
            </a:endParaRPr>
          </a:p>
        </p:txBody>
      </p:sp>
      <p:grpSp>
        <p:nvGrpSpPr>
          <p:cNvPr id="4112" name="مجموعة 44"/>
          <p:cNvGrpSpPr>
            <a:grpSpLocks/>
          </p:cNvGrpSpPr>
          <p:nvPr/>
        </p:nvGrpSpPr>
        <p:grpSpPr bwMode="auto">
          <a:xfrm>
            <a:off x="2627313" y="0"/>
            <a:ext cx="4608512" cy="860425"/>
            <a:chOff x="2699792" y="0"/>
            <a:chExt cx="4608512" cy="860025"/>
          </a:xfrm>
        </p:grpSpPr>
        <p:pic>
          <p:nvPicPr>
            <p:cNvPr id="4130" name="صورة 40" descr="سوال بونق.jp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72008"/>
              <a:ext cx="1224136" cy="764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زر إجراء: الصفحة الرئيسية 41">
              <a:hlinkClick r:id="" action="ppaction://hlinkshowjump?jump=firstslide" highlightClick="1"/>
            </p:cNvPr>
            <p:cNvSpPr/>
            <p:nvPr/>
          </p:nvSpPr>
          <p:spPr>
            <a:xfrm>
              <a:off x="6084342" y="0"/>
              <a:ext cx="1223962" cy="836224"/>
            </a:xfrm>
            <a:prstGeom prst="actionButtonHom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sp>
          <p:nvSpPr>
            <p:cNvPr id="4132" name="مربع نص 42"/>
            <p:cNvSpPr txBox="1">
              <a:spLocks noChangeArrowheads="1"/>
            </p:cNvSpPr>
            <p:nvPr/>
          </p:nvSpPr>
          <p:spPr bwMode="auto">
            <a:xfrm>
              <a:off x="3779912" y="29028"/>
              <a:ext cx="244827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ar-SA" sz="4800" b="1">
                  <a:solidFill>
                    <a:srgbClr val="F92B1B"/>
                  </a:solidFill>
                  <a:latin typeface="Calibri" pitchFamily="34" charset="0"/>
                </a:rPr>
                <a:t>القائمة</a:t>
              </a:r>
            </a:p>
          </p:txBody>
        </p:sp>
      </p:grpSp>
      <p:grpSp>
        <p:nvGrpSpPr>
          <p:cNvPr id="4113" name="مجموعة 45"/>
          <p:cNvGrpSpPr>
            <a:grpSpLocks/>
          </p:cNvGrpSpPr>
          <p:nvPr/>
        </p:nvGrpSpPr>
        <p:grpSpPr bwMode="auto">
          <a:xfrm>
            <a:off x="3214688" y="6151563"/>
            <a:ext cx="3013075" cy="647700"/>
            <a:chOff x="5292080" y="908720"/>
            <a:chExt cx="3013323" cy="648072"/>
          </a:xfrm>
        </p:grpSpPr>
        <p:pic>
          <p:nvPicPr>
            <p:cNvPr id="4128" name="صورة 46" descr="2غلاف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مستطيل 47"/>
            <p:cNvSpPr/>
            <p:nvPr/>
          </p:nvSpPr>
          <p:spPr>
            <a:xfrm>
              <a:off x="5292080" y="908720"/>
              <a:ext cx="2303652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49" name="سهم منحني إلى الأعلى 48"/>
          <p:cNvSpPr/>
          <p:nvPr/>
        </p:nvSpPr>
        <p:spPr>
          <a:xfrm rot="5400000">
            <a:off x="5669756" y="3879057"/>
            <a:ext cx="576263" cy="539750"/>
          </a:xfrm>
          <a:prstGeom prst="bentUp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50" name="سهم منحني إلى الأعلى 49"/>
          <p:cNvSpPr/>
          <p:nvPr/>
        </p:nvSpPr>
        <p:spPr>
          <a:xfrm rot="16200000" flipH="1">
            <a:off x="2832894" y="3871119"/>
            <a:ext cx="561975" cy="541337"/>
          </a:xfrm>
          <a:prstGeom prst="bentUp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51" name="مستطيل 50"/>
          <p:cNvSpPr/>
          <p:nvPr/>
        </p:nvSpPr>
        <p:spPr>
          <a:xfrm>
            <a:off x="3059832" y="3068960"/>
            <a:ext cx="223224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PT Bold Arch" pitchFamily="2" charset="-78"/>
              </a:rPr>
              <a:t>المعلومات</a:t>
            </a:r>
          </a:p>
        </p:txBody>
      </p:sp>
      <p:sp>
        <p:nvSpPr>
          <p:cNvPr id="4117" name="مستطيل 46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074738" y="1052513"/>
            <a:ext cx="2219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2400" b="1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  <a:hlinkClick r:id="rId14" action="ppaction://hlinksldjump"/>
              </a:rPr>
              <a:t>الهدف العام من البرنامج</a:t>
            </a:r>
            <a:endParaRPr lang="ar-SA" sz="2400" b="1">
              <a:solidFill>
                <a:srgbClr val="000000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118" name="مستطيل 5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31888" y="1844675"/>
            <a:ext cx="2205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2400" b="1">
                <a:latin typeface="Traditional Arabic" pitchFamily="18" charset="-78"/>
                <a:cs typeface="Traditional Arabic" pitchFamily="18" charset="-78"/>
                <a:hlinkClick r:id="rId15" action="ppaction://hlinksldjump"/>
              </a:rPr>
              <a:t>كيفية استخدام البرنامج </a:t>
            </a:r>
            <a:endParaRPr lang="ar-SA" sz="2400" b="1"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119" name="مستطيل 53"/>
          <p:cNvSpPr>
            <a:spLocks noChangeArrowheads="1"/>
          </p:cNvSpPr>
          <p:nvPr/>
        </p:nvSpPr>
        <p:spPr bwMode="auto">
          <a:xfrm>
            <a:off x="5502275" y="4797425"/>
            <a:ext cx="2097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2400" b="1">
                <a:latin typeface="Traditional Arabic" pitchFamily="18" charset="-78"/>
                <a:cs typeface="Traditional Arabic" pitchFamily="18" charset="-78"/>
                <a:hlinkClick r:id="rId16" action="ppaction://hlinksldjump"/>
              </a:rPr>
              <a:t>عرض الفيديو للمهارة  </a:t>
            </a:r>
            <a:endParaRPr lang="ar-SA" sz="2400" b="1"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120" name="مستطيل 54"/>
          <p:cNvSpPr>
            <a:spLocks noChangeArrowheads="1"/>
          </p:cNvSpPr>
          <p:nvPr/>
        </p:nvSpPr>
        <p:spPr bwMode="auto">
          <a:xfrm>
            <a:off x="1116013" y="4797425"/>
            <a:ext cx="2163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17" action="ppaction://hlinksldjump"/>
              </a:rPr>
              <a:t>اختبار اطار ( 2 )</a:t>
            </a:r>
            <a:endParaRPr lang="ar-SA" sz="3200" b="1"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121" name="مستطيل 55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502275" y="5445125"/>
            <a:ext cx="2165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18" action="ppaction://hlinksldjump"/>
              </a:rPr>
              <a:t>اختبار اطار ( 1 )</a:t>
            </a:r>
            <a:endParaRPr lang="ar-SA" sz="3200" b="1"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122" name="مستطيل 56"/>
          <p:cNvSpPr>
            <a:spLocks noChangeArrowheads="1"/>
          </p:cNvSpPr>
          <p:nvPr/>
        </p:nvSpPr>
        <p:spPr bwMode="auto">
          <a:xfrm>
            <a:off x="1377950" y="5516563"/>
            <a:ext cx="1670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2800" b="1">
                <a:latin typeface="Traditional Arabic" pitchFamily="18" charset="-78"/>
                <a:cs typeface="Traditional Arabic" pitchFamily="18" charset="-78"/>
                <a:hlinkClick r:id="rId19" action="ppaction://hlinksldjump"/>
              </a:rPr>
              <a:t>الاختبار النهائي</a:t>
            </a:r>
            <a:endParaRPr lang="ar-SA" sz="2800" b="1"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123" name="مستطيل 57"/>
          <p:cNvSpPr>
            <a:spLocks noChangeArrowheads="1"/>
          </p:cNvSpPr>
          <p:nvPr/>
        </p:nvSpPr>
        <p:spPr bwMode="auto">
          <a:xfrm>
            <a:off x="3379788" y="6308725"/>
            <a:ext cx="2000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2000" b="1">
                <a:latin typeface="Traditional Arabic" pitchFamily="18" charset="-78"/>
                <a:cs typeface="Traditional Arabic" pitchFamily="18" charset="-78"/>
                <a:hlinkClick r:id="rId20" action="ppaction://hlinksldjump"/>
              </a:rPr>
              <a:t>إطار نهاية العرض التعليمي</a:t>
            </a:r>
            <a:endParaRPr lang="ar-SA" sz="2000" b="1"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124" name="مستطيل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208338" y="2565400"/>
            <a:ext cx="2035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2000" b="1">
                <a:latin typeface="Traditional Arabic" pitchFamily="18" charset="-78"/>
                <a:cs typeface="Traditional Arabic" pitchFamily="18" charset="-78"/>
                <a:hlinkClick r:id="rId21" action="ppaction://hlinksldjump"/>
              </a:rPr>
              <a:t>الهدف النهائي من البرنامج</a:t>
            </a:r>
            <a:endParaRPr lang="ar-SA" sz="2000" b="1"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125" name="مستطيل 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357813" y="1052513"/>
            <a:ext cx="2265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2400" b="1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  <a:hlinkClick r:id="rId22" action="ppaction://hlinksldjump"/>
              </a:rPr>
              <a:t>اسم البرنامج والغرض منه</a:t>
            </a:r>
            <a:endParaRPr lang="ar-SA" sz="2400" b="1">
              <a:solidFill>
                <a:srgbClr val="000000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126" name="مستطيل 2"/>
          <p:cNvSpPr>
            <a:spLocks noChangeArrowheads="1"/>
          </p:cNvSpPr>
          <p:nvPr/>
        </p:nvSpPr>
        <p:spPr bwMode="auto">
          <a:xfrm>
            <a:off x="5502275" y="1681163"/>
            <a:ext cx="1973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2800" b="1">
                <a:latin typeface="Traditional Arabic" pitchFamily="18" charset="-78"/>
                <a:cs typeface="Traditional Arabic" pitchFamily="18" charset="-78"/>
                <a:hlinkClick r:id="rId23" action="ppaction://hlinksldjump"/>
              </a:rPr>
              <a:t>الخطوات التعليمية</a:t>
            </a:r>
            <a:endParaRPr lang="ar-SA" sz="2800" b="1"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2" name="موسيقى  مرحة لتهدئة الاطفال- موسيقى هادئة للاطفال, موسيقى نوم الاطفال - Playful Baby Lullaby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9654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800"/>
                                  </p:stCondLst>
                                  <p:childTnLst>
                                    <p:cmd type="call" cmd="play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مجموعة 9"/>
          <p:cNvGrpSpPr>
            <a:grpSpLocks/>
          </p:cNvGrpSpPr>
          <p:nvPr/>
        </p:nvGrpSpPr>
        <p:grpSpPr bwMode="auto">
          <a:xfrm>
            <a:off x="2124075" y="547688"/>
            <a:ext cx="5534025" cy="1296987"/>
            <a:chOff x="5292080" y="908720"/>
            <a:chExt cx="3013323" cy="648072"/>
          </a:xfrm>
        </p:grpSpPr>
        <p:pic>
          <p:nvPicPr>
            <p:cNvPr id="31763" name="صورة 3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مستطيل 4"/>
            <p:cNvSpPr/>
            <p:nvPr/>
          </p:nvSpPr>
          <p:spPr>
            <a:xfrm>
              <a:off x="5292080" y="908720"/>
              <a:ext cx="2303645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6" name="وسيلة شرح مستطيلة مستديرة الزوايا 5"/>
          <p:cNvSpPr/>
          <p:nvPr/>
        </p:nvSpPr>
        <p:spPr>
          <a:xfrm>
            <a:off x="2124075" y="2781300"/>
            <a:ext cx="6911975" cy="2160588"/>
          </a:xfrm>
          <a:prstGeom prst="wedgeRoundRectCallout">
            <a:avLst>
              <a:gd name="adj1" fmla="val 20013"/>
              <a:gd name="adj2" fmla="val -10110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endParaRPr lang="ar-SA" sz="1400" b="1" dirty="0"/>
          </a:p>
          <a:p>
            <a:pPr algn="ctr">
              <a:defRPr/>
            </a:pPr>
            <a:r>
              <a:rPr lang="ar-SA" sz="1400" b="1" dirty="0"/>
              <a:t>تستعمل عند استحالة استقبالها باليدين أو باليد الواحدة بسبب وجود خصم قريب أو بسبب عدم تمريرها بطريقة صحيحة وتؤدي كالتالي:</a:t>
            </a:r>
            <a:br>
              <a:rPr lang="ar-SA" sz="1400" b="1" dirty="0"/>
            </a:br>
            <a:r>
              <a:rPr lang="ar-SA" sz="1400" b="1" dirty="0"/>
              <a:t>1-يستقبل التلميذ الكرة بدفعها بيده المفتوحة إلى الأرض ثم يمسكها بكلتا يديه</a:t>
            </a:r>
            <a:br>
              <a:rPr lang="ar-SA" sz="1400" b="1" dirty="0"/>
            </a:br>
            <a:r>
              <a:rPr lang="ar-SA" sz="1400" b="1" dirty="0"/>
              <a:t>2-إذا كان الخصم قريباً ووصلت الكرة في مستوى منخفض فإن اليد توضع على الكرة مباشرة وبسرعة دون ارتداد عن الأرض</a:t>
            </a:r>
            <a:br>
              <a:rPr lang="ar-SA" sz="1400" b="1" dirty="0"/>
            </a:br>
            <a:r>
              <a:rPr lang="ar-SA" sz="1400" b="1" dirty="0"/>
              <a:t>3-تدفع الكرة بحركة من الرسغ لإعادتها إلى الأرض مرة ثانية أماماً وخارج القدم المماثلة لليد الدافعة</a:t>
            </a:r>
            <a:br>
              <a:rPr lang="ar-SA" sz="1400" b="1" dirty="0"/>
            </a:br>
            <a:r>
              <a:rPr lang="ar-SA" sz="1400" b="1" dirty="0"/>
              <a:t>4-تم تبادل ثني ومد الركبتين قليلاً لمتابعة كل ارتداد للكرة على أن يكون النظر أماماً لمتابعة تحركات التلاميذ</a:t>
            </a:r>
            <a:br>
              <a:rPr lang="ar-SA" sz="1400" b="1" dirty="0"/>
            </a:br>
            <a:r>
              <a:rPr lang="ar-SA" sz="1400" b="1" dirty="0"/>
              <a:t>5-يختلف ارتفاع الكرة أثناء </a:t>
            </a:r>
            <a:r>
              <a:rPr lang="ar-SA" sz="1400" b="1" dirty="0" err="1"/>
              <a:t>تنطيطها</a:t>
            </a:r>
            <a:r>
              <a:rPr lang="ar-SA" sz="1400" b="1" dirty="0"/>
              <a:t>، ففي الجري السريع يكون </a:t>
            </a:r>
            <a:r>
              <a:rPr lang="ar-SA" sz="1400" b="1" dirty="0" err="1"/>
              <a:t>تنطيط</a:t>
            </a:r>
            <a:r>
              <a:rPr lang="ar-SA" sz="1400" b="1" dirty="0"/>
              <a:t> </a:t>
            </a:r>
            <a:r>
              <a:rPr lang="ar-SA" sz="1400" b="1" dirty="0" err="1"/>
              <a:t>الكرةعالياً</a:t>
            </a:r>
            <a:r>
              <a:rPr lang="ar-SA" sz="1400" b="1" dirty="0"/>
              <a:t> أما إذا تصدى مدافع لمهاجم فعليه استخدام </a:t>
            </a:r>
            <a:r>
              <a:rPr lang="ar-SA" sz="1400" b="1" dirty="0" err="1"/>
              <a:t>التنطيط</a:t>
            </a:r>
            <a:r>
              <a:rPr lang="ar-SA" sz="1400" b="1" dirty="0"/>
              <a:t> المنخفض </a:t>
            </a:r>
            <a:r>
              <a:rPr lang="ar-SA" sz="1400" b="1" dirty="0" err="1"/>
              <a:t>لحمايةالكرة</a:t>
            </a:r>
            <a:r>
              <a:rPr lang="ar-SA" sz="1400" b="1" dirty="0"/>
              <a:t> بوضع جسمه بينها وبين المدافع</a:t>
            </a:r>
            <a:br>
              <a:rPr lang="ar-SA" sz="1400" b="1" dirty="0"/>
            </a:br>
            <a:endParaRPr lang="ar-SA" sz="1400" b="1" dirty="0"/>
          </a:p>
        </p:txBody>
      </p:sp>
      <p:sp>
        <p:nvSpPr>
          <p:cNvPr id="7" name="مستطيل 6"/>
          <p:cNvSpPr/>
          <p:nvPr/>
        </p:nvSpPr>
        <p:spPr>
          <a:xfrm>
            <a:off x="2411760" y="1011751"/>
            <a:ext cx="3031677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4000" b="1" dirty="0"/>
              <a:t>كتم الكرة</a:t>
            </a:r>
            <a:endParaRPr lang="ar-SA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92B1B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pSp>
        <p:nvGrpSpPr>
          <p:cNvPr id="31749" name="مجموعة 9"/>
          <p:cNvGrpSpPr>
            <a:grpSpLocks/>
          </p:cNvGrpSpPr>
          <p:nvPr/>
        </p:nvGrpSpPr>
        <p:grpSpPr bwMode="auto">
          <a:xfrm>
            <a:off x="3875088" y="5686425"/>
            <a:ext cx="1655762" cy="792163"/>
            <a:chOff x="5292080" y="908720"/>
            <a:chExt cx="3013323" cy="648072"/>
          </a:xfrm>
        </p:grpSpPr>
        <p:pic>
          <p:nvPicPr>
            <p:cNvPr id="31761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31750" name="مجموعة 10"/>
          <p:cNvGrpSpPr>
            <a:grpSpLocks/>
          </p:cNvGrpSpPr>
          <p:nvPr/>
        </p:nvGrpSpPr>
        <p:grpSpPr bwMode="auto">
          <a:xfrm>
            <a:off x="755650" y="5661025"/>
            <a:ext cx="1655763" cy="792163"/>
            <a:chOff x="5292080" y="908720"/>
            <a:chExt cx="3013323" cy="648072"/>
          </a:xfrm>
        </p:grpSpPr>
        <p:pic>
          <p:nvPicPr>
            <p:cNvPr id="31759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31751" name="مجموعة 13"/>
          <p:cNvGrpSpPr>
            <a:grpSpLocks/>
          </p:cNvGrpSpPr>
          <p:nvPr/>
        </p:nvGrpSpPr>
        <p:grpSpPr bwMode="auto">
          <a:xfrm>
            <a:off x="7019925" y="5702300"/>
            <a:ext cx="1655763" cy="792163"/>
            <a:chOff x="5292080" y="908720"/>
            <a:chExt cx="3013323" cy="648072"/>
          </a:xfrm>
        </p:grpSpPr>
        <p:pic>
          <p:nvPicPr>
            <p:cNvPr id="31757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مستطيل 15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31752" name="مستطيل 16"/>
          <p:cNvSpPr>
            <a:spLocks noChangeArrowheads="1"/>
          </p:cNvSpPr>
          <p:nvPr/>
        </p:nvSpPr>
        <p:spPr bwMode="auto">
          <a:xfrm>
            <a:off x="7019925" y="5872163"/>
            <a:ext cx="1114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31753" name="مستطيل 17"/>
          <p:cNvSpPr>
            <a:spLocks noChangeArrowheads="1"/>
          </p:cNvSpPr>
          <p:nvPr/>
        </p:nvSpPr>
        <p:spPr bwMode="auto">
          <a:xfrm>
            <a:off x="4057650" y="5876925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القائمة</a:t>
            </a:r>
            <a:endParaRPr lang="ar-SA"/>
          </a:p>
        </p:txBody>
      </p:sp>
      <p:sp>
        <p:nvSpPr>
          <p:cNvPr id="31754" name="مستطيل 18"/>
          <p:cNvSpPr>
            <a:spLocks noChangeArrowheads="1"/>
          </p:cNvSpPr>
          <p:nvPr/>
        </p:nvSpPr>
        <p:spPr bwMode="auto">
          <a:xfrm>
            <a:off x="971550" y="5805488"/>
            <a:ext cx="8620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التالية</a:t>
            </a:r>
            <a:endParaRPr lang="ar-SA"/>
          </a:p>
        </p:txBody>
      </p:sp>
      <p:sp>
        <p:nvSpPr>
          <p:cNvPr id="20" name="شارة رتبة 19"/>
          <p:cNvSpPr/>
          <p:nvPr/>
        </p:nvSpPr>
        <p:spPr>
          <a:xfrm>
            <a:off x="8766175" y="5949950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1" name="شارة رتبة 20"/>
          <p:cNvSpPr/>
          <p:nvPr/>
        </p:nvSpPr>
        <p:spPr>
          <a:xfrm rot="10954072">
            <a:off x="320675" y="5884863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700213"/>
            <a:ext cx="25844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loud Callout 2"/>
          <p:cNvSpPr/>
          <p:nvPr/>
        </p:nvSpPr>
        <p:spPr>
          <a:xfrm>
            <a:off x="5435600" y="260350"/>
            <a:ext cx="3600450" cy="2016125"/>
          </a:xfrm>
          <a:prstGeom prst="cloudCallout">
            <a:avLst>
              <a:gd name="adj1" fmla="val -71441"/>
              <a:gd name="adj2" fmla="val 78925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800" b="1" dirty="0">
                <a:solidFill>
                  <a:srgbClr val="FF0000"/>
                </a:solidFill>
              </a:rPr>
              <a:t>عزيزي المتعلم</a:t>
            </a:r>
          </a:p>
          <a:p>
            <a:pPr algn="ctr">
              <a:defRPr/>
            </a:pPr>
            <a:r>
              <a:rPr lang="ar-SA" sz="2800" b="1" dirty="0">
                <a:solidFill>
                  <a:srgbClr val="FF0000"/>
                </a:solidFill>
              </a:rPr>
              <a:t>هيا نبدأ الآن...... نختبر معلوماتك</a:t>
            </a:r>
            <a:endParaRPr lang="ar-SA" sz="25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29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3357563"/>
            <a:ext cx="1908175" cy="234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loud 3"/>
          <p:cNvSpPr/>
          <p:nvPr/>
        </p:nvSpPr>
        <p:spPr>
          <a:xfrm>
            <a:off x="611188" y="908050"/>
            <a:ext cx="3168650" cy="1368425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tx2">
                    <a:lumMod val="50000"/>
                  </a:schemeClr>
                </a:solidFill>
                <a:cs typeface="PT Bold Dusky" pitchFamily="2" charset="-78"/>
              </a:rPr>
              <a:t>هل أنت مستعد؟</a:t>
            </a:r>
          </a:p>
        </p:txBody>
      </p:sp>
      <p:grpSp>
        <p:nvGrpSpPr>
          <p:cNvPr id="32774" name="مجموعة 9"/>
          <p:cNvGrpSpPr>
            <a:grpSpLocks/>
          </p:cNvGrpSpPr>
          <p:nvPr/>
        </p:nvGrpSpPr>
        <p:grpSpPr bwMode="auto">
          <a:xfrm>
            <a:off x="3875088" y="5830888"/>
            <a:ext cx="1655762" cy="792162"/>
            <a:chOff x="5292080" y="908720"/>
            <a:chExt cx="3013323" cy="648072"/>
          </a:xfrm>
        </p:grpSpPr>
        <p:pic>
          <p:nvPicPr>
            <p:cNvPr id="32786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مستطيل 7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32775" name="مجموعة 8"/>
          <p:cNvGrpSpPr>
            <a:grpSpLocks/>
          </p:cNvGrpSpPr>
          <p:nvPr/>
        </p:nvGrpSpPr>
        <p:grpSpPr bwMode="auto">
          <a:xfrm>
            <a:off x="755650" y="5805488"/>
            <a:ext cx="1655763" cy="792162"/>
            <a:chOff x="5292080" y="908720"/>
            <a:chExt cx="3013323" cy="648072"/>
          </a:xfrm>
        </p:grpSpPr>
        <p:pic>
          <p:nvPicPr>
            <p:cNvPr id="32784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32776" name="مجموعة 11"/>
          <p:cNvGrpSpPr>
            <a:grpSpLocks/>
          </p:cNvGrpSpPr>
          <p:nvPr/>
        </p:nvGrpSpPr>
        <p:grpSpPr bwMode="auto">
          <a:xfrm>
            <a:off x="7019925" y="5846763"/>
            <a:ext cx="1655763" cy="792162"/>
            <a:chOff x="5292080" y="908720"/>
            <a:chExt cx="3013323" cy="648072"/>
          </a:xfrm>
        </p:grpSpPr>
        <p:pic>
          <p:nvPicPr>
            <p:cNvPr id="32782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مستطيل 13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32777" name="مستطيل 14"/>
          <p:cNvSpPr>
            <a:spLocks noChangeArrowheads="1"/>
          </p:cNvSpPr>
          <p:nvPr/>
        </p:nvSpPr>
        <p:spPr bwMode="auto">
          <a:xfrm>
            <a:off x="7019925" y="6015038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32778" name="مستطيل 15"/>
          <p:cNvSpPr>
            <a:spLocks noChangeArrowheads="1"/>
          </p:cNvSpPr>
          <p:nvPr/>
        </p:nvSpPr>
        <p:spPr bwMode="auto">
          <a:xfrm>
            <a:off x="4057650" y="6021388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7" action="ppaction://hlinksldjump"/>
              </a:rPr>
              <a:t>القائمة</a:t>
            </a:r>
            <a:endParaRPr lang="ar-SA"/>
          </a:p>
        </p:txBody>
      </p:sp>
      <p:sp>
        <p:nvSpPr>
          <p:cNvPr id="32779" name="مستطيل 16"/>
          <p:cNvSpPr>
            <a:spLocks noChangeArrowheads="1"/>
          </p:cNvSpPr>
          <p:nvPr/>
        </p:nvSpPr>
        <p:spPr bwMode="auto">
          <a:xfrm>
            <a:off x="1271588" y="5949950"/>
            <a:ext cx="561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8" action="ppaction://hlinksldjump"/>
              </a:rPr>
              <a:t>ابدا</a:t>
            </a:r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8766175" y="6092825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9" name="شارة رتبة 18"/>
          <p:cNvSpPr/>
          <p:nvPr/>
        </p:nvSpPr>
        <p:spPr>
          <a:xfrm rot="10954072">
            <a:off x="320675" y="6029325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71 0.00556 L 0.55538 0.0067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33802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33795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2060848"/>
            <a:ext cx="7632848" cy="1656184"/>
          </a:xfrm>
          <a:prstGeom prst="bevel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tx2">
                    <a:lumMod val="50000"/>
                  </a:schemeClr>
                </a:solidFill>
              </a:rPr>
              <a:t>السؤال رقم ( 1 )</a:t>
            </a:r>
          </a:p>
          <a:p>
            <a:pPr algn="ctr">
              <a:defRPr/>
            </a:pPr>
            <a:r>
              <a:rPr lang="ar-SA" sz="2800" b="1" dirty="0"/>
              <a:t>يمد المستقبل ذراعه باتجاه الكرة وعند ملامستها للأصابع ترتد إلى الخلف لامتصاص قوتها في :</a:t>
            </a:r>
            <a:endParaRPr lang="ar-SA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Bevel 2">
            <a:hlinkClick r:id="rId3" action="ppaction://hlinksldjump"/>
          </p:cNvPr>
          <p:cNvSpPr/>
          <p:nvPr/>
        </p:nvSpPr>
        <p:spPr>
          <a:xfrm>
            <a:off x="572452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الاستقبال بيد واحده</a:t>
            </a:r>
          </a:p>
        </p:txBody>
      </p:sp>
      <p:sp>
        <p:nvSpPr>
          <p:cNvPr id="11" name="Bevel 4">
            <a:hlinkClick r:id="rId4" action="ppaction://hlinksldjump"/>
          </p:cNvPr>
          <p:cNvSpPr/>
          <p:nvPr/>
        </p:nvSpPr>
        <p:spPr>
          <a:xfrm>
            <a:off x="1403350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كتم الكرة</a:t>
            </a:r>
          </a:p>
        </p:txBody>
      </p:sp>
      <p:sp>
        <p:nvSpPr>
          <p:cNvPr id="12" name="Flowchart: Document 6"/>
          <p:cNvSpPr/>
          <p:nvPr/>
        </p:nvSpPr>
        <p:spPr>
          <a:xfrm>
            <a:off x="2051050" y="5229225"/>
            <a:ext cx="5761038" cy="1412875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34826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34819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2060848"/>
            <a:ext cx="7632848" cy="1656184"/>
          </a:xfrm>
          <a:prstGeom prst="bevel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tx2">
                    <a:lumMod val="50000"/>
                  </a:schemeClr>
                </a:solidFill>
              </a:rPr>
              <a:t>السؤال رقم (2)</a:t>
            </a:r>
          </a:p>
          <a:p>
            <a:pPr algn="ctr">
              <a:defRPr/>
            </a:pPr>
            <a:r>
              <a:rPr lang="ar-SA" sz="2400" b="1" dirty="0"/>
              <a:t>اذا كان الخصم قريباً ووصلت الكرة في مستوى منخفض فإن اليد توضع على الكرة مباشرة وبسرعة دون ارتداد عن الأرض</a:t>
            </a:r>
            <a:endParaRPr lang="ar-SA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Bevel 2">
            <a:hlinkClick r:id="rId3" action="ppaction://hlinksldjump"/>
          </p:cNvPr>
          <p:cNvSpPr/>
          <p:nvPr/>
        </p:nvSpPr>
        <p:spPr>
          <a:xfrm>
            <a:off x="572452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الاستقبال بيد واحده</a:t>
            </a:r>
          </a:p>
        </p:txBody>
      </p:sp>
      <p:sp>
        <p:nvSpPr>
          <p:cNvPr id="11" name="Bevel 4">
            <a:hlinkClick r:id="rId4" action="ppaction://hlinksldjump"/>
          </p:cNvPr>
          <p:cNvSpPr/>
          <p:nvPr/>
        </p:nvSpPr>
        <p:spPr>
          <a:xfrm>
            <a:off x="1403350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كتم الكرة</a:t>
            </a:r>
          </a:p>
        </p:txBody>
      </p:sp>
      <p:sp>
        <p:nvSpPr>
          <p:cNvPr id="12" name="Flowchart: Document 6"/>
          <p:cNvSpPr/>
          <p:nvPr/>
        </p:nvSpPr>
        <p:spPr>
          <a:xfrm>
            <a:off x="2051050" y="5229225"/>
            <a:ext cx="5761038" cy="1412875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35850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35843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2060848"/>
            <a:ext cx="7632848" cy="1656184"/>
          </a:xfrm>
          <a:prstGeom prst="bevel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tx2">
                    <a:lumMod val="50000"/>
                  </a:schemeClr>
                </a:solidFill>
              </a:rPr>
              <a:t>السؤال رقم (3)</a:t>
            </a:r>
          </a:p>
          <a:p>
            <a:pPr algn="ctr">
              <a:defRPr/>
            </a:pPr>
            <a:r>
              <a:rPr lang="ar-SA" sz="2400" b="1" dirty="0"/>
              <a:t>عدد لاعبين كرة اليد داخل الملعب</a:t>
            </a:r>
            <a:endParaRPr lang="ar-SA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Bevel 2">
            <a:hlinkClick r:id="rId3" action="ppaction://hlinksldjump"/>
          </p:cNvPr>
          <p:cNvSpPr/>
          <p:nvPr/>
        </p:nvSpPr>
        <p:spPr>
          <a:xfrm>
            <a:off x="572452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ثمانية </a:t>
            </a:r>
          </a:p>
        </p:txBody>
      </p:sp>
      <p:sp>
        <p:nvSpPr>
          <p:cNvPr id="11" name="Bevel 4">
            <a:hlinkClick r:id="rId4" action="ppaction://hlinksldjump"/>
          </p:cNvPr>
          <p:cNvSpPr/>
          <p:nvPr/>
        </p:nvSpPr>
        <p:spPr>
          <a:xfrm>
            <a:off x="1403350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سبعه</a:t>
            </a:r>
          </a:p>
        </p:txBody>
      </p:sp>
      <p:sp>
        <p:nvSpPr>
          <p:cNvPr id="12" name="Flowchart: Document 6"/>
          <p:cNvSpPr/>
          <p:nvPr/>
        </p:nvSpPr>
        <p:spPr>
          <a:xfrm>
            <a:off x="2051050" y="5229225"/>
            <a:ext cx="5761038" cy="1412875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36891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36867" name="مستطيل 2"/>
          <p:cNvSpPr>
            <a:spLocks noChangeArrowheads="1"/>
          </p:cNvSpPr>
          <p:nvPr/>
        </p:nvSpPr>
        <p:spPr bwMode="auto">
          <a:xfrm>
            <a:off x="1722438" y="908050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000" b="1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في نهاية دراستك لبعض الخطوات التعليمية المرتبطة بمهارة مسك الكرة في كرة اليد يجب أن تكون قادر على إن :</a:t>
            </a:r>
          </a:p>
        </p:txBody>
      </p:sp>
      <p:grpSp>
        <p:nvGrpSpPr>
          <p:cNvPr id="36868" name="مجموعة 12"/>
          <p:cNvGrpSpPr>
            <a:grpSpLocks/>
          </p:cNvGrpSpPr>
          <p:nvPr/>
        </p:nvGrpSpPr>
        <p:grpSpPr bwMode="auto">
          <a:xfrm>
            <a:off x="539750" y="1989138"/>
            <a:ext cx="8064500" cy="1544637"/>
            <a:chOff x="0" y="718"/>
            <a:chExt cx="8064896" cy="1544296"/>
          </a:xfrm>
        </p:grpSpPr>
        <p:sp>
          <p:nvSpPr>
            <p:cNvPr id="14" name="وسيلة شرح مع سهم إلى الأعلى 13"/>
            <p:cNvSpPr/>
            <p:nvPr/>
          </p:nvSpPr>
          <p:spPr>
            <a:xfrm rot="10800000">
              <a:off x="0" y="718"/>
              <a:ext cx="8064896" cy="1544296"/>
            </a:xfrm>
            <a:prstGeom prst="upArrowCallout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وسيلة شرح مع سهم إلى الأعلى 4"/>
            <p:cNvSpPr/>
            <p:nvPr/>
          </p:nvSpPr>
          <p:spPr>
            <a:xfrm rot="21600000">
              <a:off x="0" y="718"/>
              <a:ext cx="8064896" cy="10030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13360" tIns="213360" rIns="213360" bIns="21336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ar-SA" sz="3000" b="1" dirty="0">
                  <a:solidFill>
                    <a:schemeClr val="bg1"/>
                  </a:solidFill>
                  <a:latin typeface="Traditional Arabic" pitchFamily="18" charset="-78"/>
                  <a:cs typeface="Traditional Arabic" pitchFamily="18" charset="-78"/>
                </a:rPr>
                <a:t>تعرف جميع الخطوات التعليمية لمهارة </a:t>
              </a:r>
              <a:r>
                <a:rPr lang="ar-SA" sz="3200" b="1" dirty="0">
                  <a:solidFill>
                    <a:schemeClr val="bg1"/>
                  </a:solidFill>
                  <a:latin typeface="Traditional Arabic" pitchFamily="18" charset="-78"/>
                  <a:cs typeface="Traditional Arabic" pitchFamily="18" charset="-78"/>
                </a:rPr>
                <a:t>مسك الكرة في كرة اليد </a:t>
              </a:r>
              <a:endParaRPr lang="ar-SA" sz="3000" b="1" dirty="0">
                <a:solidFill>
                  <a:schemeClr val="bg1"/>
                </a:solidFill>
                <a:latin typeface="Traditional Arabic" pitchFamily="18" charset="-78"/>
                <a:cs typeface="Traditional Arabic" pitchFamily="18" charset="-78"/>
              </a:endParaRPr>
            </a:p>
          </p:txBody>
        </p:sp>
      </p:grpSp>
      <p:grpSp>
        <p:nvGrpSpPr>
          <p:cNvPr id="36869" name="مجموعة 15"/>
          <p:cNvGrpSpPr>
            <a:grpSpLocks/>
          </p:cNvGrpSpPr>
          <p:nvPr/>
        </p:nvGrpSpPr>
        <p:grpSpPr bwMode="auto">
          <a:xfrm>
            <a:off x="539750" y="3573463"/>
            <a:ext cx="8064500" cy="1544637"/>
            <a:chOff x="0" y="1486002"/>
            <a:chExt cx="8064896" cy="1544296"/>
          </a:xfrm>
        </p:grpSpPr>
        <p:sp>
          <p:nvSpPr>
            <p:cNvPr id="17" name="وسيلة شرح مع سهم إلى الأعلى 16"/>
            <p:cNvSpPr/>
            <p:nvPr/>
          </p:nvSpPr>
          <p:spPr>
            <a:xfrm rot="10800000">
              <a:off x="0" y="1486002"/>
              <a:ext cx="8064896" cy="1544296"/>
            </a:xfrm>
            <a:prstGeom prst="upArrowCallout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وسيلة شرح مع سهم إلى الأعلى 4"/>
            <p:cNvSpPr/>
            <p:nvPr/>
          </p:nvSpPr>
          <p:spPr>
            <a:xfrm rot="21600000">
              <a:off x="0" y="1486002"/>
              <a:ext cx="8064896" cy="10030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13360" tIns="213360" rIns="213360" bIns="21336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ar-SA" sz="3000" b="1" dirty="0">
                  <a:latin typeface="Traditional Arabic" pitchFamily="18" charset="-78"/>
                  <a:cs typeface="Traditional Arabic" pitchFamily="18" charset="-78"/>
                </a:rPr>
                <a:t>التدرج في تعلم الخطوات </a:t>
              </a:r>
              <a:r>
                <a:rPr lang="ar-SA" sz="3000" b="1" dirty="0" err="1">
                  <a:latin typeface="Traditional Arabic" pitchFamily="18" charset="-78"/>
                  <a:cs typeface="Traditional Arabic" pitchFamily="18" charset="-78"/>
                </a:rPr>
                <a:t>النعليمية</a:t>
              </a:r>
              <a:r>
                <a:rPr lang="ar-SA" sz="3000" b="1" dirty="0">
                  <a:latin typeface="Traditional Arabic" pitchFamily="18" charset="-78"/>
                  <a:cs typeface="Traditional Arabic" pitchFamily="18" charset="-78"/>
                </a:rPr>
                <a:t> من الاسهل الى الاصعب </a:t>
              </a:r>
            </a:p>
          </p:txBody>
        </p:sp>
      </p:grpSp>
      <p:grpSp>
        <p:nvGrpSpPr>
          <p:cNvPr id="36870" name="مجموعة 18"/>
          <p:cNvGrpSpPr>
            <a:grpSpLocks/>
          </p:cNvGrpSpPr>
          <p:nvPr/>
        </p:nvGrpSpPr>
        <p:grpSpPr bwMode="auto">
          <a:xfrm>
            <a:off x="539750" y="5160963"/>
            <a:ext cx="8064500" cy="1004887"/>
            <a:chOff x="0" y="3059187"/>
            <a:chExt cx="8064896" cy="1004093"/>
          </a:xfrm>
        </p:grpSpPr>
        <p:sp>
          <p:nvSpPr>
            <p:cNvPr id="20" name="مستطيل 19"/>
            <p:cNvSpPr/>
            <p:nvPr/>
          </p:nvSpPr>
          <p:spPr>
            <a:xfrm>
              <a:off x="0" y="3059187"/>
              <a:ext cx="8064896" cy="1004093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مستطيل 20"/>
            <p:cNvSpPr/>
            <p:nvPr/>
          </p:nvSpPr>
          <p:spPr>
            <a:xfrm>
              <a:off x="0" y="3059187"/>
              <a:ext cx="8064896" cy="1004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13360" tIns="213360" rIns="213360" bIns="21336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ar-SA" sz="3000" b="1" dirty="0">
                  <a:latin typeface="Traditional Arabic" pitchFamily="18" charset="-78"/>
                  <a:cs typeface="Traditional Arabic" pitchFamily="18" charset="-78"/>
                </a:rPr>
                <a:t>معرفة بعض القوانين </a:t>
              </a:r>
            </a:p>
          </p:txBody>
        </p:sp>
      </p:grpSp>
      <p:grpSp>
        <p:nvGrpSpPr>
          <p:cNvPr id="36871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36883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36872" name="مجموعة 22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36881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مستطيل 24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36873" name="مجموعة 25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36879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مستطيل 27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36874" name="مستطيل 28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36875" name="مستطيل 29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القائمة</a:t>
            </a:r>
            <a:endParaRPr lang="ar-SA"/>
          </a:p>
        </p:txBody>
      </p:sp>
      <p:sp>
        <p:nvSpPr>
          <p:cNvPr id="36876" name="مستطيل 30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التالية</a:t>
            </a:r>
            <a:endParaRPr lang="ar-SA"/>
          </a:p>
        </p:txBody>
      </p:sp>
      <p:sp>
        <p:nvSpPr>
          <p:cNvPr id="32" name="شارة رتبة 31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33" name="شارة رتبة 32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37910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37891" name="مستطيل 2"/>
          <p:cNvSpPr>
            <a:spLocks noChangeArrowheads="1"/>
          </p:cNvSpPr>
          <p:nvPr/>
        </p:nvSpPr>
        <p:spPr bwMode="auto">
          <a:xfrm>
            <a:off x="1722438" y="908050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اطار الاختبار النهائي</a:t>
            </a:r>
          </a:p>
        </p:txBody>
      </p:sp>
      <p:sp>
        <p:nvSpPr>
          <p:cNvPr id="16" name="عنصر نائب للنص 5"/>
          <p:cNvSpPr txBox="1">
            <a:spLocks/>
          </p:cNvSpPr>
          <p:nvPr/>
        </p:nvSpPr>
        <p:spPr>
          <a:xfrm>
            <a:off x="5061627" y="1916833"/>
            <a:ext cx="3728393" cy="35283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lvl1pPr marL="342900" indent="-3429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defRPr/>
            </a:pPr>
            <a:r>
              <a:rPr lang="ar-SA" sz="2400" b="1" dirty="0" smtClean="0">
                <a:solidFill>
                  <a:srgbClr val="C00000"/>
                </a:solidFill>
                <a:latin typeface="Andalus" pitchFamily="18" charset="-78"/>
                <a:cs typeface="AL-Mohanad Bold" pitchFamily="2" charset="-78"/>
              </a:rPr>
              <a:t>والآن.....</a:t>
            </a:r>
          </a:p>
          <a:p>
            <a:pPr marL="742950" indent="-742950">
              <a:defRPr/>
            </a:pPr>
            <a:r>
              <a:rPr lang="ar-SA" sz="2400" b="1" dirty="0" smtClean="0">
                <a:latin typeface="Andalus" pitchFamily="18" charset="-78"/>
                <a:cs typeface="AL-Mohanad Bold" pitchFamily="2" charset="-78"/>
              </a:rPr>
              <a:t> بإمكانك التأكد من استيعابك لدرس/</a:t>
            </a:r>
            <a:r>
              <a:rPr lang="ar-SA" sz="2400" b="1" dirty="0" smtClean="0">
                <a:solidFill>
                  <a:srgbClr val="C00000"/>
                </a:solidFill>
                <a:cs typeface="AL-Mohanad Bold" pitchFamily="2" charset="-78"/>
              </a:rPr>
              <a:t> بعض النواحي الفنية والقانون </a:t>
            </a:r>
            <a:r>
              <a:rPr lang="ar-SA" sz="2400" b="1" dirty="0" err="1" smtClean="0">
                <a:solidFill>
                  <a:srgbClr val="C00000"/>
                </a:solidFill>
                <a:cs typeface="AL-Mohanad Bold" pitchFamily="2" charset="-78"/>
              </a:rPr>
              <a:t>الخاصه</a:t>
            </a:r>
            <a:r>
              <a:rPr lang="ar-SA" sz="2400" b="1" dirty="0" smtClean="0">
                <a:solidFill>
                  <a:srgbClr val="C00000"/>
                </a:solidFill>
                <a:cs typeface="AL-Mohanad Bold" pitchFamily="2" charset="-78"/>
              </a:rPr>
              <a:t>  بمهارة مسك الكرة في كرة اليد</a:t>
            </a:r>
          </a:p>
          <a:p>
            <a:pPr marL="742950" indent="-742950">
              <a:defRPr/>
            </a:pPr>
            <a:r>
              <a:rPr lang="ar-SA" sz="2400" b="1" dirty="0" smtClean="0">
                <a:latin typeface="Andalus" pitchFamily="18" charset="-78"/>
                <a:cs typeface="AL-Mohanad Bold" pitchFamily="2" charset="-78"/>
              </a:rPr>
              <a:t>وذلك بالإجابة على الأسئلة التالية إجابات صحيحة وفقاً لما درست في هذه البرمجية  واجمع الدرجات لكل إجابة صحيحة .</a:t>
            </a:r>
          </a:p>
          <a:p>
            <a:pPr>
              <a:defRPr/>
            </a:pPr>
            <a:endParaRPr lang="ar-SA" sz="500" dirty="0">
              <a:cs typeface="AL-Mohanad Bold" pitchFamily="2" charset="-78"/>
            </a:endParaRPr>
          </a:p>
        </p:txBody>
      </p:sp>
      <p:pic>
        <p:nvPicPr>
          <p:cNvPr id="37895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916113"/>
            <a:ext cx="3116263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896" name="مجموعة 9"/>
          <p:cNvGrpSpPr>
            <a:grpSpLocks/>
          </p:cNvGrpSpPr>
          <p:nvPr/>
        </p:nvGrpSpPr>
        <p:grpSpPr bwMode="auto">
          <a:xfrm>
            <a:off x="3875088" y="5902325"/>
            <a:ext cx="1655762" cy="792163"/>
            <a:chOff x="5292080" y="908720"/>
            <a:chExt cx="3013323" cy="648072"/>
          </a:xfrm>
        </p:grpSpPr>
        <p:pic>
          <p:nvPicPr>
            <p:cNvPr id="37908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مستطيل 22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37897" name="مجموعة 23"/>
          <p:cNvGrpSpPr>
            <a:grpSpLocks/>
          </p:cNvGrpSpPr>
          <p:nvPr/>
        </p:nvGrpSpPr>
        <p:grpSpPr bwMode="auto">
          <a:xfrm>
            <a:off x="755650" y="5876925"/>
            <a:ext cx="1655763" cy="792163"/>
            <a:chOff x="5292080" y="908720"/>
            <a:chExt cx="3013323" cy="648072"/>
          </a:xfrm>
        </p:grpSpPr>
        <p:pic>
          <p:nvPicPr>
            <p:cNvPr id="37906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مستطيل 25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37898" name="مجموعة 26"/>
          <p:cNvGrpSpPr>
            <a:grpSpLocks/>
          </p:cNvGrpSpPr>
          <p:nvPr/>
        </p:nvGrpSpPr>
        <p:grpSpPr bwMode="auto">
          <a:xfrm>
            <a:off x="7019925" y="5918200"/>
            <a:ext cx="1655763" cy="792163"/>
            <a:chOff x="5292080" y="908720"/>
            <a:chExt cx="3013323" cy="648072"/>
          </a:xfrm>
        </p:grpSpPr>
        <p:pic>
          <p:nvPicPr>
            <p:cNvPr id="37904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مستطيل 28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37899" name="مستطيل 29"/>
          <p:cNvSpPr>
            <a:spLocks noChangeArrowheads="1"/>
          </p:cNvSpPr>
          <p:nvPr/>
        </p:nvSpPr>
        <p:spPr bwMode="auto">
          <a:xfrm>
            <a:off x="7019925" y="6088063"/>
            <a:ext cx="1114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37900" name="مستطيل 30"/>
          <p:cNvSpPr>
            <a:spLocks noChangeArrowheads="1"/>
          </p:cNvSpPr>
          <p:nvPr/>
        </p:nvSpPr>
        <p:spPr bwMode="auto">
          <a:xfrm>
            <a:off x="4057650" y="6092825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القائمة</a:t>
            </a:r>
            <a:endParaRPr lang="ar-SA"/>
          </a:p>
        </p:txBody>
      </p:sp>
      <p:sp>
        <p:nvSpPr>
          <p:cNvPr id="37901" name="مستطيل 31"/>
          <p:cNvSpPr>
            <a:spLocks noChangeArrowheads="1"/>
          </p:cNvSpPr>
          <p:nvPr/>
        </p:nvSpPr>
        <p:spPr bwMode="auto">
          <a:xfrm>
            <a:off x="1271588" y="6021388"/>
            <a:ext cx="561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7" action="ppaction://hlinksldjump"/>
              </a:rPr>
              <a:t>ابدا</a:t>
            </a:r>
            <a:endParaRPr lang="ar-SA"/>
          </a:p>
        </p:txBody>
      </p:sp>
      <p:sp>
        <p:nvSpPr>
          <p:cNvPr id="33" name="شارة رتبة 32"/>
          <p:cNvSpPr/>
          <p:nvPr/>
        </p:nvSpPr>
        <p:spPr>
          <a:xfrm>
            <a:off x="8766175" y="6165850"/>
            <a:ext cx="342900" cy="357188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34" name="شارة رتبة 33"/>
          <p:cNvSpPr/>
          <p:nvPr/>
        </p:nvSpPr>
        <p:spPr>
          <a:xfrm rot="10954072">
            <a:off x="320675" y="6100763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38922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38915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2060848"/>
            <a:ext cx="7632848" cy="1656184"/>
          </a:xfrm>
          <a:prstGeom prst="bevel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tx2">
                    <a:lumMod val="50000"/>
                  </a:schemeClr>
                </a:solidFill>
              </a:rPr>
              <a:t>السؤال رقم ( 1 )</a:t>
            </a:r>
          </a:p>
          <a:p>
            <a:pPr algn="ctr">
              <a:defRPr/>
            </a:pPr>
            <a:r>
              <a:rPr lang="ar-SA" sz="2800" b="1" dirty="0"/>
              <a:t>عدم توتر الأصابع حتى لا تصطدم الكرة بها وترتد إلى الأرض</a:t>
            </a:r>
            <a:endParaRPr lang="ar-SA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Bevel 2">
            <a:hlinkClick r:id="rId3" action="ppaction://hlinksldjump"/>
          </p:cNvPr>
          <p:cNvSpPr/>
          <p:nvPr/>
        </p:nvSpPr>
        <p:spPr>
          <a:xfrm>
            <a:off x="572452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الاستقبال بيد واحده</a:t>
            </a:r>
          </a:p>
        </p:txBody>
      </p:sp>
      <p:sp>
        <p:nvSpPr>
          <p:cNvPr id="11" name="Bevel 4">
            <a:hlinkClick r:id="rId4" action="ppaction://hlinksldjump"/>
          </p:cNvPr>
          <p:cNvSpPr/>
          <p:nvPr/>
        </p:nvSpPr>
        <p:spPr>
          <a:xfrm>
            <a:off x="1403350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كتم الكرة</a:t>
            </a:r>
          </a:p>
        </p:txBody>
      </p:sp>
      <p:sp>
        <p:nvSpPr>
          <p:cNvPr id="12" name="Flowchart: Document 6"/>
          <p:cNvSpPr/>
          <p:nvPr/>
        </p:nvSpPr>
        <p:spPr>
          <a:xfrm>
            <a:off x="2051050" y="5229225"/>
            <a:ext cx="5761038" cy="1412875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39946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39939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2060848"/>
            <a:ext cx="7632848" cy="1656184"/>
          </a:xfrm>
          <a:prstGeom prst="bevel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tx2">
                    <a:lumMod val="50000"/>
                  </a:schemeClr>
                </a:solidFill>
              </a:rPr>
              <a:t>السؤال رقم (2)</a:t>
            </a:r>
          </a:p>
          <a:p>
            <a:pPr algn="ctr">
              <a:defRPr/>
            </a:pPr>
            <a:r>
              <a:rPr lang="ar-SA" sz="2800" b="1" dirty="0"/>
              <a:t>يستقبل التلميذ الكرة بدفعها بيده المفتوحة إلى الأرض ثم يمسكها بكلتا يديه</a:t>
            </a:r>
            <a:endParaRPr lang="ar-SA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Bevel 2">
            <a:hlinkClick r:id="rId3" action="ppaction://hlinksldjump"/>
          </p:cNvPr>
          <p:cNvSpPr/>
          <p:nvPr/>
        </p:nvSpPr>
        <p:spPr>
          <a:xfrm>
            <a:off x="572452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الاستقبال بيد واحده</a:t>
            </a:r>
          </a:p>
        </p:txBody>
      </p:sp>
      <p:sp>
        <p:nvSpPr>
          <p:cNvPr id="11" name="Bevel 4">
            <a:hlinkClick r:id="rId4" action="ppaction://hlinksldjump"/>
          </p:cNvPr>
          <p:cNvSpPr/>
          <p:nvPr/>
        </p:nvSpPr>
        <p:spPr>
          <a:xfrm>
            <a:off x="1403350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كتم الكرة</a:t>
            </a:r>
          </a:p>
        </p:txBody>
      </p:sp>
      <p:sp>
        <p:nvSpPr>
          <p:cNvPr id="12" name="Flowchart: Document 6"/>
          <p:cNvSpPr/>
          <p:nvPr/>
        </p:nvSpPr>
        <p:spPr>
          <a:xfrm>
            <a:off x="2051050" y="5229225"/>
            <a:ext cx="5761038" cy="1412875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مجموعة 9"/>
          <p:cNvGrpSpPr>
            <a:grpSpLocks/>
          </p:cNvGrpSpPr>
          <p:nvPr/>
        </p:nvGrpSpPr>
        <p:grpSpPr bwMode="auto">
          <a:xfrm>
            <a:off x="1476375" y="547688"/>
            <a:ext cx="6624638" cy="1296987"/>
            <a:chOff x="5292080" y="908720"/>
            <a:chExt cx="3013323" cy="648072"/>
          </a:xfrm>
        </p:grpSpPr>
        <p:pic>
          <p:nvPicPr>
            <p:cNvPr id="40971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3499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40963" name="مستطيل 1"/>
          <p:cNvSpPr>
            <a:spLocks noChangeArrowheads="1"/>
          </p:cNvSpPr>
          <p:nvPr/>
        </p:nvSpPr>
        <p:spPr bwMode="auto">
          <a:xfrm>
            <a:off x="1692275" y="1011238"/>
            <a:ext cx="453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rgbClr val="FF0000"/>
                </a:solidFill>
                <a:cs typeface="PT Bold Dusky" pitchFamily="2" charset="-78"/>
              </a:rPr>
              <a:t>اختر الإجابة الصحيحة فيما يلي : </a:t>
            </a:r>
          </a:p>
        </p:txBody>
      </p:sp>
      <p:sp>
        <p:nvSpPr>
          <p:cNvPr id="8" name="Bevel 1"/>
          <p:cNvSpPr/>
          <p:nvPr/>
        </p:nvSpPr>
        <p:spPr>
          <a:xfrm>
            <a:off x="755576" y="2060848"/>
            <a:ext cx="7632848" cy="1656184"/>
          </a:xfrm>
          <a:prstGeom prst="bevel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tx2">
                    <a:lumMod val="50000"/>
                  </a:schemeClr>
                </a:solidFill>
              </a:rPr>
              <a:t>السؤال رقم (3)</a:t>
            </a:r>
          </a:p>
          <a:p>
            <a:pPr algn="ctr">
              <a:defRPr/>
            </a:pPr>
            <a:r>
              <a:rPr lang="ar-SA" sz="2400" b="1" dirty="0"/>
              <a:t>لدى وصول الكرة تمتد الذراعان أماماً لاستقبالها أو تلامس الأصابع فقط دون راحتي اليدين، وتسجيلها للداخل نحو الصدر مع أخذ خطوة للخلف لامتصاص قوة التمريرة</a:t>
            </a:r>
            <a:endParaRPr lang="ar-SA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Bevel 2">
            <a:hlinkClick r:id="rId3" action="ppaction://hlinksldjump"/>
          </p:cNvPr>
          <p:cNvSpPr/>
          <p:nvPr/>
        </p:nvSpPr>
        <p:spPr>
          <a:xfrm>
            <a:off x="6084888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الاستقبال بيد واحده</a:t>
            </a:r>
          </a:p>
        </p:txBody>
      </p:sp>
      <p:sp>
        <p:nvSpPr>
          <p:cNvPr id="11" name="Bevel 4">
            <a:hlinkClick r:id="rId3" action="ppaction://hlinksldjump"/>
          </p:cNvPr>
          <p:cNvSpPr/>
          <p:nvPr/>
        </p:nvSpPr>
        <p:spPr>
          <a:xfrm>
            <a:off x="1116013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كتم الكرة</a:t>
            </a:r>
          </a:p>
        </p:txBody>
      </p:sp>
      <p:sp>
        <p:nvSpPr>
          <p:cNvPr id="12" name="Flowchart: Document 6"/>
          <p:cNvSpPr/>
          <p:nvPr/>
        </p:nvSpPr>
        <p:spPr>
          <a:xfrm>
            <a:off x="2051050" y="5229225"/>
            <a:ext cx="5761038" cy="1412875"/>
          </a:xfrm>
          <a:prstGeom prst="flowChartDocumen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عزيزي المتعلم تذكر: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الإجابة الصحيحة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5 درجات</a:t>
            </a:r>
          </a:p>
          <a:p>
            <a:pPr algn="ctr">
              <a:defRPr/>
            </a:pP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والإجابة الخاطئة </a:t>
            </a:r>
            <a:r>
              <a:rPr lang="ar-SA" sz="2500" b="1" dirty="0" err="1">
                <a:latin typeface="Traditional Arabic" pitchFamily="18" charset="-78"/>
                <a:cs typeface="Traditional Arabic" pitchFamily="18" charset="-78"/>
              </a:rPr>
              <a:t>بـــــــــــــــ</a:t>
            </a:r>
            <a:r>
              <a:rPr lang="ar-SA" sz="2500" b="1" dirty="0">
                <a:latin typeface="Traditional Arabic" pitchFamily="18" charset="-78"/>
                <a:cs typeface="Traditional Arabic" pitchFamily="18" charset="-78"/>
              </a:rPr>
              <a:t> - 2 درجة </a:t>
            </a:r>
          </a:p>
        </p:txBody>
      </p:sp>
      <p:sp>
        <p:nvSpPr>
          <p:cNvPr id="10" name="Bevel 2">
            <a:hlinkClick r:id="rId4" action="ppaction://hlinksldjump"/>
          </p:cNvPr>
          <p:cNvSpPr/>
          <p:nvPr/>
        </p:nvSpPr>
        <p:spPr>
          <a:xfrm>
            <a:off x="3635375" y="3860800"/>
            <a:ext cx="2232025" cy="115252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/>
              <a:t>الاستقبال باليدين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شريط إلى الأعلى 2"/>
          <p:cNvSpPr/>
          <p:nvPr/>
        </p:nvSpPr>
        <p:spPr>
          <a:xfrm>
            <a:off x="285720" y="214290"/>
            <a:ext cx="8502828" cy="1327028"/>
          </a:xfrm>
          <a:prstGeom prst="ribbon2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bg2">
                    <a:lumMod val="1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cs typeface="AL-Mohanad Bold" pitchFamily="2" charset="-78"/>
              </a:rPr>
              <a:t>الإطار الخاص باسم البرنامج  التعليمي والغرض </a:t>
            </a:r>
          </a:p>
        </p:txBody>
      </p:sp>
      <p:sp>
        <p:nvSpPr>
          <p:cNvPr id="4" name="عنصر نائب للمحتوى 2"/>
          <p:cNvSpPr txBox="1">
            <a:spLocks/>
          </p:cNvSpPr>
          <p:nvPr/>
        </p:nvSpPr>
        <p:spPr>
          <a:xfrm>
            <a:off x="338603" y="3429000"/>
            <a:ext cx="8501122" cy="189538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rtlCol="1"/>
          <a:lstStyle/>
          <a:p>
            <a:pPr>
              <a:defRPr/>
            </a:pPr>
            <a:r>
              <a:rPr lang="ar-SA" sz="3200" b="1" dirty="0">
                <a:solidFill>
                  <a:srgbClr val="FF0000"/>
                </a:solidFill>
                <a:latin typeface="Traditional Arabic" pitchFamily="2" charset="-78"/>
                <a:cs typeface="Traditional Arabic" pitchFamily="2" charset="-78"/>
              </a:rPr>
              <a:t> </a:t>
            </a:r>
            <a:r>
              <a:rPr lang="ar-SA" sz="3200" b="1" dirty="0">
                <a:solidFill>
                  <a:sysClr val="windowText" lastClr="000000"/>
                </a:solidFill>
                <a:latin typeface="Traditional Arabic" pitchFamily="18" charset="-78"/>
                <a:cs typeface="Traditional Arabic" pitchFamily="18" charset="-78"/>
              </a:rPr>
              <a:t>بك عزيز المتعلم في درس </a:t>
            </a:r>
            <a:r>
              <a:rPr lang="ar-SA" sz="3200" b="1" u="sng" dirty="0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(  مسك الكرة في كرة اليد)، </a:t>
            </a:r>
            <a:r>
              <a:rPr lang="ar-SA" sz="3200" b="1" dirty="0">
                <a:latin typeface="Traditional Arabic" pitchFamily="18" charset="-78"/>
                <a:cs typeface="Traditional Arabic" pitchFamily="18" charset="-78"/>
              </a:rPr>
              <a:t>ف</a:t>
            </a:r>
            <a:r>
              <a:rPr lang="ar-SA" sz="3200" b="1" dirty="0">
                <a:solidFill>
                  <a:sysClr val="windowText" lastClr="000000"/>
                </a:solidFill>
                <a:latin typeface="Traditional Arabic" pitchFamily="18" charset="-78"/>
                <a:cs typeface="Traditional Arabic" pitchFamily="18" charset="-78"/>
              </a:rPr>
              <a:t>من خلال تتابعك للخطوات الرائعة والممتعة التي توصلك </a:t>
            </a:r>
          </a:p>
          <a:p>
            <a:pPr>
              <a:defRPr/>
            </a:pPr>
            <a:r>
              <a:rPr lang="ar-SA" sz="3200" b="1" dirty="0">
                <a:solidFill>
                  <a:sysClr val="windowText" lastClr="000000"/>
                </a:solidFill>
                <a:latin typeface="Traditional Arabic" pitchFamily="18" charset="-78"/>
                <a:cs typeface="Traditional Arabic" pitchFamily="18" charset="-78"/>
              </a:rPr>
              <a:t>إلى معرفة كيفية مسك الكرة في كرة اليد </a:t>
            </a:r>
            <a:r>
              <a:rPr lang="ar-SA" sz="4000" b="1" dirty="0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بنفسك؟</a:t>
            </a:r>
            <a:r>
              <a:rPr lang="ar-SA" sz="3200" b="1" dirty="0">
                <a:solidFill>
                  <a:sysClr val="windowText" lastClr="000000"/>
                </a:solidFill>
                <a:latin typeface="Traditional Arabic" pitchFamily="18" charset="-78"/>
                <a:cs typeface="Traditional Arabic" pitchFamily="18" charset="-78"/>
              </a:rPr>
              <a:t> .</a:t>
            </a:r>
          </a:p>
        </p:txBody>
      </p:sp>
      <p:grpSp>
        <p:nvGrpSpPr>
          <p:cNvPr id="5126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5139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17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5127" name="مجموعة 18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5137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مستطيل 20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5128" name="مجموعة 21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5135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مستطيل 23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5129" name="مستطيل 2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/>
              <a:t>السابقة </a:t>
            </a:r>
            <a:endParaRPr lang="ar-SA"/>
          </a:p>
        </p:txBody>
      </p:sp>
      <p:sp>
        <p:nvSpPr>
          <p:cNvPr id="5130" name="مستطيل 2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القائمة</a:t>
            </a:r>
            <a:endParaRPr lang="ar-SA"/>
          </a:p>
        </p:txBody>
      </p:sp>
      <p:sp>
        <p:nvSpPr>
          <p:cNvPr id="5131" name="مستطيل 2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التالية</a:t>
            </a:r>
            <a:endParaRPr lang="ar-SA"/>
          </a:p>
        </p:txBody>
      </p:sp>
      <p:sp>
        <p:nvSpPr>
          <p:cNvPr id="28" name="شارة رتبة 27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9" name="شارة رتبة 28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pic>
        <p:nvPicPr>
          <p:cNvPr id="19" name="Picture 4" descr="44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88" y="1773238"/>
            <a:ext cx="2627312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6551E-6 L -0.51702 0.0124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51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2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3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4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-26988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5" descr="90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141663"/>
            <a:ext cx="32067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41998" name="Picture 6" descr="91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9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السؤال التالي  </a:t>
            </a:r>
          </a:p>
        </p:txBody>
      </p:sp>
      <p:pic>
        <p:nvPicPr>
          <p:cNvPr id="13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YIPE1779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6237288"/>
            <a:ext cx="14446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Snip Same Side Corner Rectangle 14"/>
          <p:cNvSpPr/>
          <p:nvPr/>
        </p:nvSpPr>
        <p:spPr>
          <a:xfrm>
            <a:off x="3276600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sp>
        <p:nvSpPr>
          <p:cNvPr id="16" name="مستطيل مستدير الزوايا 15"/>
          <p:cNvSpPr/>
          <p:nvPr/>
        </p:nvSpPr>
        <p:spPr>
          <a:xfrm rot="18669570">
            <a:off x="2454531" y="2222594"/>
            <a:ext cx="6192688" cy="21602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Dimnah" pitchFamily="18" charset="-78"/>
                <a:cs typeface="AL-Hor" pitchFamily="2" charset="-78"/>
              </a:rPr>
              <a:t>عظيم .. إجابتك صحيحة</a:t>
            </a:r>
          </a:p>
          <a:p>
            <a:pPr algn="ctr">
              <a:defRPr/>
            </a:pPr>
            <a:r>
              <a:rPr lang="ar-S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Dimnah" pitchFamily="18" charset="-78"/>
                <a:cs typeface="AL-Hor" pitchFamily="2" charset="-78"/>
              </a:rPr>
              <a:t>أحسنت يا بطل .. </a:t>
            </a:r>
          </a:p>
        </p:txBody>
      </p:sp>
      <p:sp>
        <p:nvSpPr>
          <p:cNvPr id="17" name="Snip Same Side Corner Rectangle 13"/>
          <p:cNvSpPr/>
          <p:nvPr/>
        </p:nvSpPr>
        <p:spPr>
          <a:xfrm>
            <a:off x="3492500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سجل 5 درجات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3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1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5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2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3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4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-26988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5" descr="90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924175"/>
            <a:ext cx="32067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43022" name="Picture 6" descr="91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9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السؤال التالي  </a:t>
            </a:r>
          </a:p>
        </p:txBody>
      </p:sp>
      <p:pic>
        <p:nvPicPr>
          <p:cNvPr id="12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YIPE1795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732463"/>
            <a:ext cx="142875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nip Same Side Corner Rectangle 13"/>
          <p:cNvSpPr/>
          <p:nvPr/>
        </p:nvSpPr>
        <p:spPr>
          <a:xfrm>
            <a:off x="3059113" y="188913"/>
            <a:ext cx="3313112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 sz="3500" b="1" dirty="0">
              <a:solidFill>
                <a:schemeClr val="bg1"/>
              </a:solidFill>
              <a:cs typeface="PT Bold Heading" pitchFamily="2" charset="-78"/>
            </a:endParaRPr>
          </a:p>
        </p:txBody>
      </p:sp>
      <p:pic>
        <p:nvPicPr>
          <p:cNvPr id="15" name="صورة 14" descr="wsam7.gif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0"/>
            <a:ext cx="3522662" cy="352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Snip Same Side Corner Rectangle 13"/>
          <p:cNvSpPr/>
          <p:nvPr/>
        </p:nvSpPr>
        <p:spPr>
          <a:xfrm>
            <a:off x="1763713" y="0"/>
            <a:ext cx="3313112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سجل 5 درجات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3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238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2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3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4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-26988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5" descr="90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636838"/>
            <a:ext cx="320675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44046" name="Picture 6" descr="91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9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السؤال التالي </a:t>
            </a:r>
          </a:p>
        </p:txBody>
      </p:sp>
      <p:pic>
        <p:nvPicPr>
          <p:cNvPr id="12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YIPE1810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6237288"/>
            <a:ext cx="14446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nip Same Side Corner Rectangle 13"/>
          <p:cNvSpPr/>
          <p:nvPr/>
        </p:nvSpPr>
        <p:spPr>
          <a:xfrm>
            <a:off x="2700338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 sz="3500" b="1" dirty="0">
              <a:solidFill>
                <a:schemeClr val="bg1"/>
              </a:solidFill>
              <a:cs typeface="PT Bold Heading" pitchFamily="2" charset="-78"/>
            </a:endParaRPr>
          </a:p>
        </p:txBody>
      </p:sp>
      <p:sp>
        <p:nvSpPr>
          <p:cNvPr id="15" name="مستطيل مستدير الزوايا 14"/>
          <p:cNvSpPr/>
          <p:nvPr/>
        </p:nvSpPr>
        <p:spPr>
          <a:xfrm rot="18669570">
            <a:off x="2238508" y="1961945"/>
            <a:ext cx="6192688" cy="21602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e_Dimnah" pitchFamily="18" charset="-78"/>
                <a:cs typeface="AL-Hor" pitchFamily="2" charset="-78"/>
              </a:rPr>
              <a:t>أنت حقاً بطل..</a:t>
            </a:r>
          </a:p>
          <a:p>
            <a:pPr algn="ctr">
              <a:defRPr/>
            </a:pPr>
            <a:r>
              <a:rPr lang="ar-SA" sz="6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e_Dimnah" pitchFamily="18" charset="-78"/>
                <a:cs typeface="AL-Hor" pitchFamily="2" charset="-78"/>
              </a:rPr>
              <a:t>مبروووووووووووووووك</a:t>
            </a:r>
            <a:endParaRPr lang="ar-SA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e_Dimnah" pitchFamily="18" charset="-78"/>
              <a:cs typeface="AL-Hor" pitchFamily="2" charset="-78"/>
            </a:endParaRPr>
          </a:p>
        </p:txBody>
      </p:sp>
      <p:sp>
        <p:nvSpPr>
          <p:cNvPr id="16" name="Snip Same Side Corner Rectangle 13"/>
          <p:cNvSpPr/>
          <p:nvPr/>
        </p:nvSpPr>
        <p:spPr>
          <a:xfrm>
            <a:off x="2268538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سجل 5 درجات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225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2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3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4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-26988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5" descr="90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628775"/>
            <a:ext cx="32067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45070" name="Picture 6" descr="91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9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مجموع الدرجات</a:t>
            </a:r>
          </a:p>
        </p:txBody>
      </p:sp>
      <p:pic>
        <p:nvPicPr>
          <p:cNvPr id="12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YIPE1810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6237288"/>
            <a:ext cx="14446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nip Same Side Corner Rectangle 13"/>
          <p:cNvSpPr/>
          <p:nvPr/>
        </p:nvSpPr>
        <p:spPr>
          <a:xfrm>
            <a:off x="2771775" y="0"/>
            <a:ext cx="3313113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 sz="3500" b="1" dirty="0">
              <a:solidFill>
                <a:schemeClr val="bg1"/>
              </a:solidFill>
              <a:cs typeface="PT Bold Heading" pitchFamily="2" charset="-78"/>
            </a:endParaRPr>
          </a:p>
        </p:txBody>
      </p:sp>
      <p:sp>
        <p:nvSpPr>
          <p:cNvPr id="15" name="Snip Same Side Corner Rectangle 13"/>
          <p:cNvSpPr/>
          <p:nvPr/>
        </p:nvSpPr>
        <p:spPr>
          <a:xfrm>
            <a:off x="2555875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سجل 5 درجات</a:t>
            </a:r>
          </a:p>
        </p:txBody>
      </p:sp>
      <p:sp>
        <p:nvSpPr>
          <p:cNvPr id="16" name="Snip Same Side Corner Rectangle 13"/>
          <p:cNvSpPr/>
          <p:nvPr/>
        </p:nvSpPr>
        <p:spPr>
          <a:xfrm>
            <a:off x="4716463" y="4149725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سجل 5 درجات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3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5" grpId="0"/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4" action="ppaction://hlinksldjump"/>
          </p:cNvPr>
          <p:cNvSpPr/>
          <p:nvPr/>
        </p:nvSpPr>
        <p:spPr>
          <a:xfrm>
            <a:off x="2987675" y="5084763"/>
            <a:ext cx="3240088" cy="792162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السؤال التالي 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3933825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46087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8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46089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46091" name="صورة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2" name="صورة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624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lowchart: Predefined Process 8">
            <a:hlinkClick r:id="rId7" action="ppaction://hlinksldjump"/>
          </p:cNvPr>
          <p:cNvSpPr/>
          <p:nvPr/>
        </p:nvSpPr>
        <p:spPr>
          <a:xfrm>
            <a:off x="2987675" y="5949950"/>
            <a:ext cx="3240088" cy="790575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مراجعة المعلومة</a:t>
            </a:r>
          </a:p>
        </p:txBody>
      </p:sp>
    </p:spTree>
  </p:cSld>
  <p:clrMapOvr>
    <a:masterClrMapping/>
  </p:clrMapOvr>
  <p:transition>
    <p:sndAc>
      <p:stSnd>
        <p:snd r:embed="rId2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4" action="ppaction://hlinksldjump"/>
          </p:cNvPr>
          <p:cNvSpPr/>
          <p:nvPr/>
        </p:nvSpPr>
        <p:spPr>
          <a:xfrm>
            <a:off x="2987675" y="5949950"/>
            <a:ext cx="3240088" cy="787400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مراجعة المعلومة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4149725"/>
            <a:ext cx="3311525" cy="719138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47111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47113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47115" name="صورة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6" name="صورة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251325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lowchart: Predefined Process 8">
            <a:hlinkClick r:id="rId7" action="ppaction://hlinksldjump"/>
          </p:cNvPr>
          <p:cNvSpPr/>
          <p:nvPr/>
        </p:nvSpPr>
        <p:spPr>
          <a:xfrm>
            <a:off x="2987675" y="5157788"/>
            <a:ext cx="3240088" cy="719137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السؤال التالي </a:t>
            </a:r>
          </a:p>
        </p:txBody>
      </p:sp>
    </p:spTree>
  </p:cSld>
  <p:clrMapOvr>
    <a:masterClrMapping/>
  </p:clrMapOvr>
  <p:transition>
    <p:sndAc>
      <p:stSnd>
        <p:snd r:embed="rId2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4" action="ppaction://hlinksldjump"/>
          </p:cNvPr>
          <p:cNvSpPr/>
          <p:nvPr/>
        </p:nvSpPr>
        <p:spPr>
          <a:xfrm>
            <a:off x="2987675" y="5084763"/>
            <a:ext cx="3240088" cy="720725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السؤال التالي 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4221163"/>
            <a:ext cx="3311525" cy="719137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48135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6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48137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48139" name="صورة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0" name="صورة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2624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lowchart: Predefined Process 8">
            <a:hlinkClick r:id="rId7" action="ppaction://hlinksldjump"/>
          </p:cNvPr>
          <p:cNvSpPr/>
          <p:nvPr/>
        </p:nvSpPr>
        <p:spPr>
          <a:xfrm>
            <a:off x="2987675" y="5876925"/>
            <a:ext cx="3240088" cy="720725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مراجعة المعلومة</a:t>
            </a:r>
          </a:p>
        </p:txBody>
      </p:sp>
    </p:spTree>
  </p:cSld>
  <p:clrMapOvr>
    <a:masterClrMapping/>
  </p:clrMapOvr>
  <p:transition>
    <p:sndAc>
      <p:stSnd>
        <p:snd r:embed="rId2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4" action="ppaction://hlinksldjump"/>
          </p:cNvPr>
          <p:cNvSpPr/>
          <p:nvPr/>
        </p:nvSpPr>
        <p:spPr>
          <a:xfrm>
            <a:off x="2555875" y="5373688"/>
            <a:ext cx="4032250" cy="1079500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مجموع الدرجات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429260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49159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0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49161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49163" name="صورة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4" name="صورة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2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hlinkClick r:id="rId3" action="ppaction://hlinksldjump"/>
          </p:cNvPr>
          <p:cNvSpPr/>
          <p:nvPr/>
        </p:nvSpPr>
        <p:spPr>
          <a:xfrm>
            <a:off x="6227763" y="1125538"/>
            <a:ext cx="2160587" cy="11509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18 من 20</a:t>
            </a:r>
          </a:p>
        </p:txBody>
      </p:sp>
      <p:sp>
        <p:nvSpPr>
          <p:cNvPr id="3" name="Oval 2">
            <a:hlinkClick r:id="rId4" action="ppaction://hlinksldjump"/>
          </p:cNvPr>
          <p:cNvSpPr/>
          <p:nvPr/>
        </p:nvSpPr>
        <p:spPr>
          <a:xfrm>
            <a:off x="6227763" y="2565400"/>
            <a:ext cx="2160587" cy="1150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15 من 17</a:t>
            </a:r>
          </a:p>
        </p:txBody>
      </p:sp>
      <p:sp>
        <p:nvSpPr>
          <p:cNvPr id="4" name="Oval 3">
            <a:hlinkClick r:id="rId5" action="ppaction://hlinksldjump"/>
          </p:cNvPr>
          <p:cNvSpPr/>
          <p:nvPr/>
        </p:nvSpPr>
        <p:spPr>
          <a:xfrm>
            <a:off x="6227763" y="3933825"/>
            <a:ext cx="2160587" cy="1150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12 من 14</a:t>
            </a:r>
          </a:p>
        </p:txBody>
      </p:sp>
      <p:sp>
        <p:nvSpPr>
          <p:cNvPr id="5" name="Oval 4">
            <a:hlinkClick r:id="rId6" action="ppaction://hlinksldjump"/>
          </p:cNvPr>
          <p:cNvSpPr/>
          <p:nvPr/>
        </p:nvSpPr>
        <p:spPr>
          <a:xfrm>
            <a:off x="6227763" y="5445125"/>
            <a:ext cx="2160587" cy="1152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اقل من 12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11188" y="981075"/>
            <a:ext cx="4681537" cy="4465638"/>
          </a:xfrm>
          <a:prstGeom prst="parallelogram">
            <a:avLst>
              <a:gd name="adj" fmla="val 16094"/>
            </a:avLst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عزيزي المتعلم ......</a:t>
            </a:r>
          </a:p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اختر بكل أمانة الدرجة التي حصلت عليها من خلال تسجيلك للدرجات الصحيحة والخاطئة ..... لتعرف مستواك في تحصيل المعلومات الخاصة بالجانب الفني لمهارة مسك الكرة في كرة اليد</a:t>
            </a:r>
          </a:p>
        </p:txBody>
      </p:sp>
      <p:grpSp>
        <p:nvGrpSpPr>
          <p:cNvPr id="50183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50185" name="صورة 4" descr="2غلاف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50184" name="مستطيل 9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3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6227763" y="1125538"/>
            <a:ext cx="2160587" cy="11509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18 من 20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84213" y="2133600"/>
            <a:ext cx="5040312" cy="1439863"/>
          </a:xfrm>
          <a:prstGeom prst="parallelogram">
            <a:avLst>
              <a:gd name="adj" fmla="val 1609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أنت ممتاز في تحصيلك الفني لمهارة مسك الكرة في كرة اليد</a:t>
            </a:r>
          </a:p>
        </p:txBody>
      </p:sp>
      <p:pic>
        <p:nvPicPr>
          <p:cNvPr id="8" name="3jR1188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05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51207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51206" name="مستطيل 10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6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0.00018 0.199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187450" y="188913"/>
            <a:ext cx="6305550" cy="12001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ar-SA" sz="7200" b="1" dirty="0"/>
              <a:t>معاً لننطلق إلى العلا </a:t>
            </a:r>
          </a:p>
        </p:txBody>
      </p:sp>
      <p:pic>
        <p:nvPicPr>
          <p:cNvPr id="6147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063"/>
            <a:ext cx="9144000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8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6162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6149" name="مجموعة 6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6160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6150" name="مجموعة 9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6158" name="صورة 4" descr="2غلاف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6151" name="مستطيل 1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السابقة </a:t>
            </a:r>
            <a:endParaRPr lang="ar-SA"/>
          </a:p>
        </p:txBody>
      </p:sp>
      <p:sp>
        <p:nvSpPr>
          <p:cNvPr id="6152" name="مستطيل 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القائمة</a:t>
            </a:r>
            <a:endParaRPr lang="ar-SA"/>
          </a:p>
        </p:txBody>
      </p:sp>
      <p:sp>
        <p:nvSpPr>
          <p:cNvPr id="6153" name="مستطيل 1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التالية</a:t>
            </a:r>
            <a:endParaRPr lang="ar-SA"/>
          </a:p>
        </p:txBody>
      </p:sp>
      <p:sp>
        <p:nvSpPr>
          <p:cNvPr id="16" name="شارة رتبة 15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7" name="شارة رتبة 16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pic>
        <p:nvPicPr>
          <p:cNvPr id="6156" name="صورة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1588"/>
            <a:ext cx="2620963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صورة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541588"/>
            <a:ext cx="2620962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227763" y="2565400"/>
            <a:ext cx="2160587" cy="1150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15 من 17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900113" y="2276475"/>
            <a:ext cx="4679950" cy="1800225"/>
          </a:xfrm>
          <a:prstGeom prst="parallelogram">
            <a:avLst>
              <a:gd name="adj" fmla="val 1609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أنت جيد جدا في تحصيلك الفني لمهارة مسك الكرة في كرة اليد</a:t>
            </a:r>
          </a:p>
          <a:p>
            <a:pPr algn="justLow">
              <a:defRPr/>
            </a:pPr>
            <a:endParaRPr lang="ar-SA" sz="30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9" name="3jR1188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229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52231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52230" name="مستطيل 11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6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300788" y="2708275"/>
            <a:ext cx="2159000" cy="1152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12 من 14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11188" y="1700213"/>
            <a:ext cx="4681537" cy="1512887"/>
          </a:xfrm>
          <a:prstGeom prst="parallelogram">
            <a:avLst>
              <a:gd name="adj" fmla="val 1609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أنت جيد في تحصيلك الفني لمهارة مسك الكرة في كرة اليد</a:t>
            </a:r>
          </a:p>
          <a:p>
            <a:pPr algn="justLow">
              <a:defRPr/>
            </a:pPr>
            <a:endParaRPr lang="ar-SA" sz="30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9" name="3jR1190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253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53255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53254" name="مستطيل 11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6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0.00018 -0.272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724525" y="2060575"/>
            <a:ext cx="2160588" cy="115252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chemeClr val="bg1"/>
                </a:solidFill>
                <a:cs typeface="PT Bold Heading" pitchFamily="2" charset="-78"/>
              </a:rPr>
              <a:t>اقل من 12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11188" y="1700213"/>
            <a:ext cx="4681537" cy="1728787"/>
          </a:xfrm>
          <a:prstGeom prst="parallelogram">
            <a:avLst>
              <a:gd name="adj" fmla="val 1609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عزيزي المتعلم ......</a:t>
            </a:r>
          </a:p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للأسف مستوى تحصيلك ضعيف </a:t>
            </a:r>
          </a:p>
        </p:txBody>
      </p:sp>
      <p:sp>
        <p:nvSpPr>
          <p:cNvPr id="8" name="Round Single Corner Rectangle 7">
            <a:hlinkClick r:id="rId4" action="ppaction://hlinksldjump"/>
          </p:cNvPr>
          <p:cNvSpPr/>
          <p:nvPr/>
        </p:nvSpPr>
        <p:spPr>
          <a:xfrm>
            <a:off x="468313" y="3716338"/>
            <a:ext cx="5832475" cy="10795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>
                <a:solidFill>
                  <a:srgbClr val="002060"/>
                </a:solidFill>
                <a:cs typeface="PT Bold Heading" pitchFamily="2" charset="-78"/>
              </a:rPr>
              <a:t>عليك العودة لمراجعة </a:t>
            </a:r>
            <a:r>
              <a:rPr lang="ar-SA" sz="3000" b="1" dirty="0" err="1">
                <a:solidFill>
                  <a:srgbClr val="002060"/>
                </a:solidFill>
                <a:cs typeface="PT Bold Heading" pitchFamily="2" charset="-78"/>
              </a:rPr>
              <a:t>ألايطار</a:t>
            </a:r>
            <a:r>
              <a:rPr lang="ar-SA" sz="3000" b="1" dirty="0">
                <a:solidFill>
                  <a:srgbClr val="002060"/>
                </a:solidFill>
                <a:cs typeface="PT Bold Heading" pitchFamily="2" charset="-78"/>
              </a:rPr>
              <a:t> الاول جيدا </a:t>
            </a:r>
          </a:p>
          <a:p>
            <a:pPr algn="ctr">
              <a:defRPr/>
            </a:pPr>
            <a:r>
              <a:rPr lang="ar-SA" sz="3000" b="1" dirty="0">
                <a:solidFill>
                  <a:srgbClr val="002060"/>
                </a:solidFill>
                <a:cs typeface="PT Bold Heading" pitchFamily="2" charset="-78"/>
              </a:rPr>
              <a:t>ومحاولة الإجابة على الأسئلة </a:t>
            </a:r>
          </a:p>
        </p:txBody>
      </p:sp>
      <p:pic>
        <p:nvPicPr>
          <p:cNvPr id="9" name="wron190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7813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78" name="مجموعة 12"/>
          <p:cNvGrpSpPr>
            <a:grpSpLocks/>
          </p:cNvGrpSpPr>
          <p:nvPr/>
        </p:nvGrpSpPr>
        <p:grpSpPr bwMode="auto">
          <a:xfrm>
            <a:off x="5724525" y="5445125"/>
            <a:ext cx="3024188" cy="792163"/>
            <a:chOff x="5292080" y="908720"/>
            <a:chExt cx="3013323" cy="648072"/>
          </a:xfrm>
        </p:grpSpPr>
        <p:pic>
          <p:nvPicPr>
            <p:cNvPr id="54284" name="صورة 4" descr="2غلاف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309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54279" name="مستطيل 1"/>
          <p:cNvSpPr>
            <a:spLocks noChangeArrowheads="1"/>
          </p:cNvSpPr>
          <p:nvPr/>
        </p:nvSpPr>
        <p:spPr bwMode="auto">
          <a:xfrm>
            <a:off x="5743575" y="5589588"/>
            <a:ext cx="22844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latin typeface="Traditional Arabic" pitchFamily="18" charset="-78"/>
                <a:cs typeface="Traditional Arabic" pitchFamily="18" charset="-78"/>
                <a:hlinkClick r:id="rId7" action="ppaction://hlinksldjump"/>
              </a:rPr>
              <a:t>الانتقال للايطار الثاني</a:t>
            </a:r>
            <a:endParaRPr lang="ar-SA" sz="2800"/>
          </a:p>
        </p:txBody>
      </p:sp>
      <p:grpSp>
        <p:nvGrpSpPr>
          <p:cNvPr id="54280" name="مجموعة 12"/>
          <p:cNvGrpSpPr>
            <a:grpSpLocks/>
          </p:cNvGrpSpPr>
          <p:nvPr/>
        </p:nvGrpSpPr>
        <p:grpSpPr bwMode="auto">
          <a:xfrm>
            <a:off x="539750" y="5445125"/>
            <a:ext cx="3024188" cy="792163"/>
            <a:chOff x="5292080" y="908720"/>
            <a:chExt cx="3013323" cy="648072"/>
          </a:xfrm>
        </p:grpSpPr>
        <p:pic>
          <p:nvPicPr>
            <p:cNvPr id="54282" name="صورة 4" descr="2غلاف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17"/>
            <p:cNvSpPr/>
            <p:nvPr/>
          </p:nvSpPr>
          <p:spPr>
            <a:xfrm>
              <a:off x="5292080" y="908720"/>
              <a:ext cx="230309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54281" name="مستطيل 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6738" y="5589588"/>
            <a:ext cx="2133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latin typeface="Traditional Arabic" pitchFamily="18" charset="-78"/>
                <a:cs typeface="Traditional Arabic" pitchFamily="18" charset="-78"/>
                <a:hlinkClick r:id="rId8" action="ppaction://hlinksldjump"/>
              </a:rPr>
              <a:t>العودة للايطار الاول</a:t>
            </a:r>
            <a:endParaRPr lang="ar-SA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00018 -0.472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8" grpId="0" animBg="1"/>
      <p:bldP spid="8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2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3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4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-26988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2" name="Picture 5" descr="90.gif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141663"/>
            <a:ext cx="32067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55311" name="Picture 6" descr="91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11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السؤال التالي  </a:t>
            </a:r>
          </a:p>
        </p:txBody>
      </p:sp>
      <p:pic>
        <p:nvPicPr>
          <p:cNvPr id="13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YIPE1920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6237288"/>
            <a:ext cx="14446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Snip Same Side Corner Rectangle 14"/>
          <p:cNvSpPr/>
          <p:nvPr/>
        </p:nvSpPr>
        <p:spPr>
          <a:xfrm>
            <a:off x="3276600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sp>
        <p:nvSpPr>
          <p:cNvPr id="16" name="مستطيل مستدير الزوايا 15"/>
          <p:cNvSpPr/>
          <p:nvPr/>
        </p:nvSpPr>
        <p:spPr>
          <a:xfrm rot="18669570">
            <a:off x="2454531" y="2222594"/>
            <a:ext cx="6192688" cy="21602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Dimnah" pitchFamily="18" charset="-78"/>
                <a:cs typeface="AL-Hor" pitchFamily="2" charset="-78"/>
              </a:rPr>
              <a:t>عظيم .. إجابتك صحيحة</a:t>
            </a:r>
          </a:p>
          <a:p>
            <a:pPr algn="ctr">
              <a:defRPr/>
            </a:pPr>
            <a:r>
              <a:rPr lang="ar-S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Dimnah" pitchFamily="18" charset="-78"/>
                <a:cs typeface="AL-Hor" pitchFamily="2" charset="-78"/>
              </a:rPr>
              <a:t>أحسنت يا بطل .. </a:t>
            </a:r>
          </a:p>
        </p:txBody>
      </p:sp>
      <p:sp>
        <p:nvSpPr>
          <p:cNvPr id="17" name="Snip Same Side Corner Rectangle 13"/>
          <p:cNvSpPr/>
          <p:nvPr/>
        </p:nvSpPr>
        <p:spPr>
          <a:xfrm>
            <a:off x="3492500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سجل 5 درجات</a:t>
            </a:r>
          </a:p>
        </p:txBody>
      </p:sp>
      <p:pic>
        <p:nvPicPr>
          <p:cNvPr id="18" name="Bbm11935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5086350"/>
            <a:ext cx="2873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22" repeatCount="4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" grpId="0"/>
      <p:bldP spid="1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1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Picture 2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Picture 3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4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-26988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Picture 5" descr="90.gif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924175"/>
            <a:ext cx="32067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56335" name="Picture 6" descr="91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11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السؤال التالي  </a:t>
            </a:r>
          </a:p>
        </p:txBody>
      </p:sp>
      <p:pic>
        <p:nvPicPr>
          <p:cNvPr id="12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YIPE1935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732463"/>
            <a:ext cx="142875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nip Same Side Corner Rectangle 13"/>
          <p:cNvSpPr/>
          <p:nvPr/>
        </p:nvSpPr>
        <p:spPr>
          <a:xfrm>
            <a:off x="3059113" y="188913"/>
            <a:ext cx="3313112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 sz="3500" b="1" dirty="0">
              <a:solidFill>
                <a:schemeClr val="bg1"/>
              </a:solidFill>
              <a:cs typeface="PT Bold Heading" pitchFamily="2" charset="-78"/>
            </a:endParaRPr>
          </a:p>
        </p:txBody>
      </p:sp>
      <p:pic>
        <p:nvPicPr>
          <p:cNvPr id="15" name="صورة 14" descr="wsam7.gif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0"/>
            <a:ext cx="3522662" cy="352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Snip Same Side Corner Rectangle 13"/>
          <p:cNvSpPr/>
          <p:nvPr/>
        </p:nvSpPr>
        <p:spPr>
          <a:xfrm>
            <a:off x="1763713" y="0"/>
            <a:ext cx="3313112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سجل 5 درجات</a:t>
            </a:r>
          </a:p>
        </p:txBody>
      </p:sp>
      <p:pic>
        <p:nvPicPr>
          <p:cNvPr id="17" name="Bbm11951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5035550"/>
            <a:ext cx="2873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225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29" repeatCount="4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Picture 2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3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4" descr="36_7_8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76200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5" descr="90.gif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628775"/>
            <a:ext cx="32067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57359" name="Picture 6" descr="91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11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مجموع الدرجات</a:t>
            </a:r>
          </a:p>
        </p:txBody>
      </p:sp>
      <p:pic>
        <p:nvPicPr>
          <p:cNvPr id="12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YIPE1966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6237288"/>
            <a:ext cx="14446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nip Same Side Corner Rectangle 13"/>
          <p:cNvSpPr/>
          <p:nvPr/>
        </p:nvSpPr>
        <p:spPr>
          <a:xfrm>
            <a:off x="2771775" y="0"/>
            <a:ext cx="3313113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 sz="3500" b="1" dirty="0">
              <a:solidFill>
                <a:schemeClr val="bg1"/>
              </a:solidFill>
              <a:cs typeface="PT Bold Heading" pitchFamily="2" charset="-78"/>
            </a:endParaRPr>
          </a:p>
        </p:txBody>
      </p:sp>
      <p:sp>
        <p:nvSpPr>
          <p:cNvPr id="15" name="Snip Same Side Corner Rectangle 13"/>
          <p:cNvSpPr/>
          <p:nvPr/>
        </p:nvSpPr>
        <p:spPr>
          <a:xfrm>
            <a:off x="2555875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سجل 5 درجات</a:t>
            </a:r>
          </a:p>
        </p:txBody>
      </p:sp>
      <p:sp>
        <p:nvSpPr>
          <p:cNvPr id="16" name="Snip Same Side Corner Rectangle 13"/>
          <p:cNvSpPr/>
          <p:nvPr/>
        </p:nvSpPr>
        <p:spPr>
          <a:xfrm>
            <a:off x="4716463" y="4149725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سجل 5 درجات</a:t>
            </a:r>
          </a:p>
        </p:txBody>
      </p:sp>
      <p:pic>
        <p:nvPicPr>
          <p:cNvPr id="17" name="Bbm11966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529113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25" repeatCount="4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5" grpId="0"/>
      <p:bldP spid="1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6" action="ppaction://hlinksldjump"/>
          </p:cNvPr>
          <p:cNvSpPr/>
          <p:nvPr/>
        </p:nvSpPr>
        <p:spPr>
          <a:xfrm>
            <a:off x="2987675" y="5084763"/>
            <a:ext cx="3240088" cy="792162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السؤال التالي 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3933825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58375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6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58377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58379" name="صورة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0" name="صورة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624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lowchart: Predefined Process 8">
            <a:hlinkClick r:id="rId9" action="ppaction://hlinksldjump"/>
          </p:cNvPr>
          <p:cNvSpPr/>
          <p:nvPr/>
        </p:nvSpPr>
        <p:spPr>
          <a:xfrm>
            <a:off x="2987675" y="5949950"/>
            <a:ext cx="3240088" cy="790575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مراجعة المعلومة</a:t>
            </a:r>
          </a:p>
        </p:txBody>
      </p:sp>
      <p:pic>
        <p:nvPicPr>
          <p:cNvPr id="16" name="q8to198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4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6" action="ppaction://hlinksldjump"/>
          </p:cNvPr>
          <p:cNvSpPr/>
          <p:nvPr/>
        </p:nvSpPr>
        <p:spPr>
          <a:xfrm>
            <a:off x="2987675" y="5084763"/>
            <a:ext cx="3240088" cy="792162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السؤال التالي 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3933825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59399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59401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59403" name="صورة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4" name="صورة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624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lowchart: Predefined Process 8">
            <a:hlinkClick r:id="rId9" action="ppaction://hlinksldjump"/>
          </p:cNvPr>
          <p:cNvSpPr/>
          <p:nvPr/>
        </p:nvSpPr>
        <p:spPr>
          <a:xfrm>
            <a:off x="2987675" y="5949950"/>
            <a:ext cx="3240088" cy="790575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مراجعة المعلومة</a:t>
            </a:r>
          </a:p>
        </p:txBody>
      </p:sp>
      <p:pic>
        <p:nvPicPr>
          <p:cNvPr id="16" name="q8to19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4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6" action="ppaction://hlinksldjump"/>
          </p:cNvPr>
          <p:cNvSpPr/>
          <p:nvPr/>
        </p:nvSpPr>
        <p:spPr>
          <a:xfrm>
            <a:off x="2555875" y="5373688"/>
            <a:ext cx="4032250" cy="1079500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مجموع الدرجات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429260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60423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4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60425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60427" name="صورة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8" name="صورة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q8to201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4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hlinkClick r:id="rId3" action="ppaction://hlinksldjump"/>
          </p:cNvPr>
          <p:cNvSpPr/>
          <p:nvPr/>
        </p:nvSpPr>
        <p:spPr>
          <a:xfrm>
            <a:off x="6227763" y="1125538"/>
            <a:ext cx="2160587" cy="11509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18 من 20</a:t>
            </a:r>
          </a:p>
        </p:txBody>
      </p:sp>
      <p:sp>
        <p:nvSpPr>
          <p:cNvPr id="3" name="Oval 2">
            <a:hlinkClick r:id="rId4" action="ppaction://hlinksldjump"/>
          </p:cNvPr>
          <p:cNvSpPr/>
          <p:nvPr/>
        </p:nvSpPr>
        <p:spPr>
          <a:xfrm>
            <a:off x="6227763" y="2565400"/>
            <a:ext cx="2160587" cy="1150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15 من 17</a:t>
            </a:r>
          </a:p>
        </p:txBody>
      </p:sp>
      <p:sp>
        <p:nvSpPr>
          <p:cNvPr id="4" name="Oval 3">
            <a:hlinkClick r:id="rId5" action="ppaction://hlinksldjump"/>
          </p:cNvPr>
          <p:cNvSpPr/>
          <p:nvPr/>
        </p:nvSpPr>
        <p:spPr>
          <a:xfrm>
            <a:off x="6227763" y="3933825"/>
            <a:ext cx="2160587" cy="1150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12 من 14</a:t>
            </a:r>
          </a:p>
        </p:txBody>
      </p:sp>
      <p:sp>
        <p:nvSpPr>
          <p:cNvPr id="5" name="Oval 4">
            <a:hlinkClick r:id="rId6" action="ppaction://hlinksldjump"/>
          </p:cNvPr>
          <p:cNvSpPr/>
          <p:nvPr/>
        </p:nvSpPr>
        <p:spPr>
          <a:xfrm>
            <a:off x="6227763" y="5445125"/>
            <a:ext cx="2160587" cy="1152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اقل من 12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11188" y="908050"/>
            <a:ext cx="4681537" cy="4465638"/>
          </a:xfrm>
          <a:prstGeom prst="parallelogram">
            <a:avLst>
              <a:gd name="adj" fmla="val 16094"/>
            </a:avLst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عزيزي المتعلم ......</a:t>
            </a:r>
          </a:p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اختر بكل أمانة الدرجة التي حصلت عليها من خلال تسجيلك للدرجات الصحيحة والخاطئة ..... لتعرف مستواك في تحصيل المعلومات الخاصة بالجانب الفني لمهارة مسك الكرة في كرة اليد</a:t>
            </a:r>
          </a:p>
        </p:txBody>
      </p:sp>
      <p:grpSp>
        <p:nvGrpSpPr>
          <p:cNvPr id="61447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61449" name="صورة 4" descr="2غلاف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61448" name="مستطيل 9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8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0" y="3716338"/>
            <a:ext cx="9036050" cy="2997200"/>
          </a:xfrm>
          <a:prstGeom prst="round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b="1" dirty="0">
                <a:latin typeface="Traditional Arabic" pitchFamily="18" charset="-78"/>
                <a:cs typeface="Traditional Arabic" pitchFamily="18" charset="-78"/>
              </a:rPr>
              <a:t>لنتفهم سوياً الهدف من البرنامج التعليمي المبرمج لبعض النواحي الفنية والقانون الخاص بمهارة مسك الكرة ومحتواها وكيفية عرض المعلومات خلال البرنامج, والتعليمات والإرشادات الخاصة بطريقة استخدامه.</a:t>
            </a:r>
            <a:r>
              <a:rPr lang="ar-SA" sz="3600" dirty="0">
                <a:latin typeface="Traditional Arabic" pitchFamily="18" charset="-78"/>
                <a:cs typeface="Traditional Arabic" pitchFamily="18" charset="-78"/>
              </a:rPr>
              <a:t/>
            </a:r>
            <a:br>
              <a:rPr lang="ar-SA" sz="3600" dirty="0">
                <a:latin typeface="Traditional Arabic" pitchFamily="18" charset="-78"/>
                <a:cs typeface="Traditional Arabic" pitchFamily="18" charset="-78"/>
              </a:rPr>
            </a:br>
            <a:endParaRPr lang="ar-SA" sz="3600" dirty="0"/>
          </a:p>
        </p:txBody>
      </p:sp>
      <p:sp>
        <p:nvSpPr>
          <p:cNvPr id="5" name="على شكل حرف L 4"/>
          <p:cNvSpPr/>
          <p:nvPr/>
        </p:nvSpPr>
        <p:spPr>
          <a:xfrm flipH="1">
            <a:off x="6444208" y="476672"/>
            <a:ext cx="2088232" cy="3384376"/>
          </a:xfrm>
          <a:prstGeom prst="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عـــزيزي المتعـــــــلم </a:t>
            </a:r>
          </a:p>
          <a:p>
            <a:pPr algn="ctr">
              <a:defRPr/>
            </a:pPr>
            <a:endParaRPr lang="ar-SA" dirty="0"/>
          </a:p>
        </p:txBody>
      </p:sp>
      <p:sp>
        <p:nvSpPr>
          <p:cNvPr id="7" name="على شكل حرف L 6"/>
          <p:cNvSpPr/>
          <p:nvPr/>
        </p:nvSpPr>
        <p:spPr>
          <a:xfrm>
            <a:off x="395536" y="476672"/>
            <a:ext cx="2168624" cy="3384376"/>
          </a:xfrm>
          <a:prstGeom prst="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عـــزيزي المتعـــــــلم </a:t>
            </a:r>
          </a:p>
          <a:p>
            <a:pPr algn="ctr">
              <a:defRPr/>
            </a:pPr>
            <a:endParaRPr lang="ar-SA" dirty="0"/>
          </a:p>
        </p:txBody>
      </p:sp>
      <p:grpSp>
        <p:nvGrpSpPr>
          <p:cNvPr id="7173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7185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7174" name="مجموعة 9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7183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7175" name="مجموعة 12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7181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مستطيل 14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7176" name="مستطيل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السابقة </a:t>
            </a:r>
            <a:endParaRPr lang="ar-SA"/>
          </a:p>
        </p:txBody>
      </p:sp>
      <p:sp>
        <p:nvSpPr>
          <p:cNvPr id="7177" name="مستطيل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القائمة</a:t>
            </a:r>
            <a:endParaRPr lang="ar-SA"/>
          </a:p>
        </p:txBody>
      </p:sp>
      <p:sp>
        <p:nvSpPr>
          <p:cNvPr id="7178" name="مستطيل 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التالية</a:t>
            </a:r>
            <a:endParaRPr lang="ar-SA"/>
          </a:p>
        </p:txBody>
      </p:sp>
      <p:sp>
        <p:nvSpPr>
          <p:cNvPr id="19" name="شارة رتبة 18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20" name="شارة رتبة 19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6227763" y="1125538"/>
            <a:ext cx="2160587" cy="11509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18 من 20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84213" y="2133600"/>
            <a:ext cx="5040312" cy="1439863"/>
          </a:xfrm>
          <a:prstGeom prst="parallelogram">
            <a:avLst>
              <a:gd name="adj" fmla="val 1609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أنت ممتاز في تحصيلك الفني لمهارة مسك الكرة في كرة اليد</a:t>
            </a:r>
          </a:p>
        </p:txBody>
      </p:sp>
      <p:pic>
        <p:nvPicPr>
          <p:cNvPr id="8" name="3jR12029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2469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62471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62470" name="مستطيل 10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6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0.00018 0.199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227763" y="2565400"/>
            <a:ext cx="2160587" cy="1150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15 من 17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900113" y="2276475"/>
            <a:ext cx="4679950" cy="1800225"/>
          </a:xfrm>
          <a:prstGeom prst="parallelogram">
            <a:avLst>
              <a:gd name="adj" fmla="val 1609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أنت جيد جدا في تحصيلك الفني لمهارة مسك الكرة في كرة اليد</a:t>
            </a:r>
          </a:p>
          <a:p>
            <a:pPr algn="justLow">
              <a:defRPr/>
            </a:pPr>
            <a:endParaRPr lang="ar-SA" sz="30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9" name="3jR12029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493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63495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63494" name="مستطيل 11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6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300788" y="2708275"/>
            <a:ext cx="2159000" cy="1152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12 من 14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11188" y="1700213"/>
            <a:ext cx="4681537" cy="1512887"/>
          </a:xfrm>
          <a:prstGeom prst="parallelogram">
            <a:avLst>
              <a:gd name="adj" fmla="val 1609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أنت جيد في تحصيلك الفني لمهارة مسك الكرة في كرة اليد</a:t>
            </a:r>
          </a:p>
          <a:p>
            <a:pPr algn="justLow">
              <a:defRPr/>
            </a:pPr>
            <a:endParaRPr lang="ar-SA" sz="30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9" name="3jR1204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517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64519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64518" name="مستطيل 11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6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0.00018 -0.272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508625" y="2133600"/>
            <a:ext cx="2160588" cy="115252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chemeClr val="bg1"/>
                </a:solidFill>
                <a:cs typeface="PT Bold Heading" pitchFamily="2" charset="-78"/>
              </a:rPr>
              <a:t>اقل من 12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11188" y="1700213"/>
            <a:ext cx="4681537" cy="1728787"/>
          </a:xfrm>
          <a:prstGeom prst="parallelogram">
            <a:avLst>
              <a:gd name="adj" fmla="val 1609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عزيزي المتعلم ......</a:t>
            </a:r>
          </a:p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للأسف مستوى تحصيلك ضعيف </a:t>
            </a:r>
          </a:p>
        </p:txBody>
      </p:sp>
      <p:sp>
        <p:nvSpPr>
          <p:cNvPr id="8" name="Round Single Corner Rectangle 7">
            <a:hlinkClick r:id="rId4" action="ppaction://hlinksldjump"/>
          </p:cNvPr>
          <p:cNvSpPr/>
          <p:nvPr/>
        </p:nvSpPr>
        <p:spPr>
          <a:xfrm>
            <a:off x="468313" y="3789363"/>
            <a:ext cx="5832475" cy="10795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>
                <a:solidFill>
                  <a:srgbClr val="002060"/>
                </a:solidFill>
                <a:cs typeface="PT Bold Heading" pitchFamily="2" charset="-78"/>
              </a:rPr>
              <a:t>عليك العودة لمراجعة </a:t>
            </a:r>
            <a:r>
              <a:rPr lang="ar-SA" sz="3000" b="1" dirty="0" err="1">
                <a:solidFill>
                  <a:srgbClr val="002060"/>
                </a:solidFill>
                <a:cs typeface="PT Bold Heading" pitchFamily="2" charset="-78"/>
              </a:rPr>
              <a:t>ألايطار</a:t>
            </a:r>
            <a:r>
              <a:rPr lang="ar-SA" sz="3000" b="1" dirty="0">
                <a:solidFill>
                  <a:srgbClr val="002060"/>
                </a:solidFill>
                <a:cs typeface="PT Bold Heading" pitchFamily="2" charset="-78"/>
              </a:rPr>
              <a:t> الثاني جيدا </a:t>
            </a:r>
          </a:p>
          <a:p>
            <a:pPr algn="ctr">
              <a:defRPr/>
            </a:pPr>
            <a:r>
              <a:rPr lang="ar-SA" sz="3000" b="1" dirty="0">
                <a:solidFill>
                  <a:srgbClr val="002060"/>
                </a:solidFill>
                <a:cs typeface="PT Bold Heading" pitchFamily="2" charset="-78"/>
              </a:rPr>
              <a:t>ومحاولة الإجابة على الأسئلة </a:t>
            </a:r>
          </a:p>
        </p:txBody>
      </p:sp>
      <p:pic>
        <p:nvPicPr>
          <p:cNvPr id="9" name="wron206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7813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5542" name="مجموعة 12"/>
          <p:cNvGrpSpPr>
            <a:grpSpLocks/>
          </p:cNvGrpSpPr>
          <p:nvPr/>
        </p:nvGrpSpPr>
        <p:grpSpPr bwMode="auto">
          <a:xfrm>
            <a:off x="5724525" y="5445125"/>
            <a:ext cx="3024188" cy="792163"/>
            <a:chOff x="5292080" y="908720"/>
            <a:chExt cx="3013323" cy="648072"/>
          </a:xfrm>
        </p:grpSpPr>
        <p:pic>
          <p:nvPicPr>
            <p:cNvPr id="65548" name="صورة 4" descr="2غلاف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309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65543" name="مجموعة 12"/>
          <p:cNvGrpSpPr>
            <a:grpSpLocks/>
          </p:cNvGrpSpPr>
          <p:nvPr/>
        </p:nvGrpSpPr>
        <p:grpSpPr bwMode="auto">
          <a:xfrm>
            <a:off x="684213" y="5445125"/>
            <a:ext cx="3024187" cy="792163"/>
            <a:chOff x="5292080" y="908720"/>
            <a:chExt cx="3013323" cy="648072"/>
          </a:xfrm>
        </p:grpSpPr>
        <p:pic>
          <p:nvPicPr>
            <p:cNvPr id="65546" name="صورة 4" descr="2غلاف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مستطيل 14"/>
            <p:cNvSpPr/>
            <p:nvPr/>
          </p:nvSpPr>
          <p:spPr>
            <a:xfrm>
              <a:off x="5292080" y="908720"/>
              <a:ext cx="230309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65544" name="مستطيل 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846763" y="5589588"/>
            <a:ext cx="2181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400" b="1">
                <a:latin typeface="Traditional Arabic" pitchFamily="18" charset="-78"/>
                <a:cs typeface="Traditional Arabic" pitchFamily="18" charset="-78"/>
                <a:hlinkClick r:id="rId7" action="ppaction://hlinksldjump"/>
              </a:rPr>
              <a:t>الانتقال للاختبار النهائي</a:t>
            </a:r>
            <a:endParaRPr lang="ar-SA" sz="2400"/>
          </a:p>
        </p:txBody>
      </p:sp>
      <p:sp>
        <p:nvSpPr>
          <p:cNvPr id="65545" name="مستطيل 2"/>
          <p:cNvSpPr>
            <a:spLocks noChangeArrowheads="1"/>
          </p:cNvSpPr>
          <p:nvPr/>
        </p:nvSpPr>
        <p:spPr bwMode="auto">
          <a:xfrm>
            <a:off x="788988" y="5570538"/>
            <a:ext cx="2127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latin typeface="Traditional Arabic" pitchFamily="18" charset="-78"/>
                <a:cs typeface="Traditional Arabic" pitchFamily="18" charset="-78"/>
                <a:hlinkClick r:id="rId8" action="ppaction://hlinksldjump"/>
              </a:rPr>
              <a:t>العودة للايطار الثاني</a:t>
            </a:r>
            <a:endParaRPr lang="ar-SA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00018 -0.472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8" grpId="0" animBg="1"/>
      <p:bldP spid="8" grpId="1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2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3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4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-26988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Picture 5" descr="90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141663"/>
            <a:ext cx="32067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66574" name="Picture 6" descr="91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9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السؤال التالي  </a:t>
            </a:r>
          </a:p>
        </p:txBody>
      </p:sp>
      <p:pic>
        <p:nvPicPr>
          <p:cNvPr id="13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YIPE2060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6237288"/>
            <a:ext cx="14446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Snip Same Side Corner Rectangle 14"/>
          <p:cNvSpPr/>
          <p:nvPr/>
        </p:nvSpPr>
        <p:spPr>
          <a:xfrm>
            <a:off x="3276600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sp>
        <p:nvSpPr>
          <p:cNvPr id="16" name="مستطيل مستدير الزوايا 15"/>
          <p:cNvSpPr/>
          <p:nvPr/>
        </p:nvSpPr>
        <p:spPr>
          <a:xfrm rot="18669570">
            <a:off x="2454531" y="2222594"/>
            <a:ext cx="6192688" cy="21602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Dimnah" pitchFamily="18" charset="-78"/>
                <a:cs typeface="AL-Hor" pitchFamily="2" charset="-78"/>
              </a:rPr>
              <a:t>عظيم .. إجابتك صحيحة</a:t>
            </a:r>
          </a:p>
          <a:p>
            <a:pPr algn="ctr">
              <a:defRPr/>
            </a:pPr>
            <a:r>
              <a:rPr lang="ar-S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Dimnah" pitchFamily="18" charset="-78"/>
                <a:cs typeface="AL-Hor" pitchFamily="2" charset="-78"/>
              </a:rPr>
              <a:t>أحسنت يا بطل .. </a:t>
            </a:r>
          </a:p>
        </p:txBody>
      </p:sp>
      <p:sp>
        <p:nvSpPr>
          <p:cNvPr id="17" name="Snip Same Side Corner Rectangle 13"/>
          <p:cNvSpPr/>
          <p:nvPr/>
        </p:nvSpPr>
        <p:spPr>
          <a:xfrm>
            <a:off x="3492500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سجل 5 درجات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1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5" grpId="0"/>
      <p:bldP spid="1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2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8" name="Picture 3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9" name="Picture 4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-26988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0" name="Picture 5" descr="90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924175"/>
            <a:ext cx="32067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67598" name="Picture 6" descr="91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9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السؤال التالي  </a:t>
            </a:r>
          </a:p>
        </p:txBody>
      </p:sp>
      <p:pic>
        <p:nvPicPr>
          <p:cNvPr id="12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YIPE2076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732463"/>
            <a:ext cx="142875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nip Same Side Corner Rectangle 13"/>
          <p:cNvSpPr/>
          <p:nvPr/>
        </p:nvSpPr>
        <p:spPr>
          <a:xfrm>
            <a:off x="3059113" y="188913"/>
            <a:ext cx="3313112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 sz="3500" b="1" dirty="0">
              <a:solidFill>
                <a:schemeClr val="bg1"/>
              </a:solidFill>
              <a:cs typeface="PT Bold Heading" pitchFamily="2" charset="-78"/>
            </a:endParaRPr>
          </a:p>
        </p:txBody>
      </p:sp>
      <p:pic>
        <p:nvPicPr>
          <p:cNvPr id="15" name="صورة 14" descr="wsam7.gif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0"/>
            <a:ext cx="3522662" cy="352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Snip Same Side Corner Rectangle 13"/>
          <p:cNvSpPr/>
          <p:nvPr/>
        </p:nvSpPr>
        <p:spPr>
          <a:xfrm>
            <a:off x="1763713" y="0"/>
            <a:ext cx="3313112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سجل 5 درجات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1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73688"/>
            <a:ext cx="13271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2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45125"/>
            <a:ext cx="13255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2" name="Picture 3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"/>
            <a:ext cx="13271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4" descr="36_7_8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-26988"/>
            <a:ext cx="13255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4" name="Picture 5" descr="90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628775"/>
            <a:ext cx="32067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23850" y="1557338"/>
            <a:ext cx="4392613" cy="3435350"/>
            <a:chOff x="323528" y="1556792"/>
            <a:chExt cx="4392488" cy="3435902"/>
          </a:xfrm>
        </p:grpSpPr>
        <p:pic>
          <p:nvPicPr>
            <p:cNvPr id="68622" name="Picture 6" descr="91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56792"/>
              <a:ext cx="4392488" cy="34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21041451">
              <a:off x="2653912" y="1672698"/>
              <a:ext cx="2014481" cy="1384522"/>
            </a:xfrm>
            <a:prstGeom prst="roundRect">
              <a:avLst>
                <a:gd name="adj" fmla="val 20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أنت رائع </a:t>
              </a:r>
            </a:p>
            <a:p>
              <a:pPr algn="ctr">
                <a:defRPr/>
              </a:pPr>
              <a:r>
                <a:rPr lang="ar-SA" sz="2500" b="1" dirty="0">
                  <a:solidFill>
                    <a:srgbClr val="FF0000"/>
                  </a:solidFill>
                  <a:latin typeface="Traditional Arabic" pitchFamily="18" charset="-78"/>
                  <a:cs typeface="Traditional Arabic" pitchFamily="18" charset="-78"/>
                </a:rPr>
                <a:t>إجابة صحيحة </a:t>
              </a:r>
            </a:p>
          </p:txBody>
        </p:sp>
      </p:grpSp>
      <p:sp>
        <p:nvSpPr>
          <p:cNvPr id="10" name="Flowchart: Predefined Process 9">
            <a:hlinkClick r:id="rId9" action="ppaction://hlinksldjump"/>
          </p:cNvPr>
          <p:cNvSpPr/>
          <p:nvPr/>
        </p:nvSpPr>
        <p:spPr>
          <a:xfrm>
            <a:off x="2411413" y="5589588"/>
            <a:ext cx="3889375" cy="100806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/>
              <a:t>مجموع الدرجات</a:t>
            </a:r>
          </a:p>
        </p:txBody>
      </p:sp>
      <p:pic>
        <p:nvPicPr>
          <p:cNvPr id="12" name="app-3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63817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YIPE2091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6237288"/>
            <a:ext cx="14446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nip Same Side Corner Rectangle 13"/>
          <p:cNvSpPr/>
          <p:nvPr/>
        </p:nvSpPr>
        <p:spPr>
          <a:xfrm>
            <a:off x="2771775" y="0"/>
            <a:ext cx="3313113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 sz="3500" b="1" dirty="0">
              <a:solidFill>
                <a:schemeClr val="bg1"/>
              </a:solidFill>
              <a:cs typeface="PT Bold Heading" pitchFamily="2" charset="-78"/>
            </a:endParaRPr>
          </a:p>
        </p:txBody>
      </p:sp>
      <p:sp>
        <p:nvSpPr>
          <p:cNvPr id="15" name="Snip Same Side Corner Rectangle 13"/>
          <p:cNvSpPr/>
          <p:nvPr/>
        </p:nvSpPr>
        <p:spPr>
          <a:xfrm>
            <a:off x="2555875" y="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سجل 5 درجات</a:t>
            </a:r>
          </a:p>
        </p:txBody>
      </p:sp>
      <p:sp>
        <p:nvSpPr>
          <p:cNvPr id="16" name="Snip Same Side Corner Rectangle 13"/>
          <p:cNvSpPr/>
          <p:nvPr/>
        </p:nvSpPr>
        <p:spPr>
          <a:xfrm>
            <a:off x="4716463" y="4149725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سجل 5 درجات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5" grpId="0"/>
      <p:bldP spid="1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4" action="ppaction://hlinksldjump"/>
          </p:cNvPr>
          <p:cNvSpPr/>
          <p:nvPr/>
        </p:nvSpPr>
        <p:spPr>
          <a:xfrm>
            <a:off x="2987675" y="5084763"/>
            <a:ext cx="3240088" cy="792162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السؤال التالي 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3933825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69639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0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69641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69643" name="صورة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4" name="صورة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624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lowchart: Predefined Process 8">
            <a:hlinkClick r:id="rId7" action="ppaction://hlinksldjump"/>
          </p:cNvPr>
          <p:cNvSpPr/>
          <p:nvPr/>
        </p:nvSpPr>
        <p:spPr>
          <a:xfrm>
            <a:off x="2987675" y="5949950"/>
            <a:ext cx="3240088" cy="790575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مراجعة المعلومة</a:t>
            </a:r>
          </a:p>
        </p:txBody>
      </p:sp>
    </p:spTree>
  </p:cSld>
  <p:clrMapOvr>
    <a:masterClrMapping/>
  </p:clrMapOvr>
  <p:transition>
    <p:sndAc>
      <p:stSnd>
        <p:snd r:embed="rId2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4" action="ppaction://hlinksldjump"/>
          </p:cNvPr>
          <p:cNvSpPr/>
          <p:nvPr/>
        </p:nvSpPr>
        <p:spPr>
          <a:xfrm>
            <a:off x="2987675" y="5084763"/>
            <a:ext cx="3240088" cy="792162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السؤال التالي 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3933825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70663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4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70665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70667" name="صورة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8" name="صورة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624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lowchart: Predefined Process 8">
            <a:hlinkClick r:id="rId7" action="ppaction://hlinksldjump"/>
          </p:cNvPr>
          <p:cNvSpPr/>
          <p:nvPr/>
        </p:nvSpPr>
        <p:spPr>
          <a:xfrm>
            <a:off x="2987675" y="5949950"/>
            <a:ext cx="3240088" cy="790575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مراجعة المعلومة</a:t>
            </a:r>
          </a:p>
        </p:txBody>
      </p:sp>
    </p:spTree>
  </p:cSld>
  <p:clrMapOvr>
    <a:masterClrMapping/>
  </p:clrMapOvr>
  <p:transition>
    <p:sndAc>
      <p:stSnd>
        <p:snd r:embed="rId2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6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redefined Process 8">
            <a:hlinkClick r:id="rId4" action="ppaction://hlinksldjump"/>
          </p:cNvPr>
          <p:cNvSpPr/>
          <p:nvPr/>
        </p:nvSpPr>
        <p:spPr>
          <a:xfrm>
            <a:off x="2555875" y="5373688"/>
            <a:ext cx="4032250" cy="1079500"/>
          </a:xfrm>
          <a:prstGeom prst="flowChartPredefinedProcess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002060"/>
                </a:solidFill>
                <a:latin typeface="Traditional Arabic" pitchFamily="18" charset="-78"/>
                <a:cs typeface="Traditional Arabic" pitchFamily="18" charset="-78"/>
              </a:rPr>
              <a:t>مجموع الدرجات</a:t>
            </a:r>
          </a:p>
        </p:txBody>
      </p:sp>
      <p:sp>
        <p:nvSpPr>
          <p:cNvPr id="12" name="Snip Same Side Corner Rectangle 11"/>
          <p:cNvSpPr/>
          <p:nvPr/>
        </p:nvSpPr>
        <p:spPr>
          <a:xfrm>
            <a:off x="2916238" y="4292600"/>
            <a:ext cx="33115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إجابة خاطئة </a:t>
            </a:r>
          </a:p>
        </p:txBody>
      </p:sp>
      <p:sp>
        <p:nvSpPr>
          <p:cNvPr id="13" name="Snip Same Side Corner Rectangle 12"/>
          <p:cNvSpPr/>
          <p:nvPr/>
        </p:nvSpPr>
        <p:spPr>
          <a:xfrm>
            <a:off x="34925" y="2924175"/>
            <a:ext cx="2881313" cy="1009650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sp>
        <p:nvSpPr>
          <p:cNvPr id="14" name="Snip Same Side Corner Rectangle 13"/>
          <p:cNvSpPr/>
          <p:nvPr/>
        </p:nvSpPr>
        <p:spPr>
          <a:xfrm>
            <a:off x="5940425" y="2708275"/>
            <a:ext cx="2879725" cy="1008063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chemeClr val="bg1"/>
                </a:solidFill>
                <a:cs typeface="PT Bold Heading" pitchFamily="2" charset="-78"/>
              </a:rPr>
              <a:t>  </a:t>
            </a:r>
          </a:p>
        </p:txBody>
      </p:sp>
      <p:pic>
        <p:nvPicPr>
          <p:cNvPr id="71687" name="Picture 8" descr="C:\Users\Abu Mohammed\Desktop\شرائح بوربوينت\شرائح بوربوينت\LT_QuestionMark_co_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1198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8" name="مستطيل 15"/>
          <p:cNvSpPr>
            <a:spLocks noChangeArrowheads="1"/>
          </p:cNvSpPr>
          <p:nvPr/>
        </p:nvSpPr>
        <p:spPr bwMode="auto">
          <a:xfrm>
            <a:off x="0" y="1557338"/>
            <a:ext cx="320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71689" name="مستطيل 16"/>
          <p:cNvSpPr>
            <a:spLocks noChangeArrowheads="1"/>
          </p:cNvSpPr>
          <p:nvPr/>
        </p:nvSpPr>
        <p:spPr bwMode="auto">
          <a:xfrm>
            <a:off x="5940425" y="1628775"/>
            <a:ext cx="3203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ar-SA" sz="3600" b="1">
                <a:solidFill>
                  <a:srgbClr val="FF0000"/>
                </a:solidFill>
                <a:cs typeface="DecoType Naskh" pitchFamily="2" charset="-78"/>
              </a:rPr>
              <a:t>آسف..لم يحالفك الحظ </a:t>
            </a:r>
          </a:p>
        </p:txBody>
      </p:sp>
      <p:sp>
        <p:nvSpPr>
          <p:cNvPr id="18" name="Snip Same Side Corner Rectangle 12"/>
          <p:cNvSpPr/>
          <p:nvPr/>
        </p:nvSpPr>
        <p:spPr>
          <a:xfrm>
            <a:off x="6084888" y="2852738"/>
            <a:ext cx="2879725" cy="1008062"/>
          </a:xfrm>
          <a:prstGeom prst="snip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500" b="1" dirty="0">
                <a:solidFill>
                  <a:srgbClr val="FF0000"/>
                </a:solidFill>
                <a:cs typeface="PT Bold Heading" pitchFamily="2" charset="-78"/>
              </a:rPr>
              <a:t>خصم 2 درجة</a:t>
            </a:r>
          </a:p>
        </p:txBody>
      </p:sp>
      <p:pic>
        <p:nvPicPr>
          <p:cNvPr id="71691" name="صورة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92" name="صورة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110038"/>
            <a:ext cx="19526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2" name="wro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وسيلة شرح مستطيلة مستديرة الزوايا 1"/>
          <p:cNvSpPr/>
          <p:nvPr/>
        </p:nvSpPr>
        <p:spPr>
          <a:xfrm>
            <a:off x="827088" y="3933825"/>
            <a:ext cx="8137525" cy="1943100"/>
          </a:xfrm>
          <a:prstGeom prst="wedgeRoundRectCallout">
            <a:avLst>
              <a:gd name="adj1" fmla="val -891"/>
              <a:gd name="adj2" fmla="val -65079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marL="342900" indent="-342900">
              <a:buFont typeface="Wingdings" pitchFamily="2" charset="2"/>
              <a:buChar char="§"/>
              <a:defRPr/>
            </a:pPr>
            <a:r>
              <a:rPr lang="ar-SA" sz="2000" b="1" dirty="0">
                <a:solidFill>
                  <a:schemeClr val="accent1">
                    <a:lumMod val="75000"/>
                  </a:schemeClr>
                </a:solidFill>
              </a:rPr>
              <a:t>إكسابك المعلومات من حقائق, ومفاهيم, وقوانين مسك الكرة في كرة اليد. 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§"/>
              <a:defRPr/>
            </a:pPr>
            <a:r>
              <a:rPr lang="ar-SA" sz="2000" b="1" dirty="0">
                <a:solidFill>
                  <a:schemeClr val="accent1">
                    <a:lumMod val="75000"/>
                  </a:schemeClr>
                </a:solidFill>
              </a:rPr>
              <a:t>قياس قدرتك على تحصيل المعلومات طبقاً للخطوات التعليمية للبرنامج التعليمي .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 algn="ctr">
              <a:buFont typeface="Wingdings" pitchFamily="2" charset="2"/>
              <a:buChar char="§"/>
              <a:defRPr/>
            </a:pPr>
            <a:endParaRPr lang="ar-SA" sz="2000" dirty="0"/>
          </a:p>
        </p:txBody>
      </p:sp>
      <p:sp>
        <p:nvSpPr>
          <p:cNvPr id="4" name="شريط إلى الأسفل 3"/>
          <p:cNvSpPr/>
          <p:nvPr/>
        </p:nvSpPr>
        <p:spPr>
          <a:xfrm rot="21292900">
            <a:off x="1187624" y="548680"/>
            <a:ext cx="6552728" cy="864096"/>
          </a:xfrm>
          <a:prstGeom prst="ribb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lnSpc>
                <a:spcPct val="200000"/>
              </a:lnSpc>
              <a:defRPr/>
            </a:pPr>
            <a:r>
              <a:rPr lang="ar-S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raditional Arabic" pitchFamily="18" charset="-78"/>
                <a:cs typeface="Traditional Arabic" pitchFamily="18" charset="-78"/>
              </a:rPr>
              <a:t>الإطار الخاص بالهدف العام</a:t>
            </a:r>
          </a:p>
          <a:p>
            <a:pPr algn="ctr">
              <a:defRPr/>
            </a:pPr>
            <a:endParaRPr lang="ar-SA" dirty="0"/>
          </a:p>
        </p:txBody>
      </p:sp>
      <p:grpSp>
        <p:nvGrpSpPr>
          <p:cNvPr id="8196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8208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مستطيل 6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8197" name="مجموعة 7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8206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8198" name="مجموعة 10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8204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8199" name="مستطيل 13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3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8200" name="مستطيل 14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4" action="ppaction://hlinksldjump"/>
              </a:rPr>
              <a:t>القائمة</a:t>
            </a:r>
            <a:endParaRPr lang="ar-SA"/>
          </a:p>
        </p:txBody>
      </p:sp>
      <p:sp>
        <p:nvSpPr>
          <p:cNvPr id="8201" name="مستطيل 15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التالية</a:t>
            </a:r>
            <a:endParaRPr lang="ar-SA"/>
          </a:p>
        </p:txBody>
      </p:sp>
      <p:sp>
        <p:nvSpPr>
          <p:cNvPr id="17" name="شارة رتبة 16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8" name="شارة رتبة 17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hlinkClick r:id="rId3" action="ppaction://hlinksldjump"/>
          </p:cNvPr>
          <p:cNvSpPr/>
          <p:nvPr/>
        </p:nvSpPr>
        <p:spPr>
          <a:xfrm>
            <a:off x="6227763" y="1125538"/>
            <a:ext cx="2160587" cy="11509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18 من 20</a:t>
            </a:r>
          </a:p>
        </p:txBody>
      </p:sp>
      <p:sp>
        <p:nvSpPr>
          <p:cNvPr id="3" name="Oval 2">
            <a:hlinkClick r:id="rId4" action="ppaction://hlinksldjump"/>
          </p:cNvPr>
          <p:cNvSpPr/>
          <p:nvPr/>
        </p:nvSpPr>
        <p:spPr>
          <a:xfrm>
            <a:off x="6227763" y="2565400"/>
            <a:ext cx="2160587" cy="1150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15 من 17</a:t>
            </a:r>
          </a:p>
        </p:txBody>
      </p:sp>
      <p:sp>
        <p:nvSpPr>
          <p:cNvPr id="4" name="Oval 3">
            <a:hlinkClick r:id="rId5" action="ppaction://hlinksldjump"/>
          </p:cNvPr>
          <p:cNvSpPr/>
          <p:nvPr/>
        </p:nvSpPr>
        <p:spPr>
          <a:xfrm>
            <a:off x="6227763" y="3933825"/>
            <a:ext cx="2160587" cy="1150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12 من 14</a:t>
            </a:r>
          </a:p>
        </p:txBody>
      </p:sp>
      <p:sp>
        <p:nvSpPr>
          <p:cNvPr id="5" name="Oval 4">
            <a:hlinkClick r:id="rId6" action="ppaction://hlinksldjump"/>
          </p:cNvPr>
          <p:cNvSpPr/>
          <p:nvPr/>
        </p:nvSpPr>
        <p:spPr>
          <a:xfrm>
            <a:off x="6227763" y="5445125"/>
            <a:ext cx="2160587" cy="1152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اقل من 12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11188" y="765175"/>
            <a:ext cx="4681537" cy="4465638"/>
          </a:xfrm>
          <a:prstGeom prst="parallelogram">
            <a:avLst>
              <a:gd name="adj" fmla="val 16094"/>
            </a:avLst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عزيزي المتعلم ......</a:t>
            </a:r>
          </a:p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اختر بكل أمانة الدرجة التي حصلت عليها من خلال تسجيلك للدرجات الصحيحة والخاطئة ..... لتعرف مستواك في تحصيل المعلومات الخاصة بالجانب الفني لمهارة مسك الكرة في كرة اليد</a:t>
            </a:r>
          </a:p>
        </p:txBody>
      </p:sp>
      <p:grpSp>
        <p:nvGrpSpPr>
          <p:cNvPr id="72711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72713" name="صورة 4" descr="2غلاف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مستطيل 8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72712" name="مستطيل 9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8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6227763" y="1125538"/>
            <a:ext cx="2160587" cy="11509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18 من 20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84213" y="2133600"/>
            <a:ext cx="5040312" cy="1439863"/>
          </a:xfrm>
          <a:prstGeom prst="parallelogram">
            <a:avLst>
              <a:gd name="adj" fmla="val 1609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أنت ممتاز في تحصيلك الفني لمهارة مسك الكرة في كرة اليد</a:t>
            </a:r>
          </a:p>
        </p:txBody>
      </p:sp>
      <p:pic>
        <p:nvPicPr>
          <p:cNvPr id="8" name="3jR1215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3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73735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73734" name="مستطيل 10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6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0.00018 0.199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227763" y="2565400"/>
            <a:ext cx="2160587" cy="1150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15 من 17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900113" y="2276475"/>
            <a:ext cx="4679950" cy="1800225"/>
          </a:xfrm>
          <a:prstGeom prst="parallelogram">
            <a:avLst>
              <a:gd name="adj" fmla="val 1609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أنت جيد جدا في تحصيلك الفني لمهارة مسك الكرة في كرة اليد</a:t>
            </a:r>
          </a:p>
          <a:p>
            <a:pPr algn="justLow">
              <a:defRPr/>
            </a:pPr>
            <a:endParaRPr lang="ar-SA" sz="30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9" name="3jR1215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7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74759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74758" name="مستطيل 11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6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animBg="1"/>
      <p:bldP spid="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300788" y="2708275"/>
            <a:ext cx="2159000" cy="1152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rgbClr val="002060"/>
                </a:solidFill>
                <a:cs typeface="PT Bold Heading" pitchFamily="2" charset="-78"/>
              </a:rPr>
              <a:t>12 من 14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11188" y="1700213"/>
            <a:ext cx="4681537" cy="1512887"/>
          </a:xfrm>
          <a:prstGeom prst="parallelogram">
            <a:avLst>
              <a:gd name="adj" fmla="val 1609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أنت جيد في تحصيلك الفني لمهارة مسك الكرة في كرة اليد</a:t>
            </a:r>
          </a:p>
          <a:p>
            <a:pPr algn="justLow">
              <a:defRPr/>
            </a:pPr>
            <a:endParaRPr lang="ar-SA" sz="30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9" name="3jR12169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781" name="مجموعة 8"/>
          <p:cNvGrpSpPr>
            <a:grpSpLocks/>
          </p:cNvGrpSpPr>
          <p:nvPr/>
        </p:nvGrpSpPr>
        <p:grpSpPr bwMode="auto">
          <a:xfrm>
            <a:off x="2484438" y="5732463"/>
            <a:ext cx="1655762" cy="792162"/>
            <a:chOff x="5292080" y="908720"/>
            <a:chExt cx="3013323" cy="648072"/>
          </a:xfrm>
        </p:grpSpPr>
        <p:pic>
          <p:nvPicPr>
            <p:cNvPr id="75783" name="صورة 4" descr="2غلاف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75782" name="مستطيل 11"/>
          <p:cNvSpPr>
            <a:spLocks noChangeArrowheads="1"/>
          </p:cNvSpPr>
          <p:nvPr/>
        </p:nvSpPr>
        <p:spPr bwMode="auto">
          <a:xfrm>
            <a:off x="2714625" y="5837238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3200" b="1">
                <a:latin typeface="Traditional Arabic" pitchFamily="18" charset="-78"/>
                <a:cs typeface="Traditional Arabic" pitchFamily="18" charset="-78"/>
                <a:hlinkClick r:id="rId6" action="ppaction://hlinksldjump"/>
              </a:rPr>
              <a:t>التالي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0.00018 -0.272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435600" y="2060575"/>
            <a:ext cx="2160588" cy="115252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500" b="1" dirty="0">
                <a:solidFill>
                  <a:schemeClr val="bg1"/>
                </a:solidFill>
                <a:cs typeface="PT Bold Heading" pitchFamily="2" charset="-78"/>
              </a:rPr>
              <a:t>اقل من 12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611188" y="1700213"/>
            <a:ext cx="4681537" cy="1728787"/>
          </a:xfrm>
          <a:prstGeom prst="parallelogram">
            <a:avLst>
              <a:gd name="adj" fmla="val 1609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عزيزي المتعلم ......</a:t>
            </a:r>
          </a:p>
          <a:p>
            <a:pPr algn="justLow">
              <a:defRPr/>
            </a:pPr>
            <a:r>
              <a:rPr lang="ar-SA" sz="3000" b="1" dirty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للأسف مستوى تحصيلك ضعيف </a:t>
            </a:r>
          </a:p>
        </p:txBody>
      </p:sp>
      <p:sp>
        <p:nvSpPr>
          <p:cNvPr id="8" name="Round Single Corner Rectangle 7">
            <a:hlinkClick r:id="rId4" action="ppaction://hlinksldjump"/>
          </p:cNvPr>
          <p:cNvSpPr/>
          <p:nvPr/>
        </p:nvSpPr>
        <p:spPr>
          <a:xfrm>
            <a:off x="468313" y="3573463"/>
            <a:ext cx="6480175" cy="10795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000" b="1" dirty="0">
                <a:solidFill>
                  <a:srgbClr val="002060"/>
                </a:solidFill>
                <a:cs typeface="PT Bold Heading" pitchFamily="2" charset="-78"/>
              </a:rPr>
              <a:t>عليك العودة لمراجعة الاختبار النهائي جيدا </a:t>
            </a:r>
          </a:p>
          <a:p>
            <a:pPr algn="ctr">
              <a:defRPr/>
            </a:pPr>
            <a:r>
              <a:rPr lang="ar-SA" sz="3000" b="1" dirty="0">
                <a:solidFill>
                  <a:srgbClr val="002060"/>
                </a:solidFill>
                <a:cs typeface="PT Bold Heading" pitchFamily="2" charset="-78"/>
              </a:rPr>
              <a:t>ومحاولة الإجابة على الأسئلة </a:t>
            </a:r>
          </a:p>
        </p:txBody>
      </p:sp>
      <p:pic>
        <p:nvPicPr>
          <p:cNvPr id="9" name="wron2169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7813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806" name="مجموعة 12"/>
          <p:cNvGrpSpPr>
            <a:grpSpLocks/>
          </p:cNvGrpSpPr>
          <p:nvPr/>
        </p:nvGrpSpPr>
        <p:grpSpPr bwMode="auto">
          <a:xfrm>
            <a:off x="5724525" y="5445125"/>
            <a:ext cx="3024188" cy="792163"/>
            <a:chOff x="5292080" y="908720"/>
            <a:chExt cx="3013323" cy="648072"/>
          </a:xfrm>
        </p:grpSpPr>
        <p:pic>
          <p:nvPicPr>
            <p:cNvPr id="76812" name="صورة 4" descr="2غلاف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مستطيل 11"/>
            <p:cNvSpPr/>
            <p:nvPr/>
          </p:nvSpPr>
          <p:spPr>
            <a:xfrm>
              <a:off x="5292080" y="908720"/>
              <a:ext cx="230309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76807" name="مجموعة 12"/>
          <p:cNvGrpSpPr>
            <a:grpSpLocks/>
          </p:cNvGrpSpPr>
          <p:nvPr/>
        </p:nvGrpSpPr>
        <p:grpSpPr bwMode="auto">
          <a:xfrm>
            <a:off x="900113" y="5445125"/>
            <a:ext cx="3024187" cy="792163"/>
            <a:chOff x="5292080" y="908720"/>
            <a:chExt cx="3013323" cy="648072"/>
          </a:xfrm>
        </p:grpSpPr>
        <p:pic>
          <p:nvPicPr>
            <p:cNvPr id="76810" name="صورة 4" descr="2غلاف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مستطيل 14"/>
            <p:cNvSpPr/>
            <p:nvPr/>
          </p:nvSpPr>
          <p:spPr>
            <a:xfrm>
              <a:off x="5292080" y="908720"/>
              <a:ext cx="230309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76808" name="مستطيل 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1400" y="5654675"/>
            <a:ext cx="2051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400" b="1">
                <a:latin typeface="Traditional Arabic" pitchFamily="18" charset="-78"/>
                <a:cs typeface="Traditional Arabic" pitchFamily="18" charset="-78"/>
                <a:hlinkClick r:id="rId7" action="ppaction://hlinksldjump"/>
              </a:rPr>
              <a:t>العودة للاختبار النهائي</a:t>
            </a:r>
            <a:endParaRPr lang="ar-SA" sz="2400"/>
          </a:p>
        </p:txBody>
      </p:sp>
      <p:sp>
        <p:nvSpPr>
          <p:cNvPr id="76809" name="مستطيل 2"/>
          <p:cNvSpPr>
            <a:spLocks noChangeArrowheads="1"/>
          </p:cNvSpPr>
          <p:nvPr/>
        </p:nvSpPr>
        <p:spPr bwMode="auto">
          <a:xfrm>
            <a:off x="5962650" y="5656263"/>
            <a:ext cx="19542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400" b="1">
                <a:latin typeface="Traditional Arabic" pitchFamily="18" charset="-78"/>
                <a:cs typeface="Traditional Arabic" pitchFamily="18" charset="-78"/>
                <a:hlinkClick r:id="rId8" action="ppaction://hlinksldjump"/>
              </a:rPr>
              <a:t>الانتقال لنهاية العرض</a:t>
            </a:r>
            <a:endParaRPr lang="ar-SA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26255 L 0.00017 -0.083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8" grpId="0" animBg="1"/>
      <p:bldP spid="8" grpId="1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683568" y="1340768"/>
            <a:ext cx="7848872" cy="38884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marL="742950" indent="-742950" algn="ctr" fontAlgn="auto">
              <a:spcAft>
                <a:spcPts val="0"/>
              </a:spcAft>
              <a:defRPr/>
            </a:pPr>
            <a:r>
              <a:rPr lang="ar-SA" sz="3600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cs typeface="DecoType Naskh" pitchFamily="2" charset="-78"/>
              </a:rPr>
              <a:t>شكراً لك لاستخدامك البرنامج التعليمي ونرجو أن تكون قد استفدت واستمتعت بدرس/ </a:t>
            </a:r>
          </a:p>
          <a:p>
            <a:pPr marL="742950" indent="-742950" algn="ctr" fontAlgn="auto">
              <a:spcAft>
                <a:spcPts val="0"/>
              </a:spcAft>
              <a:defRPr/>
            </a:pPr>
            <a:r>
              <a:rPr lang="ar-SA" sz="3600" b="1" dirty="0"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cs typeface="DecoType Thuluth" pitchFamily="2" charset="-78"/>
              </a:rPr>
              <a:t>معلومات معرفية وفنية وتعليمية في مهارة مسك الكرة في كرة اليد</a:t>
            </a:r>
          </a:p>
          <a:p>
            <a:pPr marL="742950" indent="-742950" algn="ctr" fontAlgn="auto">
              <a:spcAft>
                <a:spcPts val="0"/>
              </a:spcAft>
              <a:defRPr/>
            </a:pPr>
            <a:r>
              <a:rPr lang="ar-SA" sz="3600" b="1" dirty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cs typeface="DecoType Thuluth" pitchFamily="2" charset="-78"/>
              </a:rPr>
              <a:t> </a:t>
            </a:r>
            <a:endParaRPr lang="ar-SA" sz="36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cs typeface="DecoType Naskh" pitchFamily="2" charset="-78"/>
            </a:endParaRPr>
          </a:p>
          <a:p>
            <a:pPr marL="742950" indent="-742950" algn="ctr" fontAlgn="auto">
              <a:spcAft>
                <a:spcPts val="0"/>
              </a:spcAft>
              <a:defRPr/>
            </a:pPr>
            <a:r>
              <a:rPr lang="ar-SA" sz="3600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cs typeface="DecoType Naskh" pitchFamily="2" charset="-78"/>
              </a:rPr>
              <a:t>نتمنى لك دوام التوفيق ..  في أمان الله</a:t>
            </a:r>
            <a:endParaRPr lang="ar-SA" sz="36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مستطيل مستدير الزوايا 6">
            <a:hlinkClick r:id="" action="ppaction://hlinkshowjump?jump=endshow"/>
          </p:cNvPr>
          <p:cNvSpPr/>
          <p:nvPr/>
        </p:nvSpPr>
        <p:spPr>
          <a:xfrm>
            <a:off x="827088" y="5589588"/>
            <a:ext cx="2160587" cy="79216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200" dirty="0"/>
              <a:t>النهاية</a:t>
            </a:r>
          </a:p>
        </p:txBody>
      </p:sp>
      <p:grpSp>
        <p:nvGrpSpPr>
          <p:cNvPr id="77828" name="مجموعة 12"/>
          <p:cNvGrpSpPr>
            <a:grpSpLocks/>
          </p:cNvGrpSpPr>
          <p:nvPr/>
        </p:nvGrpSpPr>
        <p:grpSpPr bwMode="auto">
          <a:xfrm>
            <a:off x="5724525" y="333375"/>
            <a:ext cx="3024188" cy="792163"/>
            <a:chOff x="5292080" y="908720"/>
            <a:chExt cx="3013323" cy="648072"/>
          </a:xfrm>
        </p:grpSpPr>
        <p:pic>
          <p:nvPicPr>
            <p:cNvPr id="77830" name="صورة 4" descr="2غلاف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309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77829" name="مستطيل 1"/>
          <p:cNvSpPr>
            <a:spLocks noChangeArrowheads="1"/>
          </p:cNvSpPr>
          <p:nvPr/>
        </p:nvSpPr>
        <p:spPr bwMode="auto">
          <a:xfrm>
            <a:off x="6011863" y="468313"/>
            <a:ext cx="1752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sz="3200" b="1">
                <a:solidFill>
                  <a:srgbClr val="FF0000"/>
                </a:solidFill>
                <a:latin typeface="Traditional Arabic" pitchFamily="18" charset="-78"/>
                <a:cs typeface="Traditional Arabic" pitchFamily="18" charset="-78"/>
              </a:rPr>
              <a:t>عزيزي المتعلم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وسيلة شرح على شكل سحابة 1"/>
          <p:cNvSpPr/>
          <p:nvPr/>
        </p:nvSpPr>
        <p:spPr>
          <a:xfrm>
            <a:off x="611560" y="3861048"/>
            <a:ext cx="8136904" cy="2592288"/>
          </a:xfrm>
          <a:prstGeom prst="cloudCallout">
            <a:avLst>
              <a:gd name="adj1" fmla="val 4377"/>
              <a:gd name="adj2" fmla="val -6183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>
              <a:defRPr/>
            </a:pPr>
            <a:r>
              <a:rPr lang="ar-SA" sz="3600" b="1" dirty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عزيزي المتعلم .....</a:t>
            </a:r>
          </a:p>
          <a:p>
            <a:pPr algn="justLow">
              <a:defRPr/>
            </a:pP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لنتعرف معاً على محتوى البرنامج, وكيفية عرض المعلومات به.</a:t>
            </a:r>
            <a:endParaRPr lang="en-US" sz="36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ctr">
              <a:defRPr/>
            </a:pPr>
            <a:endParaRPr lang="ar-SA" dirty="0"/>
          </a:p>
        </p:txBody>
      </p:sp>
      <p:grpSp>
        <p:nvGrpSpPr>
          <p:cNvPr id="9219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9232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مستطيل 4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9220" name="مجموعة 5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9230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مستطيل 7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9221" name="مجموعة 8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9228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مستطيل 10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9222" name="مستطيل 1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السابقة </a:t>
            </a:r>
            <a:endParaRPr lang="ar-SA"/>
          </a:p>
        </p:txBody>
      </p:sp>
      <p:sp>
        <p:nvSpPr>
          <p:cNvPr id="9223" name="مستطيل 1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</a:rPr>
              <a:t>القائمة</a:t>
            </a:r>
            <a:endParaRPr lang="ar-SA"/>
          </a:p>
        </p:txBody>
      </p:sp>
      <p:sp>
        <p:nvSpPr>
          <p:cNvPr id="9224" name="مستطيل 13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7" action="ppaction://hlinksldjump"/>
              </a:rPr>
              <a:t>التالية</a:t>
            </a:r>
            <a:endParaRPr lang="ar-SA"/>
          </a:p>
        </p:txBody>
      </p:sp>
      <p:sp>
        <p:nvSpPr>
          <p:cNvPr id="15" name="شارة رتبة 14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6" name="شارة رتبة 15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pic>
        <p:nvPicPr>
          <p:cNvPr id="17" name="صوت 134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860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1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-36513" y="4437063"/>
            <a:ext cx="9180513" cy="2420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2" name="وسيلة شرح خطية 1 1">
            <a:hlinkClick r:id="rId3" action="ppaction://hlinksldjump"/>
          </p:cNvPr>
          <p:cNvSpPr/>
          <p:nvPr/>
        </p:nvSpPr>
        <p:spPr>
          <a:xfrm>
            <a:off x="5219700" y="4437063"/>
            <a:ext cx="3924300" cy="1512887"/>
          </a:xfrm>
          <a:prstGeom prst="borderCallout1">
            <a:avLst>
              <a:gd name="adj1" fmla="val 48428"/>
              <a:gd name="adj2" fmla="val -478"/>
              <a:gd name="adj3" fmla="val -47302"/>
              <a:gd name="adj4" fmla="val -2131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b="1" dirty="0">
                <a:ln>
                  <a:prstDash val="solid"/>
                </a:ln>
                <a:solidFill>
                  <a:schemeClr val="tx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الخطوات التعليمية </a:t>
            </a:r>
          </a:p>
          <a:p>
            <a:pPr algn="ctr">
              <a:defRPr/>
            </a:pPr>
            <a:endParaRPr lang="ar-SA" dirty="0"/>
          </a:p>
        </p:txBody>
      </p:sp>
      <p:grpSp>
        <p:nvGrpSpPr>
          <p:cNvPr id="10244" name="مجموعة 9"/>
          <p:cNvGrpSpPr>
            <a:grpSpLocks/>
          </p:cNvGrpSpPr>
          <p:nvPr/>
        </p:nvGrpSpPr>
        <p:grpSpPr bwMode="auto">
          <a:xfrm>
            <a:off x="3875088" y="5975350"/>
            <a:ext cx="1655762" cy="792163"/>
            <a:chOff x="5292080" y="908720"/>
            <a:chExt cx="3013323" cy="648072"/>
          </a:xfrm>
        </p:grpSpPr>
        <p:pic>
          <p:nvPicPr>
            <p:cNvPr id="10256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مستطيل 6"/>
            <p:cNvSpPr/>
            <p:nvPr/>
          </p:nvSpPr>
          <p:spPr>
            <a:xfrm>
              <a:off x="5292080" y="908720"/>
              <a:ext cx="2302606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10245" name="مجموعة 7"/>
          <p:cNvGrpSpPr>
            <a:grpSpLocks/>
          </p:cNvGrpSpPr>
          <p:nvPr/>
        </p:nvGrpSpPr>
        <p:grpSpPr bwMode="auto">
          <a:xfrm>
            <a:off x="755650" y="5949950"/>
            <a:ext cx="1655763" cy="790575"/>
            <a:chOff x="5292080" y="908720"/>
            <a:chExt cx="3013323" cy="648072"/>
          </a:xfrm>
        </p:grpSpPr>
        <p:pic>
          <p:nvPicPr>
            <p:cNvPr id="10254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مستطيل 9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grpSp>
        <p:nvGrpSpPr>
          <p:cNvPr id="10246" name="مجموعة 10"/>
          <p:cNvGrpSpPr>
            <a:grpSpLocks/>
          </p:cNvGrpSpPr>
          <p:nvPr/>
        </p:nvGrpSpPr>
        <p:grpSpPr bwMode="auto">
          <a:xfrm>
            <a:off x="7019925" y="5991225"/>
            <a:ext cx="1655763" cy="790575"/>
            <a:chOff x="5292080" y="908720"/>
            <a:chExt cx="3013323" cy="648072"/>
          </a:xfrm>
        </p:grpSpPr>
        <p:pic>
          <p:nvPicPr>
            <p:cNvPr id="10252" name="صورة 4" descr="2غلاف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9DAF0F"/>
                </a:clrFrom>
                <a:clrTo>
                  <a:srgbClr val="9DAF0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908720"/>
              <a:ext cx="1069107" cy="64807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مستطيل 12"/>
            <p:cNvSpPr/>
            <p:nvPr/>
          </p:nvSpPr>
          <p:spPr>
            <a:xfrm>
              <a:off x="5292080" y="908720"/>
              <a:ext cx="2302607" cy="64807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b="1"/>
            </a:p>
          </p:txBody>
        </p:sp>
      </p:grpSp>
      <p:sp>
        <p:nvSpPr>
          <p:cNvPr id="10247" name="مستطيل 13"/>
          <p:cNvSpPr>
            <a:spLocks noChangeArrowheads="1"/>
          </p:cNvSpPr>
          <p:nvPr/>
        </p:nvSpPr>
        <p:spPr bwMode="auto">
          <a:xfrm>
            <a:off x="7019925" y="6159500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5" action="ppaction://hlinksldjump"/>
              </a:rPr>
              <a:t>السابقة</a:t>
            </a:r>
            <a:r>
              <a:rPr lang="ar-SA" sz="2800" b="1">
                <a:solidFill>
                  <a:srgbClr val="FF0000"/>
                </a:solidFill>
              </a:rPr>
              <a:t> </a:t>
            </a:r>
            <a:endParaRPr lang="ar-SA"/>
          </a:p>
        </p:txBody>
      </p:sp>
      <p:sp>
        <p:nvSpPr>
          <p:cNvPr id="10248" name="مستطيل 14"/>
          <p:cNvSpPr>
            <a:spLocks noChangeArrowheads="1"/>
          </p:cNvSpPr>
          <p:nvPr/>
        </p:nvSpPr>
        <p:spPr bwMode="auto">
          <a:xfrm>
            <a:off x="4057650" y="6165850"/>
            <a:ext cx="946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6" action="ppaction://hlinksldjump"/>
              </a:rPr>
              <a:t>القائمة</a:t>
            </a:r>
            <a:endParaRPr lang="ar-SA"/>
          </a:p>
        </p:txBody>
      </p:sp>
      <p:sp>
        <p:nvSpPr>
          <p:cNvPr id="10249" name="مستطيل 15"/>
          <p:cNvSpPr>
            <a:spLocks noChangeArrowheads="1"/>
          </p:cNvSpPr>
          <p:nvPr/>
        </p:nvSpPr>
        <p:spPr bwMode="auto">
          <a:xfrm>
            <a:off x="971550" y="6092825"/>
            <a:ext cx="86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800" b="1">
                <a:solidFill>
                  <a:srgbClr val="FF0000"/>
                </a:solidFill>
                <a:hlinkClick r:id="rId3" action="ppaction://hlinksldjump"/>
              </a:rPr>
              <a:t>التالية</a:t>
            </a:r>
            <a:endParaRPr lang="ar-SA"/>
          </a:p>
        </p:txBody>
      </p:sp>
      <p:sp>
        <p:nvSpPr>
          <p:cNvPr id="17" name="شارة رتبة 16"/>
          <p:cNvSpPr/>
          <p:nvPr/>
        </p:nvSpPr>
        <p:spPr>
          <a:xfrm>
            <a:off x="8766175" y="6237288"/>
            <a:ext cx="342900" cy="357187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8" name="شارة رتبة 17"/>
          <p:cNvSpPr/>
          <p:nvPr/>
        </p:nvSpPr>
        <p:spPr>
          <a:xfrm rot="10954072">
            <a:off x="320675" y="6173788"/>
            <a:ext cx="354013" cy="412750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3b97538b7b5446effbaa2f2ac5053d67c9a421"/>
  <p:tag name="ISPRING_OUTPUT_FOLDER" val="C:\Users\mainsoft\Desktop\صور برمجية"/>
  <p:tag name="ISPRING_PRESENTATION_TITLE" val="البرمجية عبدالعزيز السليم"/>
</p:tagLst>
</file>

<file path=ppt/theme/theme1.xml><?xml version="1.0" encoding="utf-8"?>
<a:theme xmlns:a="http://schemas.openxmlformats.org/drawingml/2006/main" name="سمة Office">
  <a:themeElements>
    <a:clrScheme name="مخصص 1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2036</Words>
  <Application>Microsoft Office PowerPoint</Application>
  <PresentationFormat>عرض على الشاشة (3:4)‏</PresentationFormat>
  <Paragraphs>487</Paragraphs>
  <Slides>75</Slides>
  <Notes>5</Notes>
  <HiddenSlides>0</HiddenSlides>
  <MMClips>45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75</vt:i4>
      </vt:variant>
    </vt:vector>
  </HeadingPairs>
  <TitlesOfParts>
    <vt:vector size="76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No Need 4 Thanks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البرمجية عبدالعزيز السليم</dc:title>
  <dc:creator>INFOS</dc:creator>
  <cp:lastModifiedBy>mainsoft</cp:lastModifiedBy>
  <cp:revision>106</cp:revision>
  <dcterms:created xsi:type="dcterms:W3CDTF">2015-04-21T15:26:29Z</dcterms:created>
  <dcterms:modified xsi:type="dcterms:W3CDTF">2015-05-03T23:13:36Z</dcterms:modified>
</cp:coreProperties>
</file>