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6" r:id="rId3"/>
    <p:sldId id="301" r:id="rId4"/>
    <p:sldId id="299" r:id="rId5"/>
    <p:sldId id="302" r:id="rId6"/>
    <p:sldId id="298" r:id="rId7"/>
    <p:sldId id="30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81" d="100"/>
          <a:sy n="81" d="100"/>
        </p:scale>
        <p:origin x="-83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4BFB-AF44-41DC-A67A-505E788E72DA}" type="datetimeFigureOut">
              <a:rPr lang="ar-SA" smtClean="0"/>
              <a:pPr/>
              <a:t>29/11/35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A90A5-8223-4622-A47B-20BADD880CF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763687" y="2636912"/>
            <a:ext cx="71287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البيئة الصفية واثرها علي  نظام التوجيه والارشاد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051720" y="1052736"/>
            <a:ext cx="6696744" cy="550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نشاط السوبر </a:t>
            </a:r>
            <a:r>
              <a:rPr lang="ar-SA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ماركات :</a:t>
            </a:r>
          </a:p>
          <a:p>
            <a:endParaRPr lang="ar-SA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just"/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1- اختاري متجرا لا يعجبك التسوق فيه ؟ وماهي العوامل التي تجعل من التسوق في هذا المتجر عمليه غير مريحه ومحبطه ؟</a:t>
            </a:r>
          </a:p>
          <a:p>
            <a:pPr algn="just"/>
            <a:endParaRPr lang="ar-SA" sz="2400" b="1" dirty="0">
              <a:solidFill>
                <a:srgbClr val="002060"/>
              </a:solidFill>
              <a:cs typeface="+mj-cs"/>
            </a:endParaRPr>
          </a:p>
          <a:p>
            <a:pPr algn="just"/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2-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اختاري 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متجرا يعجبك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التسوق فيه ؟ وماهي العوامل التي تجعل من التسوق في هذا المتجر عمليه 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مريحه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ومحبطه 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؟</a:t>
            </a:r>
          </a:p>
          <a:p>
            <a:pPr algn="just"/>
            <a:endParaRPr lang="ar-SA" sz="2400" b="1" dirty="0">
              <a:solidFill>
                <a:srgbClr val="002060"/>
              </a:solidFill>
              <a:cs typeface="+mj-cs"/>
            </a:endParaRPr>
          </a:p>
          <a:p>
            <a:pPr algn="just"/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3- كم من المواصفات التي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ذ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كرتها تنطبق كذلك علي البيه الصفية ؟</a:t>
            </a:r>
            <a:endParaRPr lang="ar-SA" sz="2400" b="1" dirty="0">
              <a:solidFill>
                <a:srgbClr val="002060"/>
              </a:solidFill>
              <a:cs typeface="+mj-cs"/>
            </a:endParaRPr>
          </a:p>
          <a:p>
            <a:endParaRPr lang="ar-SA" sz="2400" b="1" dirty="0" smtClean="0">
              <a:solidFill>
                <a:schemeClr val="tx1"/>
              </a:solidFill>
              <a:cs typeface="+mj-cs"/>
            </a:endParaRPr>
          </a:p>
          <a:p>
            <a:endParaRPr lang="ar-SA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r>
              <a:rPr lang="ar-SA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endParaRPr lang="ar-SA" sz="40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endParaRPr lang="ar-SA" sz="2400" b="1" i="1" u="sng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63688" y="764704"/>
            <a:ext cx="7128792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مواصفات مخطط البيئية الصفية الجيدة:</a:t>
            </a:r>
          </a:p>
          <a:p>
            <a:endParaRPr lang="ar-SA" sz="2400" b="1" dirty="0" smtClean="0">
              <a:solidFill>
                <a:srgbClr val="FF0000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1-الاركان محدده بوضوح.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2- ركن المكعبات قريب من ركن المنزل مما يشجع علي الاستمرار في اللعب </a:t>
            </a:r>
            <a:r>
              <a:rPr lang="ar-SA" sz="2400" dirty="0" err="1" smtClean="0">
                <a:solidFill>
                  <a:prstClr val="black"/>
                </a:solidFill>
                <a:cs typeface="Times New Roman"/>
              </a:rPr>
              <a:t>الايهامي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3-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يوجد حمايه لمن يبني في ركن المكعبات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4-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الاركان الهادية مفصولة عن الاركان الصخبة.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5- يوجد في ركن المنزل غرفتان مما يجعله قريبا لشكل المنزل الحقيقي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6- يوجد حمايه للأطفال من المقاطعة اثنا عملهم في الاركان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endParaRPr lang="ar-SA" sz="2400" dirty="0">
              <a:solidFill>
                <a:prstClr val="black"/>
              </a:solidFill>
              <a:cs typeface="Times New Roman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926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63688" y="764704"/>
            <a:ext cx="7128792" cy="48936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السلوك الجيد الذي تشجع البيئة </a:t>
            </a:r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الصفية </a:t>
            </a:r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علي </a:t>
            </a:r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تشجعيه:</a:t>
            </a:r>
            <a:endParaRPr lang="ar-SA" sz="2400" b="1" dirty="0" smtClean="0">
              <a:solidFill>
                <a:srgbClr val="FF0000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1-الاستقلالية 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2-الفضول 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3- الاستخدام المناسب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للمواد .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4- </a:t>
            </a:r>
            <a:r>
              <a:rPr lang="ar-SA" sz="2400" dirty="0">
                <a:solidFill>
                  <a:prstClr val="black"/>
                </a:solidFill>
                <a:cs typeface="Times New Roman"/>
              </a:rPr>
              <a:t>و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ضع الاخرين بوضع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الاعتبار 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5-التعاون والمشاركة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6-الحماس والمتعة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7-الاشتراك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بالعمل والقدرة علي الالتزام به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8-الاستمتاع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.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9- احترام المواد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والادوات 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10-احترام مشاعر واحتياجات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الاخرين . </a:t>
            </a:r>
            <a:endParaRPr lang="ar-SA" sz="2400" dirty="0" smtClean="0">
              <a:solidFill>
                <a:prstClr val="black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11- الرغبة في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المخاضر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وتجربة افكار 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جديدة . </a:t>
            </a:r>
            <a:endParaRPr lang="ar-SA" sz="2400" dirty="0">
              <a:solidFill>
                <a:prstClr val="black"/>
              </a:solidFill>
              <a:cs typeface="Times New Roman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0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63688" y="764704"/>
            <a:ext cx="7128792" cy="48936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السلوك السي  الذي لا تشجعه البيئة </a:t>
            </a:r>
            <a:r>
              <a:rPr lang="ar-SA" sz="2400" b="1" dirty="0" err="1" smtClean="0">
                <a:solidFill>
                  <a:srgbClr val="FF0000"/>
                </a:solidFill>
                <a:cs typeface="Times New Roman"/>
              </a:rPr>
              <a:t>الصفيه</a:t>
            </a:r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: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1-الجري في انحاء </a:t>
            </a:r>
            <a:r>
              <a:rPr lang="ar-SA" sz="2400" dirty="0" err="1" smtClean="0">
                <a:solidFill>
                  <a:prstClr val="black"/>
                </a:solidFill>
                <a:cs typeface="Times New Roman"/>
              </a:rPr>
              <a:t>الغرفه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2-رفض ومقاومة تنظيف الغرفة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3- عدم القدرة علي اتخاذ القرار ( التجول في انحاء الصف )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4- عدم القدرة علي الالتزام بالعمل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5-العراك  علي العاب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6- مخالفة الانظمة والارشادات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الاشتراك بالعمل والقدرة علي الالتزام به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8-الاستمتاع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9- احترام المواد والادوات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10-احترام مشاعر واحتياجات الاخرين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11- الرغبة في </a:t>
            </a:r>
            <a:r>
              <a:rPr lang="ar-SA" sz="2400" dirty="0" err="1" smtClean="0">
                <a:solidFill>
                  <a:prstClr val="black"/>
                </a:solidFill>
                <a:cs typeface="Times New Roman"/>
              </a:rPr>
              <a:t>المخاظر</a:t>
            </a:r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 وتجربة افكار جديدة </a:t>
            </a:r>
            <a:endParaRPr lang="ar-SA" sz="2400" dirty="0">
              <a:solidFill>
                <a:prstClr val="black"/>
              </a:solidFill>
              <a:cs typeface="Times New Roman"/>
            </a:endParaRP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16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63688" y="1337819"/>
            <a:ext cx="7128792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مواصفات </a:t>
            </a:r>
            <a:r>
              <a:rPr lang="ar-SA" sz="2400" b="1" dirty="0">
                <a:solidFill>
                  <a:srgbClr val="FF0000"/>
                </a:solidFill>
                <a:cs typeface="Times New Roman"/>
              </a:rPr>
              <a:t>مخطط البيئية </a:t>
            </a:r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الصفية السي :</a:t>
            </a:r>
          </a:p>
          <a:p>
            <a:endParaRPr lang="ar-SA" sz="2400" b="1" dirty="0" smtClean="0">
              <a:solidFill>
                <a:srgbClr val="FF0000"/>
              </a:solidFill>
              <a:cs typeface="Times New Roman"/>
            </a:endParaRP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1- يوجد في مساحات واسعه ومفتوحه تساعد علي الحري .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2- ركن المكعبات مفتوح مما يسهل عمليه افساد للمكعبات .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3- ركن المكتبة الهادي ويجب ان لا يكون قريب من الاركان الصاخبة مثل ركن المكعبات .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Times New Roman"/>
              </a:rPr>
              <a:t>4-حدود الاركان غير واضحه .</a:t>
            </a: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01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827584" cy="685800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27584" y="0"/>
            <a:ext cx="683568" cy="508518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63688" y="764704"/>
            <a:ext cx="712879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imes New Roman"/>
              </a:rPr>
              <a:t>نظرية اريكسون:</a:t>
            </a:r>
          </a:p>
          <a:p>
            <a:endParaRPr lang="ar-SA" sz="2400" b="1" dirty="0">
              <a:solidFill>
                <a:srgbClr val="FF0000"/>
              </a:solidFill>
              <a:cs typeface="Times New Roman"/>
            </a:endParaRPr>
          </a:p>
          <a:p>
            <a:r>
              <a:rPr lang="ar-SA" sz="2400" b="1" dirty="0" smtClean="0">
                <a:solidFill>
                  <a:schemeClr val="tx1"/>
                </a:solidFill>
                <a:cs typeface="Times New Roman"/>
              </a:rPr>
              <a:t>تصف نظرية اريكسون المرحل الثمانية للنمو النفسي والاجتماعي للفرد منذ </a:t>
            </a:r>
            <a:r>
              <a:rPr lang="ar-SA" sz="2400" b="1" dirty="0" err="1" smtClean="0">
                <a:solidFill>
                  <a:schemeClr val="tx1"/>
                </a:solidFill>
                <a:cs typeface="Times New Roman"/>
              </a:rPr>
              <a:t>الولاده</a:t>
            </a:r>
            <a:r>
              <a:rPr lang="ar-SA" sz="2400" b="1" dirty="0" smtClean="0">
                <a:solidFill>
                  <a:schemeClr val="tx1"/>
                </a:solidFill>
                <a:cs typeface="Times New Roman"/>
              </a:rPr>
              <a:t> </a:t>
            </a:r>
          </a:p>
          <a:p>
            <a:r>
              <a:rPr lang="ar-SA" sz="2400" b="1" dirty="0" smtClean="0">
                <a:solidFill>
                  <a:schemeClr val="tx1"/>
                </a:solidFill>
                <a:cs typeface="Times New Roman"/>
              </a:rPr>
              <a:t> </a:t>
            </a:r>
          </a:p>
          <a:p>
            <a:endParaRPr lang="ar-SA" sz="2400" dirty="0" smtClean="0">
              <a:solidFill>
                <a:prstClr val="black"/>
              </a:solidFill>
              <a:cs typeface="Times New Roman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896595"/>
              </p:ext>
            </p:extLst>
          </p:nvPr>
        </p:nvGraphicFramePr>
        <p:xfrm>
          <a:off x="2021886" y="3284984"/>
          <a:ext cx="6612396" cy="303784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204132"/>
                <a:gridCol w="2204132"/>
                <a:gridCol w="220413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المرحلة الاولي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الثقة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عدم الثقة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0-2 سنة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المرحلة الثانية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الاستقلالية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الشعور</a:t>
                      </a:r>
                      <a:r>
                        <a:rPr lang="ar-SA" b="1" baseline="0" dirty="0" smtClean="0"/>
                        <a:t> بالعار والشك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2-3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استطيع القيام</a:t>
                      </a:r>
                      <a:r>
                        <a:rPr lang="ar-SA" b="1" baseline="0" dirty="0" smtClean="0"/>
                        <a:t> به بنفسي</a:t>
                      </a:r>
                    </a:p>
                    <a:p>
                      <a:pPr algn="ctr" rtl="1"/>
                      <a:r>
                        <a:rPr lang="ar-SA" b="1" baseline="0" dirty="0" smtClean="0"/>
                        <a:t>انت تؤيدني وتدعمني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من الغالب انني لا استطيع القيام بها العمل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المرحلة</a:t>
                      </a:r>
                      <a:r>
                        <a:rPr lang="ar-SA" b="1" baseline="0" dirty="0" smtClean="0"/>
                        <a:t> الثالثة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المبادأة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الشعور بالدنب</a:t>
                      </a:r>
                      <a:endParaRPr lang="ar-SA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استطيع</a:t>
                      </a:r>
                      <a:r>
                        <a:rPr lang="ar-SA" b="1" baseline="0" dirty="0" smtClean="0"/>
                        <a:t> المحاولة والمبادأة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انا اقوم بالعمل بظريفة خاطئة</a:t>
                      </a:r>
                      <a:r>
                        <a:rPr lang="ar-SA" b="1" baseline="0" dirty="0" smtClean="0"/>
                        <a:t> من الافضل ان لا تحاول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1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361</Words>
  <Application>Microsoft Office PowerPoint</Application>
  <PresentationFormat>عرض على الشاشة (3:4)‏</PresentationFormat>
  <Paragraphs>69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user1</dc:creator>
  <cp:lastModifiedBy>Mac</cp:lastModifiedBy>
  <cp:revision>49</cp:revision>
  <dcterms:created xsi:type="dcterms:W3CDTF">2012-10-12T20:26:47Z</dcterms:created>
  <dcterms:modified xsi:type="dcterms:W3CDTF">2014-09-23T20:07:04Z</dcterms:modified>
</cp:coreProperties>
</file>