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65" r:id="rId3"/>
    <p:sldId id="264" r:id="rId4"/>
    <p:sldId id="270" r:id="rId5"/>
    <p:sldId id="266" r:id="rId6"/>
    <p:sldId id="269" r:id="rId7"/>
    <p:sldId id="260" r:id="rId8"/>
    <p:sldId id="261" r:id="rId9"/>
    <p:sldId id="262" r:id="rId10"/>
    <p:sldId id="263" r:id="rId11"/>
    <p:sldId id="268" r:id="rId1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p:scale>
          <a:sx n="65" d="100"/>
          <a:sy n="65" d="100"/>
        </p:scale>
        <p:origin x="-666" y="84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070AF523-F188-4FF7-98E3-711F836303D0}" type="datetimeFigureOut">
              <a:rPr lang="ar-SA" smtClean="0"/>
              <a:pPr/>
              <a:t>08/02/38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B03E75A-8D87-45DA-86C3-419CE0DDBE3F}"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070AF523-F188-4FF7-98E3-711F836303D0}" type="datetimeFigureOut">
              <a:rPr lang="ar-SA" smtClean="0"/>
              <a:pPr/>
              <a:t>08/02/38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B03E75A-8D87-45DA-86C3-419CE0DDBE3F}"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070AF523-F188-4FF7-98E3-711F836303D0}" type="datetimeFigureOut">
              <a:rPr lang="ar-SA" smtClean="0"/>
              <a:pPr/>
              <a:t>08/02/38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B03E75A-8D87-45DA-86C3-419CE0DDBE3F}"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070AF523-F188-4FF7-98E3-711F836303D0}" type="datetimeFigureOut">
              <a:rPr lang="ar-SA" smtClean="0"/>
              <a:pPr/>
              <a:t>08/02/38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B03E75A-8D87-45DA-86C3-419CE0DDBE3F}"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070AF523-F188-4FF7-98E3-711F836303D0}" type="datetimeFigureOut">
              <a:rPr lang="ar-SA" smtClean="0"/>
              <a:pPr/>
              <a:t>08/02/38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B03E75A-8D87-45DA-86C3-419CE0DDBE3F}"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070AF523-F188-4FF7-98E3-711F836303D0}" type="datetimeFigureOut">
              <a:rPr lang="ar-SA" smtClean="0"/>
              <a:pPr/>
              <a:t>08/02/38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DB03E75A-8D87-45DA-86C3-419CE0DDBE3F}"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070AF523-F188-4FF7-98E3-711F836303D0}" type="datetimeFigureOut">
              <a:rPr lang="ar-SA" smtClean="0"/>
              <a:pPr/>
              <a:t>08/02/38</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DB03E75A-8D87-45DA-86C3-419CE0DDBE3F}"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070AF523-F188-4FF7-98E3-711F836303D0}" type="datetimeFigureOut">
              <a:rPr lang="ar-SA" smtClean="0"/>
              <a:pPr/>
              <a:t>08/02/38</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DB03E75A-8D87-45DA-86C3-419CE0DDBE3F}"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070AF523-F188-4FF7-98E3-711F836303D0}" type="datetimeFigureOut">
              <a:rPr lang="ar-SA" smtClean="0"/>
              <a:pPr/>
              <a:t>08/02/38</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DB03E75A-8D87-45DA-86C3-419CE0DDBE3F}"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070AF523-F188-4FF7-98E3-711F836303D0}" type="datetimeFigureOut">
              <a:rPr lang="ar-SA" smtClean="0"/>
              <a:pPr/>
              <a:t>08/02/38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DB03E75A-8D87-45DA-86C3-419CE0DDBE3F}"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070AF523-F188-4FF7-98E3-711F836303D0}" type="datetimeFigureOut">
              <a:rPr lang="ar-SA" smtClean="0"/>
              <a:pPr/>
              <a:t>08/02/38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DB03E75A-8D87-45DA-86C3-419CE0DDBE3F}"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070AF523-F188-4FF7-98E3-711F836303D0}" type="datetimeFigureOut">
              <a:rPr lang="ar-SA" smtClean="0"/>
              <a:pPr/>
              <a:t>08/02/38</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DB03E75A-8D87-45DA-86C3-419CE0DDBE3F}"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vb.elmstba.com/t207502.html"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vb.elmstba.com/t207502.html"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vb.elmstba.com/t207502.html"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a:solidFill>
            <a:schemeClr val="accent3">
              <a:lumMod val="40000"/>
              <a:lumOff val="60000"/>
            </a:schemeClr>
          </a:solidFill>
        </p:spPr>
        <p:txBody>
          <a:bodyPr/>
          <a:lstStyle/>
          <a:p>
            <a:r>
              <a:rPr lang="ar-SA" dirty="0" smtClean="0">
                <a:cs typeface="Akhbar MT" pitchFamily="2" charset="-78"/>
              </a:rPr>
              <a:t>الضبط الاجتماعي</a:t>
            </a:r>
            <a:endParaRPr lang="ar-SA" dirty="0">
              <a:cs typeface="Akhbar MT" pitchFamily="2" charset="-78"/>
            </a:endParaRPr>
          </a:p>
        </p:txBody>
      </p:sp>
      <p:sp>
        <p:nvSpPr>
          <p:cNvPr id="5" name="عنصر نائب للمحتوى 4"/>
          <p:cNvSpPr>
            <a:spLocks noGrp="1"/>
          </p:cNvSpPr>
          <p:nvPr>
            <p:ph idx="1"/>
          </p:nvPr>
        </p:nvSpPr>
        <p:spPr/>
        <p:style>
          <a:lnRef idx="2">
            <a:schemeClr val="accent3"/>
          </a:lnRef>
          <a:fillRef idx="1">
            <a:schemeClr val="lt1"/>
          </a:fillRef>
          <a:effectRef idx="0">
            <a:schemeClr val="accent3"/>
          </a:effectRef>
          <a:fontRef idx="minor">
            <a:schemeClr val="dk1"/>
          </a:fontRef>
        </p:style>
        <p:txBody>
          <a:bodyPr/>
          <a:lstStyle/>
          <a:p>
            <a:r>
              <a:rPr lang="ar-SA" dirty="0" smtClean="0">
                <a:cs typeface="Akhbar MT" pitchFamily="2" charset="-78"/>
              </a:rPr>
              <a:t>هو الطريقة التي يحافظ </a:t>
            </a:r>
            <a:r>
              <a:rPr lang="ar-SA" dirty="0" err="1" smtClean="0">
                <a:cs typeface="Akhbar MT" pitchFamily="2" charset="-78"/>
              </a:rPr>
              <a:t>بها</a:t>
            </a:r>
            <a:r>
              <a:rPr lang="ar-SA" dirty="0" smtClean="0">
                <a:cs typeface="Akhbar MT" pitchFamily="2" charset="-78"/>
              </a:rPr>
              <a:t> المجتمع على مقوماته ويحمي أنظمته وذلك بمراقبة سلوك الأفراد والتأكد من تصرفاتهم وفق المعايير والنظم التي يرتضيها المجتمع.</a:t>
            </a:r>
          </a:p>
          <a:p>
            <a:r>
              <a:rPr lang="ar-SA" dirty="0">
                <a:cs typeface="Akhbar MT" pitchFamily="2" charset="-78"/>
              </a:rPr>
              <a:t>و</a:t>
            </a:r>
            <a:r>
              <a:rPr lang="ar-SA" dirty="0" smtClean="0">
                <a:cs typeface="Akhbar MT" pitchFamily="2" charset="-78"/>
              </a:rPr>
              <a:t> </a:t>
            </a:r>
            <a:r>
              <a:rPr lang="ar-SA" dirty="0">
                <a:cs typeface="Akhbar MT" pitchFamily="2" charset="-78"/>
              </a:rPr>
              <a:t>القوى التي يمارسها المجتمع للتأثير على أفراده ويستعين </a:t>
            </a:r>
            <a:r>
              <a:rPr lang="ar-SA" dirty="0" err="1">
                <a:cs typeface="Akhbar MT" pitchFamily="2" charset="-78"/>
              </a:rPr>
              <a:t>بها</a:t>
            </a:r>
            <a:r>
              <a:rPr lang="ar-SA" dirty="0">
                <a:cs typeface="Akhbar MT" pitchFamily="2" charset="-78"/>
              </a:rPr>
              <a:t> على حماية مقوماته والحفاظ على قيمه ومواصفاته، ويقاوم </a:t>
            </a:r>
            <a:r>
              <a:rPr lang="ar-SA" dirty="0" err="1">
                <a:cs typeface="Akhbar MT" pitchFamily="2" charset="-78"/>
              </a:rPr>
              <a:t>بها</a:t>
            </a:r>
            <a:r>
              <a:rPr lang="ar-SA" dirty="0">
                <a:cs typeface="Akhbar MT" pitchFamily="2" charset="-78"/>
              </a:rPr>
              <a:t> عوامل الانحراف ومظاهر العصيان والتمرد، فينطوي مفهوم الضبط على تقرير العلاقة بين الفرد والنظام الاجتماعي، وعلى كيفية تقبل الأفراد وفئات المجتمع للطرق والأساليب التي يتم </a:t>
            </a:r>
            <a:r>
              <a:rPr lang="ar-SA" dirty="0" err="1">
                <a:cs typeface="Akhbar MT" pitchFamily="2" charset="-78"/>
              </a:rPr>
              <a:t>بها</a:t>
            </a:r>
            <a:r>
              <a:rPr lang="ar-SA" dirty="0">
                <a:cs typeface="Akhbar MT" pitchFamily="2" charset="-78"/>
              </a:rPr>
              <a:t> الضبط</a:t>
            </a:r>
            <a:endParaRPr lang="ar-SA" dirty="0" smtClean="0">
              <a:cs typeface="Akhbar MT" pitchFamily="2" charset="-78"/>
            </a:endParaRPr>
          </a:p>
          <a:p>
            <a:endParaRPr lang="ar-SA" dirty="0">
              <a:cs typeface="Akhbar MT" pitchFamily="2" charset="-7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chemeClr val="accent3"/>
          </a:solidFill>
        </p:spPr>
        <p:txBody>
          <a:bodyPr/>
          <a:lstStyle/>
          <a:p>
            <a:r>
              <a:rPr lang="ar-SA" dirty="0" smtClean="0">
                <a:cs typeface="Akhbar MT" pitchFamily="2" charset="-78"/>
              </a:rPr>
              <a:t>فعالية وسائل الضبط الاجتماعي على عدة عوامل أهمها:</a:t>
            </a:r>
            <a:endParaRPr lang="ar-SA" dirty="0"/>
          </a:p>
        </p:txBody>
      </p:sp>
      <p:sp>
        <p:nvSpPr>
          <p:cNvPr id="3" name="عنصر نائب للمحتوى 2"/>
          <p:cNvSpPr>
            <a:spLocks noGrp="1"/>
          </p:cNvSpPr>
          <p:nvPr>
            <p:ph idx="1"/>
          </p:nvPr>
        </p:nvSpPr>
        <p:spPr/>
        <p:style>
          <a:lnRef idx="2">
            <a:schemeClr val="accent5"/>
          </a:lnRef>
          <a:fillRef idx="1">
            <a:schemeClr val="lt1"/>
          </a:fillRef>
          <a:effectRef idx="0">
            <a:schemeClr val="accent5"/>
          </a:effectRef>
          <a:fontRef idx="minor">
            <a:schemeClr val="dk1"/>
          </a:fontRef>
        </p:style>
        <p:txBody>
          <a:bodyPr>
            <a:normAutofit fontScale="70000" lnSpcReduction="20000"/>
          </a:bodyPr>
          <a:lstStyle/>
          <a:p>
            <a:pPr marL="514350" indent="-514350">
              <a:buNone/>
            </a:pPr>
            <a:r>
              <a:rPr lang="ar-SA" dirty="0" smtClean="0">
                <a:cs typeface="Akhbar MT" pitchFamily="2" charset="-78"/>
              </a:rPr>
              <a:t/>
            </a:r>
            <a:br>
              <a:rPr lang="ar-SA" dirty="0" smtClean="0">
                <a:cs typeface="Akhbar MT" pitchFamily="2" charset="-78"/>
              </a:rPr>
            </a:br>
            <a:r>
              <a:rPr lang="ar-SA" dirty="0">
                <a:cs typeface="Akhbar MT" pitchFamily="2" charset="-78"/>
              </a:rPr>
              <a:t>مدى التجانس من حيث اللغة والدين والعادات والتقاليد والأصول؛ لأن مثل هذا التجانس يزرع في نفوس الأفراد قواسم مشتركة يتفقون عليها، فالضبط في المسجد مثلاً أسهل منه في الشارع؛ لأن المصلين ينتمون إلى نفس القيم والمثل. </a:t>
            </a:r>
            <a:r>
              <a:rPr lang="ar-SA" dirty="0" smtClean="0">
                <a:cs typeface="Akhbar MT" pitchFamily="2" charset="-78"/>
              </a:rPr>
              <a:t/>
            </a:r>
            <a:br>
              <a:rPr lang="ar-SA" dirty="0" smtClean="0">
                <a:cs typeface="Akhbar MT" pitchFamily="2" charset="-78"/>
              </a:rPr>
            </a:br>
            <a:r>
              <a:rPr lang="ar-SA" dirty="0">
                <a:cs typeface="Akhbar MT" pitchFamily="2" charset="-78"/>
              </a:rPr>
              <a:t>نوع الضبط الاجتماعي ففي النوع المباشر (وجهاً لوجه) تكون الفعالية أقوى لأن الناس يخجلون من بعضهم البعض، أكثر مما لو كان الضبط غير مباشر أو لا يعرف الناس بعضهم البعض. </a:t>
            </a:r>
            <a:r>
              <a:rPr lang="ar-SA" dirty="0" smtClean="0">
                <a:cs typeface="Akhbar MT" pitchFamily="2" charset="-78"/>
              </a:rPr>
              <a:t/>
            </a:r>
            <a:br>
              <a:rPr lang="ar-SA" dirty="0" smtClean="0">
                <a:cs typeface="Akhbar MT" pitchFamily="2" charset="-78"/>
              </a:rPr>
            </a:br>
            <a:r>
              <a:rPr lang="ar-SA" dirty="0">
                <a:cs typeface="Akhbar MT" pitchFamily="2" charset="-78"/>
              </a:rPr>
              <a:t>المساحة فكلما زادت المساحة التي يسكنها الجماعة كلما صعب عليها معاقبة أو مكافأة الأفراد نظراً لصعوبة حصرهم، وبالتالي نجد الضبط في الأسرة أقوى من القبيلة وهكذا. </a:t>
            </a:r>
            <a:r>
              <a:rPr lang="ar-SA" dirty="0" smtClean="0">
                <a:cs typeface="Akhbar MT" pitchFamily="2" charset="-78"/>
              </a:rPr>
              <a:t/>
            </a:r>
            <a:br>
              <a:rPr lang="ar-SA" dirty="0" smtClean="0">
                <a:cs typeface="Akhbar MT" pitchFamily="2" charset="-78"/>
              </a:rPr>
            </a:br>
            <a:r>
              <a:rPr lang="ar-SA" dirty="0">
                <a:cs typeface="Akhbar MT" pitchFamily="2" charset="-78"/>
              </a:rPr>
              <a:t>الحجم أو الكثافة فكلما كان حجم الجماعة صغيراً كلما زاد اعتمادهم على بعضهم البعض وقويت علاقتهم الاجتماعية، وبالتالي يسهل التأثير على سلوكهم وكلما كبر الحجم كان العكس. </a:t>
            </a:r>
            <a:r>
              <a:rPr lang="ar-SA" dirty="0" smtClean="0">
                <a:cs typeface="Akhbar MT" pitchFamily="2" charset="-78"/>
              </a:rPr>
              <a:t/>
            </a:r>
            <a:br>
              <a:rPr lang="ar-SA" dirty="0" smtClean="0">
                <a:cs typeface="Akhbar MT" pitchFamily="2" charset="-78"/>
              </a:rPr>
            </a:br>
            <a:r>
              <a:rPr lang="ar-SA" dirty="0">
                <a:cs typeface="Akhbar MT" pitchFamily="2" charset="-78"/>
              </a:rPr>
              <a:t>هذه العوامل الأربعة تؤثر في قوة الضبط أو ضعفه في الجماعة لكن مما لاشك فيه أن جميع الأفراد لا يتجاوبون لذلك </a:t>
            </a:r>
            <a:r>
              <a:rPr lang="ar-SA" dirty="0" err="1">
                <a:cs typeface="Akhbar MT" pitchFamily="2" charset="-78"/>
              </a:rPr>
              <a:t>و</a:t>
            </a:r>
            <a:r>
              <a:rPr lang="ar-SA" dirty="0">
                <a:cs typeface="Akhbar MT" pitchFamily="2" charset="-78"/>
              </a:rPr>
              <a:t> يمكن القول إن وسائل الضبط تمنع بعض الأفراد من الانحراف ولكن ليس الجميع، حيث لم نسمع أن مجتمعاً استطاع منع كل الجرائم</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rgbClr val="FFFF00"/>
          </a:solidFill>
        </p:spPr>
        <p:txBody>
          <a:bodyPr/>
          <a:lstStyle/>
          <a:p>
            <a:r>
              <a:rPr lang="ar-SA" dirty="0" smtClean="0"/>
              <a:t>خاتمة</a:t>
            </a:r>
            <a:endParaRPr lang="ar-SA" dirty="0"/>
          </a:p>
        </p:txBody>
      </p:sp>
      <p:sp>
        <p:nvSpPr>
          <p:cNvPr id="3" name="عنصر نائب للمحتوى 2"/>
          <p:cNvSpPr>
            <a:spLocks noGrp="1"/>
          </p:cNvSpPr>
          <p:nvPr>
            <p:ph idx="1"/>
          </p:nvPr>
        </p:nvSpPr>
        <p:spPr/>
        <p:txBody>
          <a:bodyPr>
            <a:normAutofit/>
          </a:bodyPr>
          <a:lstStyle/>
          <a:p>
            <a:r>
              <a:rPr lang="ar-SA" sz="4400" dirty="0" smtClean="0">
                <a:cs typeface="Akhbar MT" pitchFamily="2" charset="-78"/>
              </a:rPr>
              <a:t>دور الدين في تحقيق الضبط الاجتماعي؟؟</a:t>
            </a:r>
            <a:endParaRPr lang="ar-SA" sz="4400" dirty="0">
              <a:cs typeface="Akhbar MT" pitchFamily="2" charset="-78"/>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chemeClr val="accent2"/>
          </a:solidFill>
        </p:spPr>
        <p:txBody>
          <a:bodyPr/>
          <a:lstStyle/>
          <a:p>
            <a:r>
              <a:rPr lang="ar-SA" dirty="0" smtClean="0"/>
              <a:t>الضبط الاجتماعي</a:t>
            </a:r>
            <a:endParaRPr lang="ar-SA" dirty="0"/>
          </a:p>
        </p:txBody>
      </p:sp>
      <p:sp>
        <p:nvSpPr>
          <p:cNvPr id="3" name="عنصر نائب للمحتوى 2"/>
          <p:cNvSpPr>
            <a:spLocks noGrp="1"/>
          </p:cNvSpPr>
          <p:nvPr>
            <p:ph idx="1"/>
          </p:nvPr>
        </p:nvSpPr>
        <p:spPr/>
        <p:style>
          <a:lnRef idx="2">
            <a:schemeClr val="accent5"/>
          </a:lnRef>
          <a:fillRef idx="1">
            <a:schemeClr val="lt1"/>
          </a:fillRef>
          <a:effectRef idx="0">
            <a:schemeClr val="accent5"/>
          </a:effectRef>
          <a:fontRef idx="minor">
            <a:schemeClr val="dk1"/>
          </a:fontRef>
        </p:style>
        <p:txBody>
          <a:bodyPr>
            <a:normAutofit/>
          </a:bodyPr>
          <a:lstStyle/>
          <a:p>
            <a:r>
              <a:rPr lang="ar-SA" dirty="0" err="1">
                <a:cs typeface="Akhbar MT" pitchFamily="2" charset="-78"/>
              </a:rPr>
              <a:t>أوجبرن</a:t>
            </a:r>
            <a:r>
              <a:rPr lang="ar-SA" dirty="0">
                <a:cs typeface="Akhbar MT" pitchFamily="2" charset="-78"/>
              </a:rPr>
              <a:t> </a:t>
            </a:r>
            <a:r>
              <a:rPr lang="ar-SA" dirty="0" smtClean="0">
                <a:cs typeface="Akhbar MT" pitchFamily="2" charset="-78"/>
              </a:rPr>
              <a:t>إلى </a:t>
            </a:r>
            <a:r>
              <a:rPr lang="ar-SA" dirty="0">
                <a:cs typeface="Akhbar MT" pitchFamily="2" charset="-78"/>
              </a:rPr>
              <a:t>أن المقصود بمفهوم الضبط الاجتماعي هو: (العمليات والوسائل التي تلجأ إليها الجماعة للتحكم في حالات الانحراف عن المعايير الاجتماعية وأن كل ما يعتبر وسيلة من وسائل تنظيم السلوك يعتبر في الوقت ذاته أداة من أدوات الضبط الاجتماعي</a:t>
            </a:r>
            <a:r>
              <a:rPr lang="ar-SA" dirty="0" smtClean="0">
                <a:cs typeface="Akhbar MT" pitchFamily="2" charset="-78"/>
              </a:rPr>
              <a:t>).</a:t>
            </a:r>
            <a:br>
              <a:rPr lang="ar-SA" dirty="0" smtClean="0">
                <a:cs typeface="Akhbar MT" pitchFamily="2" charset="-78"/>
              </a:rPr>
            </a:br>
            <a:r>
              <a:rPr lang="ar-SA" dirty="0" smtClean="0">
                <a:cs typeface="Akhbar MT" pitchFamily="2" charset="-78"/>
              </a:rPr>
              <a:t>يقوم الضبط على محاولة </a:t>
            </a:r>
            <a:r>
              <a:rPr lang="ar-SA" dirty="0">
                <a:cs typeface="Akhbar MT" pitchFamily="2" charset="-78"/>
              </a:rPr>
              <a:t> </a:t>
            </a:r>
            <a:r>
              <a:rPr lang="ar-SA" dirty="0" smtClean="0">
                <a:cs typeface="Akhbar MT" pitchFamily="2" charset="-78"/>
              </a:rPr>
              <a:t>إقرار النظام في المجتمع والتوافق مع القيم الثقافية والاجتماعية السائدة وتوقيع الجزاءات على المنحرفين عن القواعد العامة.</a:t>
            </a:r>
            <a:endParaRPr lang="ar-SA" dirty="0">
              <a:cs typeface="Akhbar MT" pitchFamily="2" charset="-78"/>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chemeClr val="accent2"/>
          </a:solidFill>
        </p:spPr>
        <p:txBody>
          <a:bodyPr/>
          <a:lstStyle/>
          <a:p>
            <a:r>
              <a:rPr lang="ar-SA" dirty="0" smtClean="0"/>
              <a:t>أهمية الضبط الاجتماعي</a:t>
            </a:r>
            <a:endParaRPr lang="ar-SA" dirty="0"/>
          </a:p>
        </p:txBody>
      </p:sp>
      <p:sp>
        <p:nvSpPr>
          <p:cNvPr id="3" name="عنصر نائب للمحتوى 2"/>
          <p:cNvSpPr>
            <a:spLocks noGrp="1"/>
          </p:cNvSpPr>
          <p:nvPr>
            <p:ph idx="1"/>
          </p:nvPr>
        </p:nvSpPr>
        <p:spPr/>
        <p:style>
          <a:lnRef idx="2">
            <a:schemeClr val="accent2"/>
          </a:lnRef>
          <a:fillRef idx="1">
            <a:schemeClr val="lt1"/>
          </a:fillRef>
          <a:effectRef idx="0">
            <a:schemeClr val="accent2"/>
          </a:effectRef>
          <a:fontRef idx="minor">
            <a:schemeClr val="dk1"/>
          </a:fontRef>
        </p:style>
        <p:txBody>
          <a:bodyPr>
            <a:noAutofit/>
          </a:bodyPr>
          <a:lstStyle/>
          <a:p>
            <a:r>
              <a:rPr lang="ar-SA" sz="2400" dirty="0">
                <a:cs typeface="Akhbar MT" pitchFamily="2" charset="-78"/>
              </a:rPr>
              <a:t>فالضبط أهم وظيفة تبقي على البناء الاجتماعي، من خلال أشكال القوى ذات التأثير الفعال التي تعمل على تدعيم التماسك الاجتماعي، وضبط سلوك الأفراد، من خلال القيم والمعايير.</a:t>
            </a:r>
            <a:endParaRPr lang="en-US" sz="2400" dirty="0">
              <a:cs typeface="Akhbar MT" pitchFamily="2" charset="-78"/>
            </a:endParaRPr>
          </a:p>
          <a:p>
            <a:pPr marL="457200" indent="-457200">
              <a:buFont typeface="+mj-lt"/>
              <a:buAutoNum type="arabicParenR"/>
            </a:pPr>
            <a:r>
              <a:rPr lang="ar-SA" sz="2400" dirty="0">
                <a:cs typeface="Akhbar MT" pitchFamily="2" charset="-78"/>
              </a:rPr>
              <a:t>	 يحقق الضبط الاجتماعي للمجتمعات التوازن والاستقرار. </a:t>
            </a:r>
            <a:endParaRPr lang="ar-SA" sz="2400" dirty="0" smtClean="0">
              <a:cs typeface="Akhbar MT" pitchFamily="2" charset="-78"/>
            </a:endParaRPr>
          </a:p>
          <a:p>
            <a:pPr marL="457200" indent="-457200">
              <a:buFont typeface="+mj-lt"/>
              <a:buAutoNum type="arabicParenR"/>
            </a:pPr>
            <a:r>
              <a:rPr lang="ar-SA" sz="2400" dirty="0" smtClean="0">
                <a:cs typeface="Akhbar MT" pitchFamily="2" charset="-78"/>
              </a:rPr>
              <a:t>ينظم </a:t>
            </a:r>
            <a:r>
              <a:rPr lang="ar-SA" sz="2400" dirty="0">
                <a:cs typeface="Akhbar MT" pitchFamily="2" charset="-78"/>
              </a:rPr>
              <a:t>العلاقات بين الأفراد والمعاملات فيما بينهم</a:t>
            </a:r>
            <a:r>
              <a:rPr lang="ar-SA" sz="2400" dirty="0" smtClean="0">
                <a:cs typeface="Akhbar MT" pitchFamily="2" charset="-78"/>
              </a:rPr>
              <a:t>،</a:t>
            </a:r>
          </a:p>
          <a:p>
            <a:pPr marL="457200" indent="-457200">
              <a:buFont typeface="+mj-lt"/>
              <a:buAutoNum type="arabicParenR"/>
            </a:pPr>
            <a:r>
              <a:rPr lang="ar-SA" sz="2400" dirty="0" smtClean="0">
                <a:cs typeface="Akhbar MT" pitchFamily="2" charset="-78"/>
              </a:rPr>
              <a:t> </a:t>
            </a:r>
            <a:r>
              <a:rPr lang="ar-SA" sz="2400" dirty="0">
                <a:cs typeface="Akhbar MT" pitchFamily="2" charset="-78"/>
              </a:rPr>
              <a:t>ويعّد وسيلة مثلى لتطبيق الأنظمة والتخلص من الفوضى. </a:t>
            </a:r>
            <a:endParaRPr lang="ar-SA" sz="2400" dirty="0" smtClean="0">
              <a:cs typeface="Akhbar MT" pitchFamily="2" charset="-78"/>
            </a:endParaRPr>
          </a:p>
          <a:p>
            <a:pPr marL="457200" indent="-457200">
              <a:buFont typeface="+mj-lt"/>
              <a:buAutoNum type="arabicParenR"/>
            </a:pPr>
            <a:r>
              <a:rPr lang="ar-SA" sz="2400" dirty="0" smtClean="0">
                <a:cs typeface="Akhbar MT" pitchFamily="2" charset="-78"/>
              </a:rPr>
              <a:t>يساعد </a:t>
            </a:r>
            <a:r>
              <a:rPr lang="ar-SA" sz="2400" dirty="0">
                <a:cs typeface="Akhbar MT" pitchFamily="2" charset="-78"/>
              </a:rPr>
              <a:t>القوانين والأنظمة في تطبيق الرقابة وفرضها على المجتمعات، وفرض السيطرة أيضاً على تصرفات وسلوكيات الأفراد في المجتمع من خلال التنشئة الاجتماعية</a:t>
            </a:r>
            <a:r>
              <a:rPr lang="ar-SA" sz="2400" dirty="0" smtClean="0">
                <a:cs typeface="Akhbar MT" pitchFamily="2" charset="-78"/>
              </a:rPr>
              <a:t>.</a:t>
            </a:r>
          </a:p>
          <a:p>
            <a:pPr marL="457200" indent="-457200">
              <a:buFont typeface="+mj-lt"/>
              <a:buAutoNum type="arabicParenR"/>
            </a:pPr>
            <a:r>
              <a:rPr lang="ar-SA" sz="2400" dirty="0" smtClean="0">
                <a:cs typeface="Akhbar MT" pitchFamily="2" charset="-78"/>
              </a:rPr>
              <a:t> </a:t>
            </a:r>
            <a:r>
              <a:rPr lang="ar-SA" sz="2400" dirty="0">
                <a:cs typeface="Akhbar MT" pitchFamily="2" charset="-78"/>
              </a:rPr>
              <a:t>يركز الضبط الاجتماعي على معاقبة مخالفي القوانين والضوابط الاجتماعية وسد هذه الثغرات بما يطبقه بحقهم من عقوبات. </a:t>
            </a:r>
            <a:endParaRPr lang="ar-SA" sz="2400" dirty="0" smtClean="0">
              <a:cs typeface="Akhbar MT" pitchFamily="2" charset="-78"/>
            </a:endParaRPr>
          </a:p>
          <a:p>
            <a:pPr marL="457200" indent="-457200">
              <a:buFont typeface="+mj-lt"/>
              <a:buAutoNum type="arabicParenR"/>
            </a:pPr>
            <a:r>
              <a:rPr lang="ar-SA" sz="2400" dirty="0" smtClean="0">
                <a:cs typeface="Akhbar MT" pitchFamily="2" charset="-78"/>
              </a:rPr>
              <a:t>يسيطر </a:t>
            </a:r>
            <a:r>
              <a:rPr lang="ar-SA" sz="2400" dirty="0">
                <a:cs typeface="Akhbar MT" pitchFamily="2" charset="-78"/>
              </a:rPr>
              <a:t>على الأمور المتنازع عليها في المجتمعات ويحقق العدالة بينهم، ويقوّم الانحرافات الاجتماعية.</a:t>
            </a:r>
            <a:r>
              <a:rPr lang="ar-SA" sz="2400" dirty="0" smtClean="0">
                <a:cs typeface="Akhbar MT" pitchFamily="2" charset="-78"/>
              </a:rPr>
              <a:t/>
            </a:r>
            <a:br>
              <a:rPr lang="ar-SA" sz="2400" dirty="0" smtClean="0">
                <a:cs typeface="Akhbar MT" pitchFamily="2" charset="-78"/>
              </a:rPr>
            </a:br>
            <a:r>
              <a:rPr lang="ar-SA" sz="2400" dirty="0" smtClean="0">
                <a:cs typeface="Akhbar MT" pitchFamily="2" charset="-78"/>
              </a:rPr>
              <a:t/>
            </a:r>
            <a:br>
              <a:rPr lang="ar-SA" sz="2400" dirty="0" smtClean="0">
                <a:cs typeface="Akhbar MT" pitchFamily="2" charset="-78"/>
              </a:rPr>
            </a:br>
            <a:endParaRPr lang="ar-SA" sz="2400" dirty="0">
              <a:cs typeface="Akhbar MT" pitchFamily="2" charset="-78"/>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chemeClr val="accent1">
              <a:lumMod val="20000"/>
              <a:lumOff val="80000"/>
            </a:schemeClr>
          </a:solidFill>
        </p:spPr>
        <p:txBody>
          <a:bodyPr/>
          <a:lstStyle/>
          <a:p>
            <a:r>
              <a:rPr lang="ar-SA" dirty="0" smtClean="0">
                <a:cs typeface="Akhbar MT" pitchFamily="2" charset="-78"/>
              </a:rPr>
              <a:t>الضبط الاجتماعي</a:t>
            </a:r>
            <a:endParaRPr lang="ar-SA" dirty="0">
              <a:cs typeface="Akhbar MT" pitchFamily="2" charset="-78"/>
            </a:endParaRPr>
          </a:p>
        </p:txBody>
      </p:sp>
      <p:sp>
        <p:nvSpPr>
          <p:cNvPr id="3" name="عنصر نائب للمحتوى 2"/>
          <p:cNvSpPr>
            <a:spLocks noGrp="1"/>
          </p:cNvSpPr>
          <p:nvPr>
            <p:ph idx="1"/>
          </p:nvPr>
        </p:nvSpPr>
        <p:spPr/>
        <p:txBody>
          <a:bodyPr/>
          <a:lstStyle/>
          <a:p>
            <a:r>
              <a:rPr lang="ar-SA" dirty="0" smtClean="0">
                <a:cs typeface="Akhbar MT" pitchFamily="2" charset="-78"/>
              </a:rPr>
              <a:t>الضبط الاجتماعي في الفترة المستقرة:يعتبر الدين في تلك الفترة </a:t>
            </a:r>
            <a:r>
              <a:rPr lang="ar-SA" dirty="0" err="1" smtClean="0">
                <a:cs typeface="Akhbar MT" pitchFamily="2" charset="-78"/>
              </a:rPr>
              <a:t>اهم</a:t>
            </a:r>
            <a:r>
              <a:rPr lang="ar-SA" dirty="0" smtClean="0">
                <a:cs typeface="Akhbar MT" pitchFamily="2" charset="-78"/>
              </a:rPr>
              <a:t> نظام يحقق الضبط الاجتماعي ويمتد تأثيره في كافة التنظيمات الاجتماعية والاقتصادية والسياسة .</a:t>
            </a:r>
          </a:p>
          <a:p>
            <a:r>
              <a:rPr lang="ar-SA" dirty="0" smtClean="0">
                <a:cs typeface="Akhbar MT" pitchFamily="2" charset="-78"/>
              </a:rPr>
              <a:t>الضبط الاجتماعي في الفترة المتغيرة: حدثت الكثير من التغيرات على مستوى </a:t>
            </a:r>
            <a:r>
              <a:rPr lang="ar-SA" dirty="0" err="1" smtClean="0">
                <a:cs typeface="Akhbar MT" pitchFamily="2" charset="-78"/>
              </a:rPr>
              <a:t>المجتمعوابنيته</a:t>
            </a:r>
            <a:r>
              <a:rPr lang="ar-SA" dirty="0" smtClean="0">
                <a:cs typeface="Akhbar MT" pitchFamily="2" charset="-78"/>
              </a:rPr>
              <a:t> ككل </a:t>
            </a:r>
            <a:r>
              <a:rPr lang="ar-SA" dirty="0" err="1" smtClean="0">
                <a:cs typeface="Akhbar MT" pitchFamily="2" charset="-78"/>
              </a:rPr>
              <a:t>واصبحت</a:t>
            </a:r>
            <a:r>
              <a:rPr lang="ar-SA" dirty="0" smtClean="0">
                <a:cs typeface="Akhbar MT" pitchFamily="2" charset="-78"/>
              </a:rPr>
              <a:t> التنشئة الاجتماعية من </a:t>
            </a:r>
            <a:r>
              <a:rPr lang="ar-SA" dirty="0" err="1" smtClean="0">
                <a:cs typeface="Akhbar MT" pitchFamily="2" charset="-78"/>
              </a:rPr>
              <a:t>اهموسائل</a:t>
            </a:r>
            <a:r>
              <a:rPr lang="ar-SA" dirty="0" smtClean="0">
                <a:cs typeface="Akhbar MT" pitchFamily="2" charset="-78"/>
              </a:rPr>
              <a:t> الضبط الاجتماعي حيث يتم تزويد </a:t>
            </a:r>
            <a:r>
              <a:rPr lang="ar-SA" dirty="0" err="1" smtClean="0">
                <a:cs typeface="Akhbar MT" pitchFamily="2" charset="-78"/>
              </a:rPr>
              <a:t>الافراد</a:t>
            </a:r>
            <a:r>
              <a:rPr lang="ar-SA" dirty="0" smtClean="0">
                <a:cs typeface="Akhbar MT" pitchFamily="2" charset="-78"/>
              </a:rPr>
              <a:t> بالقيم والعادات المتعارف عليها وضرورة احترامها وعدم الخروج عليها</a:t>
            </a:r>
            <a:endParaRPr lang="ar-SA" dirty="0">
              <a:cs typeface="Akhbar MT" pitchFamily="2" charset="-78"/>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chemeClr val="accent3"/>
          </a:solidFill>
        </p:spPr>
        <p:txBody>
          <a:bodyPr/>
          <a:lstStyle/>
          <a:p>
            <a:r>
              <a:rPr lang="ar-SA" dirty="0" smtClean="0"/>
              <a:t>أنواع الضبط الاجتماعي</a:t>
            </a:r>
            <a:endParaRPr lang="ar-SA" dirty="0"/>
          </a:p>
        </p:txBody>
      </p:sp>
      <p:sp>
        <p:nvSpPr>
          <p:cNvPr id="3" name="عنصر نائب للمحتوى 2"/>
          <p:cNvSpPr>
            <a:spLocks noGrp="1"/>
          </p:cNvSpPr>
          <p:nvPr>
            <p:ph idx="1"/>
          </p:nvPr>
        </p:nvSpPr>
        <p:spPr/>
        <p:style>
          <a:lnRef idx="2">
            <a:schemeClr val="accent4"/>
          </a:lnRef>
          <a:fillRef idx="1">
            <a:schemeClr val="lt1"/>
          </a:fillRef>
          <a:effectRef idx="0">
            <a:schemeClr val="accent4"/>
          </a:effectRef>
          <a:fontRef idx="minor">
            <a:schemeClr val="dk1"/>
          </a:fontRef>
        </p:style>
        <p:txBody>
          <a:bodyPr>
            <a:noAutofit/>
          </a:bodyPr>
          <a:lstStyle/>
          <a:p>
            <a:r>
              <a:rPr lang="ar-SA" sz="2400" dirty="0" smtClean="0">
                <a:cs typeface="Akhbar MT" pitchFamily="2" charset="-78"/>
              </a:rPr>
              <a:t>ضبط </a:t>
            </a:r>
            <a:r>
              <a:rPr lang="ar-SA" sz="2400" dirty="0" smtClean="0">
                <a:cs typeface="Akhbar MT" pitchFamily="2" charset="-78"/>
              </a:rPr>
              <a:t>رسمي\ يكون بالقوانين واللوائح .مثل الشرطة القضاء </a:t>
            </a:r>
            <a:endParaRPr lang="ar-SA" sz="2400" dirty="0" smtClean="0">
              <a:cs typeface="Akhbar MT" pitchFamily="2" charset="-78"/>
            </a:endParaRPr>
          </a:p>
          <a:p>
            <a:r>
              <a:rPr lang="ar-SA" sz="2400" dirty="0" smtClean="0">
                <a:cs typeface="Akhbar MT" pitchFamily="2" charset="-78"/>
              </a:rPr>
              <a:t>ضبط غير رسمي.</a:t>
            </a:r>
          </a:p>
          <a:p>
            <a:r>
              <a:rPr lang="ar-SA" sz="2400" dirty="0">
                <a:cs typeface="Akhbar MT" pitchFamily="2" charset="-78"/>
              </a:rPr>
              <a:t>هي عبارة عن مجموعة من القيم والمبادئ والمعايير التي يفرضها مجتمع ما على أفراده تحت مسمى التنشئة الاجتماعية يسعى من خلالها لصقل شخصية أفراد المجتمع ضمن أطره</a:t>
            </a:r>
            <a:r>
              <a:rPr lang="ar-SA" sz="2400" dirty="0" smtClean="0">
                <a:cs typeface="Akhbar MT" pitchFamily="2" charset="-78"/>
              </a:rPr>
              <a:t>.</a:t>
            </a:r>
            <a:br>
              <a:rPr lang="ar-SA" sz="2400" dirty="0" smtClean="0">
                <a:cs typeface="Akhbar MT" pitchFamily="2" charset="-78"/>
              </a:rPr>
            </a:br>
            <a:r>
              <a:rPr lang="ar-SA" sz="2400" dirty="0" smtClean="0">
                <a:cs typeface="Akhbar MT" pitchFamily="2" charset="-78"/>
              </a:rPr>
              <a:t>ا </a:t>
            </a:r>
            <a:r>
              <a:rPr lang="ar-SA" sz="2400" dirty="0">
                <a:cs typeface="Akhbar MT" pitchFamily="2" charset="-78"/>
              </a:rPr>
              <a:t>لضبط الداخلي: ينبع هذا النوع من أنواع الضبط الاجتماعي من </a:t>
            </a:r>
            <a:r>
              <a:rPr lang="ar-SA" sz="2400" dirty="0" err="1">
                <a:cs typeface="Akhbar MT" pitchFamily="2" charset="-78"/>
              </a:rPr>
              <a:t>الانسان</a:t>
            </a:r>
            <a:r>
              <a:rPr lang="ar-SA" sz="2400" dirty="0">
                <a:cs typeface="Akhbar MT" pitchFamily="2" charset="-78"/>
              </a:rPr>
              <a:t> نفسه، وليس من البيئة المحيطة </a:t>
            </a:r>
            <a:r>
              <a:rPr lang="ar-SA" sz="2400" dirty="0" err="1">
                <a:cs typeface="Akhbar MT" pitchFamily="2" charset="-78"/>
              </a:rPr>
              <a:t>به</a:t>
            </a:r>
            <a:r>
              <a:rPr lang="ar-SA" sz="2400" dirty="0">
                <a:cs typeface="Akhbar MT" pitchFamily="2" charset="-78"/>
              </a:rPr>
              <a:t>، ومن أبرز أشكاله الضمير والمعايير الأخلاقية التي تحث الفرد على السير بالاتجاه الصحيح، ويكوّن ثماراً للتنشئة الأسرية التي اكتسبها الفرد في المراحل الأولى من حياته</a:t>
            </a:r>
            <a:r>
              <a:rPr lang="ar-SA" sz="2400" dirty="0" smtClean="0">
                <a:cs typeface="Akhbar MT" pitchFamily="2" charset="-78"/>
              </a:rPr>
              <a:t>.</a:t>
            </a:r>
          </a:p>
          <a:p>
            <a:r>
              <a:rPr lang="ar-SA" sz="2400" dirty="0" smtClean="0">
                <a:cs typeface="Akhbar MT" pitchFamily="2" charset="-78"/>
              </a:rPr>
              <a:t> </a:t>
            </a:r>
            <a:r>
              <a:rPr lang="ar-SA" sz="2400" dirty="0">
                <a:cs typeface="Akhbar MT" pitchFamily="2" charset="-78"/>
              </a:rPr>
              <a:t>الضبط الخارجي: وهو ما يفرضه المجتمع على أفراده من أوامر ونواهٍ، ويكون الانقياد لها إلزامياً، ويخضع من يخالفها للعقاب المجتمعي، ومن أبرز مصادر الضبط الخارجي الجهات الحكومية</a:t>
            </a:r>
            <a:r>
              <a:rPr lang="ar-SA" sz="2400" dirty="0" smtClean="0">
                <a:cs typeface="Akhbar MT" pitchFamily="2" charset="-78"/>
              </a:rPr>
              <a:t>..</a:t>
            </a:r>
            <a:br>
              <a:rPr lang="ar-SA" sz="2400" dirty="0" smtClean="0">
                <a:cs typeface="Akhbar MT" pitchFamily="2" charset="-78"/>
              </a:rPr>
            </a:br>
            <a:r>
              <a:rPr lang="ar-SA" sz="2400" dirty="0" smtClean="0">
                <a:cs typeface="Akhbar MT" pitchFamily="2" charset="-78"/>
              </a:rPr>
              <a:t/>
            </a:r>
            <a:br>
              <a:rPr lang="ar-SA" sz="2400" dirty="0" smtClean="0">
                <a:cs typeface="Akhbar MT" pitchFamily="2" charset="-78"/>
              </a:rPr>
            </a:br>
            <a:endParaRPr lang="ar-SA" sz="2400" dirty="0">
              <a:cs typeface="Akhbar MT" pitchFamily="2" charset="-78"/>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chemeClr val="accent3"/>
          </a:solidFill>
        </p:spPr>
        <p:txBody>
          <a:bodyPr/>
          <a:lstStyle/>
          <a:p>
            <a:r>
              <a:rPr lang="ar-SA" dirty="0" smtClean="0"/>
              <a:t>تابع</a:t>
            </a:r>
            <a:endParaRPr lang="ar-SA" dirty="0"/>
          </a:p>
        </p:txBody>
      </p:sp>
      <p:sp>
        <p:nvSpPr>
          <p:cNvPr id="3" name="عنصر نائب للمحتوى 2"/>
          <p:cNvSpPr>
            <a:spLocks noGrp="1"/>
          </p:cNvSpPr>
          <p:nvPr>
            <p:ph idx="1"/>
          </p:nvPr>
        </p:nvSpPr>
        <p:spPr/>
        <p:style>
          <a:lnRef idx="2">
            <a:schemeClr val="accent6"/>
          </a:lnRef>
          <a:fillRef idx="1">
            <a:schemeClr val="lt1"/>
          </a:fillRef>
          <a:effectRef idx="0">
            <a:schemeClr val="accent6"/>
          </a:effectRef>
          <a:fontRef idx="minor">
            <a:schemeClr val="dk1"/>
          </a:fontRef>
        </p:style>
        <p:txBody>
          <a:bodyPr/>
          <a:lstStyle/>
          <a:p>
            <a:r>
              <a:rPr lang="ar-SA" dirty="0" smtClean="0">
                <a:cs typeface="Akhbar MT" pitchFamily="2" charset="-78"/>
              </a:rPr>
              <a:t>الضبط الإيجابي: يقتضي هذا النوع بما تنتهجه مجموعة داخل مجتمع ما حول أفكار معينة لتدفع الفرد نحو الإيجابية، ويتمثل ذلك بالامتثال والمدح والتقدير المادي والثناء، والتي تحفز الفرد وتشجعه على الالتزام.</a:t>
            </a:r>
          </a:p>
          <a:p>
            <a:r>
              <a:rPr lang="ar-SA" dirty="0" smtClean="0">
                <a:cs typeface="Akhbar MT" pitchFamily="2" charset="-78"/>
              </a:rPr>
              <a:t> الضبط السلبي: يستخدم هذا النوع مجموعة من القواعد والأوامر الصارمة لإجبار الفرد على الانقياد للأوامر والامتثال لها، كفرض العقوبات وإخضاع الفرد للتهديدات، فيصبح الفرد بذلك ملزماً على الخضوع خوفاً من العواقب الوخيمة التي قد يقع فيها في حال مخالفته لها.</a:t>
            </a:r>
            <a:endParaRPr lang="ar-SA"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chemeClr val="accent3">
              <a:lumMod val="40000"/>
              <a:lumOff val="60000"/>
            </a:schemeClr>
          </a:solidFill>
        </p:spPr>
        <p:txBody>
          <a:bodyPr/>
          <a:lstStyle/>
          <a:p>
            <a:r>
              <a:rPr lang="ar-SA" b="1" u="sng" dirty="0" smtClean="0">
                <a:cs typeface="Akhbar MT" pitchFamily="2" charset="-78"/>
              </a:rPr>
              <a:t>أساليب </a:t>
            </a:r>
            <a:r>
              <a:rPr lang="ar-SA" b="1" dirty="0" smtClean="0">
                <a:cs typeface="Akhbar MT" pitchFamily="2" charset="-78"/>
                <a:hlinkClick r:id="rId2" tooltip="الضبط"/>
              </a:rPr>
              <a:t>الضبط</a:t>
            </a:r>
            <a:r>
              <a:rPr lang="ar-SA" b="1" u="sng" dirty="0" smtClean="0">
                <a:cs typeface="Akhbar MT" pitchFamily="2" charset="-78"/>
              </a:rPr>
              <a:t> </a:t>
            </a:r>
            <a:r>
              <a:rPr lang="ar-SA" b="1" dirty="0" smtClean="0">
                <a:cs typeface="Akhbar MT" pitchFamily="2" charset="-78"/>
                <a:hlinkClick r:id="rId2" tooltip="الاجتماعي"/>
              </a:rPr>
              <a:t>الاجتماعي</a:t>
            </a:r>
            <a:r>
              <a:rPr lang="ar-SA" b="1" u="sng" dirty="0" smtClean="0">
                <a:cs typeface="Akhbar MT" pitchFamily="2" charset="-78"/>
              </a:rPr>
              <a:t> والمعايير الاجتماعية</a:t>
            </a:r>
            <a:endParaRPr lang="ar-SA" b="1" dirty="0">
              <a:cs typeface="Akhbar MT" pitchFamily="2" charset="-78"/>
            </a:endParaRPr>
          </a:p>
        </p:txBody>
      </p:sp>
      <p:sp>
        <p:nvSpPr>
          <p:cNvPr id="3" name="عنصر نائب للمحتوى 2"/>
          <p:cNvSpPr>
            <a:spLocks noGrp="1"/>
          </p:cNvSpPr>
          <p:nvPr>
            <p:ph idx="1"/>
          </p:nvPr>
        </p:nvSpPr>
        <p:spPr/>
        <p:style>
          <a:lnRef idx="2">
            <a:schemeClr val="accent6"/>
          </a:lnRef>
          <a:fillRef idx="1">
            <a:schemeClr val="lt1"/>
          </a:fillRef>
          <a:effectRef idx="0">
            <a:schemeClr val="accent6"/>
          </a:effectRef>
          <a:fontRef idx="minor">
            <a:schemeClr val="dk1"/>
          </a:fontRef>
        </p:style>
        <p:txBody>
          <a:bodyPr>
            <a:noAutofit/>
          </a:bodyPr>
          <a:lstStyle/>
          <a:p>
            <a:r>
              <a:rPr lang="ar-SA" sz="2000" b="1" dirty="0" smtClean="0">
                <a:cs typeface="Akhbar MT" pitchFamily="2" charset="-78"/>
              </a:rPr>
              <a:t>يقصد </a:t>
            </a:r>
            <a:r>
              <a:rPr lang="ar-SA" sz="2000" b="1" dirty="0">
                <a:cs typeface="Akhbar MT" pitchFamily="2" charset="-78"/>
              </a:rPr>
              <a:t>بأساليب </a:t>
            </a:r>
            <a:r>
              <a:rPr lang="ar-SA" sz="2000" b="1" dirty="0">
                <a:cs typeface="Akhbar MT" pitchFamily="2" charset="-78"/>
                <a:hlinkClick r:id="rId2" tooltip="الضبط"/>
              </a:rPr>
              <a:t>الضبط</a:t>
            </a:r>
            <a:r>
              <a:rPr lang="ar-SA" sz="2000" b="1" dirty="0">
                <a:cs typeface="Akhbar MT" pitchFamily="2" charset="-78"/>
              </a:rPr>
              <a:t> </a:t>
            </a:r>
            <a:r>
              <a:rPr lang="ar-SA" sz="2000" b="1" dirty="0">
                <a:cs typeface="Akhbar MT" pitchFamily="2" charset="-78"/>
                <a:hlinkClick r:id="rId2" tooltip="الاجتماعي"/>
              </a:rPr>
              <a:t>الاجتماعي</a:t>
            </a:r>
            <a:r>
              <a:rPr lang="ar-SA" sz="2000" b="1" dirty="0">
                <a:cs typeface="Akhbar MT" pitchFamily="2" charset="-78"/>
              </a:rPr>
              <a:t> : الطرق والممارسات التي تتحكم في تصرفات الأفراد وتعمل كقوى تجبر الأفراد على الخضوع للمعايير الاجتماعية .</a:t>
            </a:r>
          </a:p>
          <a:p>
            <a:r>
              <a:rPr lang="ar-SA" sz="2000" b="1" dirty="0">
                <a:cs typeface="Akhbar MT" pitchFamily="2" charset="-78"/>
              </a:rPr>
              <a:t>فكل مجتمع من المجتمعات البشرية له أساليب ضبط تنظم حياة البشر وتحكم طرق معاملاتهم وسلوكياتهم لتحقيق </a:t>
            </a:r>
            <a:r>
              <a:rPr lang="ar-SA" sz="2000" b="1" dirty="0">
                <a:cs typeface="Akhbar MT" pitchFamily="2" charset="-78"/>
                <a:hlinkClick r:id="rId2" tooltip="الضبط"/>
              </a:rPr>
              <a:t>الضبط</a:t>
            </a:r>
            <a:r>
              <a:rPr lang="ar-SA" sz="2000" b="1" dirty="0">
                <a:cs typeface="Akhbar MT" pitchFamily="2" charset="-78"/>
              </a:rPr>
              <a:t> </a:t>
            </a:r>
            <a:r>
              <a:rPr lang="ar-SA" sz="2000" b="1" dirty="0">
                <a:cs typeface="Akhbar MT" pitchFamily="2" charset="-78"/>
                <a:hlinkClick r:id="rId2" tooltip="الاجتماعي"/>
              </a:rPr>
              <a:t>الاجتماعي</a:t>
            </a:r>
            <a:r>
              <a:rPr lang="ar-SA" sz="2000" b="1" dirty="0">
                <a:cs typeface="Akhbar MT" pitchFamily="2" charset="-78"/>
              </a:rPr>
              <a:t> كالقوانين والأعراف والعادات والتقاليد .</a:t>
            </a:r>
          </a:p>
          <a:p>
            <a:r>
              <a:rPr lang="ar-SA" sz="2000" b="1" dirty="0">
                <a:cs typeface="Akhbar MT" pitchFamily="2" charset="-78"/>
              </a:rPr>
              <a:t>وتختلف أساليب </a:t>
            </a:r>
            <a:r>
              <a:rPr lang="ar-SA" sz="2000" b="1" dirty="0">
                <a:cs typeface="Akhbar MT" pitchFamily="2" charset="-78"/>
                <a:hlinkClick r:id="rId2" tooltip="الضبط"/>
              </a:rPr>
              <a:t>الضبط</a:t>
            </a:r>
            <a:r>
              <a:rPr lang="ar-SA" sz="2000" b="1" dirty="0">
                <a:cs typeface="Akhbar MT" pitchFamily="2" charset="-78"/>
              </a:rPr>
              <a:t> </a:t>
            </a:r>
            <a:r>
              <a:rPr lang="ar-SA" sz="2000" b="1" dirty="0">
                <a:cs typeface="Akhbar MT" pitchFamily="2" charset="-78"/>
                <a:hlinkClick r:id="rId2" tooltip="الاجتماعي"/>
              </a:rPr>
              <a:t>الاجتماعي</a:t>
            </a:r>
            <a:r>
              <a:rPr lang="ar-SA" sz="2000" b="1" dirty="0">
                <a:cs typeface="Akhbar MT" pitchFamily="2" charset="-78"/>
              </a:rPr>
              <a:t> في أهميتها باختلاف المجتمعات وباختلاف الزمان والمكان ، \" فقد تكون الطرائق الشعبية أسلوباً من الدرجة الأولى في بعض المجتمعات ، ويكون القانون في المرتبة الثانية ، وقد يحدث </a:t>
            </a:r>
            <a:r>
              <a:rPr lang="ar-SA" sz="2000" b="1" dirty="0" smtClean="0">
                <a:cs typeface="Akhbar MT" pitchFamily="2" charset="-78"/>
              </a:rPr>
              <a:t>العكس.</a:t>
            </a:r>
            <a:endParaRPr lang="ar-SA" sz="2000" b="1" dirty="0">
              <a:cs typeface="Akhbar MT" pitchFamily="2" charset="-78"/>
            </a:endParaRPr>
          </a:p>
          <a:p>
            <a:r>
              <a:rPr lang="ar-SA" sz="2000" b="1" dirty="0" smtClean="0">
                <a:cs typeface="Akhbar MT" pitchFamily="2" charset="-78"/>
              </a:rPr>
              <a:t>و تعدد </a:t>
            </a:r>
            <a:r>
              <a:rPr lang="ar-SA" sz="2000" b="1" dirty="0">
                <a:cs typeface="Akhbar MT" pitchFamily="2" charset="-78"/>
              </a:rPr>
              <a:t>صور وأنواع </a:t>
            </a:r>
            <a:r>
              <a:rPr lang="ar-SA" sz="2000" b="1" dirty="0">
                <a:cs typeface="Akhbar MT" pitchFamily="2" charset="-78"/>
                <a:hlinkClick r:id="rId2" tooltip="الضبط"/>
              </a:rPr>
              <a:t>الضبط</a:t>
            </a:r>
            <a:r>
              <a:rPr lang="ar-SA" sz="2000" b="1" dirty="0">
                <a:cs typeface="Akhbar MT" pitchFamily="2" charset="-78"/>
              </a:rPr>
              <a:t> </a:t>
            </a:r>
            <a:r>
              <a:rPr lang="ar-SA" sz="2000" b="1" dirty="0">
                <a:cs typeface="Akhbar MT" pitchFamily="2" charset="-78"/>
                <a:hlinkClick r:id="rId2" tooltip="الاجتماعي"/>
              </a:rPr>
              <a:t>الاجتماعي</a:t>
            </a:r>
            <a:r>
              <a:rPr lang="ar-SA" sz="2000" b="1" dirty="0">
                <a:cs typeface="Akhbar MT" pitchFamily="2" charset="-78"/>
              </a:rPr>
              <a:t> وتغيرهما من مجتمع لآخر ، ومن عصر إلى آخر ، يشكل موضوعاً غامضاً في علم الاجتماع ، كما أن تلك الظواهر المتنوعة للضبط </a:t>
            </a:r>
            <a:r>
              <a:rPr lang="ar-SA" sz="2000" b="1" dirty="0">
                <a:cs typeface="Akhbar MT" pitchFamily="2" charset="-78"/>
                <a:hlinkClick r:id="rId2" tooltip="الاجتماعي"/>
              </a:rPr>
              <a:t>الاجتماعي</a:t>
            </a:r>
            <a:r>
              <a:rPr lang="ar-SA" sz="2000" b="1" dirty="0">
                <a:cs typeface="Akhbar MT" pitchFamily="2" charset="-78"/>
              </a:rPr>
              <a:t> جعلت من الصعب إعطاء تعريف محدد ومناسب له .</a:t>
            </a:r>
          </a:p>
          <a:p>
            <a:r>
              <a:rPr lang="ar-SA" sz="2000" b="1" dirty="0" smtClean="0">
                <a:cs typeface="Akhbar MT" pitchFamily="2" charset="-78"/>
              </a:rPr>
              <a:t>كما أن </a:t>
            </a:r>
            <a:r>
              <a:rPr lang="ar-SA" sz="2000" b="1" dirty="0">
                <a:cs typeface="Akhbar MT" pitchFamily="2" charset="-78"/>
              </a:rPr>
              <a:t>صور وأنواع </a:t>
            </a:r>
            <a:r>
              <a:rPr lang="ar-SA" sz="2000" b="1" dirty="0">
                <a:cs typeface="Akhbar MT" pitchFamily="2" charset="-78"/>
                <a:hlinkClick r:id="rId2" tooltip="الضبط"/>
              </a:rPr>
              <a:t>الضبط</a:t>
            </a:r>
            <a:r>
              <a:rPr lang="ar-SA" sz="2000" b="1" dirty="0">
                <a:cs typeface="Akhbar MT" pitchFamily="2" charset="-78"/>
              </a:rPr>
              <a:t> </a:t>
            </a:r>
            <a:r>
              <a:rPr lang="ar-SA" sz="2000" b="1" dirty="0">
                <a:cs typeface="Akhbar MT" pitchFamily="2" charset="-78"/>
                <a:hlinkClick r:id="rId2" tooltip="الاجتماعي"/>
              </a:rPr>
              <a:t>الاجتماعي</a:t>
            </a:r>
            <a:r>
              <a:rPr lang="ar-SA" sz="2000" b="1" dirty="0">
                <a:cs typeface="Akhbar MT" pitchFamily="2" charset="-78"/>
              </a:rPr>
              <a:t> جاءت نتيجة تغيرات شخصية سابقة ، وكل من هذه الصور له تأثير مختلف على السلوك </a:t>
            </a:r>
            <a:r>
              <a:rPr lang="ar-SA" sz="2000" b="1" dirty="0">
                <a:cs typeface="Akhbar MT" pitchFamily="2" charset="-78"/>
                <a:hlinkClick r:id="rId2" tooltip="الاجتماعي"/>
              </a:rPr>
              <a:t>الاجتماعي</a:t>
            </a:r>
            <a:r>
              <a:rPr lang="ar-SA" sz="2000" b="1" dirty="0">
                <a:cs typeface="Akhbar MT" pitchFamily="2" charset="-78"/>
              </a:rPr>
              <a:t> ، ومهمة علم الاجتماع تتركز في بحث هذه الصور ونتائج </a:t>
            </a:r>
            <a:r>
              <a:rPr lang="ar-SA" sz="2000" b="1" dirty="0">
                <a:cs typeface="Akhbar MT" pitchFamily="2" charset="-78"/>
                <a:hlinkClick r:id="rId2" tooltip="الضبط"/>
              </a:rPr>
              <a:t>الضبط</a:t>
            </a:r>
            <a:r>
              <a:rPr lang="ar-SA" sz="2000" b="1" dirty="0">
                <a:cs typeface="Akhbar MT" pitchFamily="2" charset="-78"/>
              </a:rPr>
              <a:t> </a:t>
            </a:r>
            <a:r>
              <a:rPr lang="ar-SA" sz="2000" b="1" dirty="0">
                <a:cs typeface="Akhbar MT" pitchFamily="2" charset="-78"/>
                <a:hlinkClick r:id="rId2" tooltip="الاجتماعي"/>
              </a:rPr>
              <a:t>الاجتماعي</a:t>
            </a:r>
            <a:r>
              <a:rPr lang="ar-SA" sz="2000" b="1" dirty="0">
                <a:cs typeface="Akhbar MT" pitchFamily="2" charset="-78"/>
              </a:rPr>
              <a:t> ، وهذا يعني الإجابة على السؤال الافتراضي : أي صور </a:t>
            </a:r>
            <a:r>
              <a:rPr lang="ar-SA" sz="2000" b="1" dirty="0" err="1">
                <a:cs typeface="Akhbar MT" pitchFamily="2" charset="-78"/>
                <a:hlinkClick r:id="rId2" tooltip="الضبط"/>
              </a:rPr>
              <a:t>الضبط</a:t>
            </a:r>
            <a:r>
              <a:rPr lang="ar-SA" sz="2000" b="1" dirty="0" err="1">
                <a:cs typeface="Akhbar MT" pitchFamily="2" charset="-78"/>
                <a:hlinkClick r:id="rId2" tooltip="الاجتماعي"/>
              </a:rPr>
              <a:t>الاجتماعي</a:t>
            </a:r>
            <a:r>
              <a:rPr lang="ar-SA" sz="2000" b="1" dirty="0">
                <a:cs typeface="Akhbar MT" pitchFamily="2" charset="-78"/>
              </a:rPr>
              <a:t> هي الأكثر تأثيراً ، وكيف يمكن للجماعة أن تضبط ذاتها ضمن مبادئ أخلاقية شرعية تفضي إلى خفض السيطرة </a:t>
            </a:r>
            <a:r>
              <a:rPr lang="ar-SA" sz="2000" b="1" dirty="0" err="1">
                <a:cs typeface="Akhbar MT" pitchFamily="2" charset="-78"/>
              </a:rPr>
              <a:t>القسرية</a:t>
            </a:r>
            <a:r>
              <a:rPr lang="ar-SA" sz="2000" b="1" dirty="0">
                <a:cs typeface="Akhbar MT" pitchFamily="2" charset="-78"/>
              </a:rPr>
              <a:t> .</a:t>
            </a:r>
          </a:p>
          <a:p>
            <a:endParaRPr lang="ar-SA" sz="2000" dirty="0">
              <a:cs typeface="Akhbar MT" pitchFamily="2" charset="-78"/>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rgbClr val="FFC000"/>
          </a:solidFill>
        </p:spPr>
        <p:txBody>
          <a:bodyPr/>
          <a:lstStyle/>
          <a:p>
            <a:r>
              <a:rPr lang="ar-SA" dirty="0" smtClean="0"/>
              <a:t>وسائل الضبط الاجتماعي</a:t>
            </a:r>
            <a:endParaRPr lang="ar-SA" dirty="0"/>
          </a:p>
        </p:txBody>
      </p:sp>
      <p:sp>
        <p:nvSpPr>
          <p:cNvPr id="3" name="عنصر نائب للمحتوى 2"/>
          <p:cNvSpPr>
            <a:spLocks noGrp="1"/>
          </p:cNvSpPr>
          <p:nvPr>
            <p:ph idx="1"/>
          </p:nvPr>
        </p:nvSpPr>
        <p:spPr/>
        <p:style>
          <a:lnRef idx="2">
            <a:schemeClr val="accent6"/>
          </a:lnRef>
          <a:fillRef idx="1">
            <a:schemeClr val="lt1"/>
          </a:fillRef>
          <a:effectRef idx="0">
            <a:schemeClr val="accent6"/>
          </a:effectRef>
          <a:fontRef idx="minor">
            <a:schemeClr val="dk1"/>
          </a:fontRef>
        </p:style>
        <p:txBody>
          <a:bodyPr/>
          <a:lstStyle/>
          <a:p>
            <a:pPr marL="514350" indent="-514350">
              <a:buFont typeface="+mj-lt"/>
              <a:buAutoNum type="arabicPeriod"/>
            </a:pPr>
            <a:r>
              <a:rPr lang="ar-SA" b="1" dirty="0">
                <a:cs typeface="Akhbar MT" pitchFamily="2" charset="-78"/>
              </a:rPr>
              <a:t> الرأي العام . 6- التقاليد . 11- الشخصية .</a:t>
            </a:r>
          </a:p>
          <a:p>
            <a:r>
              <a:rPr lang="ar-SA" b="1" dirty="0">
                <a:cs typeface="Akhbar MT" pitchFamily="2" charset="-78"/>
              </a:rPr>
              <a:t>2- القانون . 7- دين الجماعة . 12- التراث .</a:t>
            </a:r>
          </a:p>
          <a:p>
            <a:r>
              <a:rPr lang="ar-SA" b="1" dirty="0">
                <a:cs typeface="Akhbar MT" pitchFamily="2" charset="-78"/>
              </a:rPr>
              <a:t>3- المعتقدات . 8- المثل العليا . 13- القيم الاجتماعية .</a:t>
            </a:r>
          </a:p>
          <a:p>
            <a:r>
              <a:rPr lang="ar-SA" b="1" dirty="0">
                <a:cs typeface="Akhbar MT" pitchFamily="2" charset="-78"/>
              </a:rPr>
              <a:t>4- الإيحاء </a:t>
            </a:r>
            <a:r>
              <a:rPr lang="ar-SA" b="1" dirty="0">
                <a:cs typeface="Akhbar MT" pitchFamily="2" charset="-78"/>
                <a:hlinkClick r:id="rId2" tooltip="الاجتماعي"/>
              </a:rPr>
              <a:t>الاجتماعي</a:t>
            </a:r>
            <a:r>
              <a:rPr lang="ar-SA" b="1" dirty="0">
                <a:cs typeface="Akhbar MT" pitchFamily="2" charset="-78"/>
              </a:rPr>
              <a:t> . 9- الشعائر والطقوس . 14- الأساطير والأوهام .</a:t>
            </a:r>
          </a:p>
          <a:p>
            <a:r>
              <a:rPr lang="ar-SA" b="1" dirty="0">
                <a:cs typeface="Akhbar MT" pitchFamily="2" charset="-78"/>
              </a:rPr>
              <a:t>5- التربية . 10- الفن . 15- الأخلاق .</a:t>
            </a:r>
          </a:p>
          <a:p>
            <a:endParaRPr lang="ar-SA" dirty="0">
              <a:cs typeface="Akhbar MT" pitchFamily="2" charset="-78"/>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rgbClr val="FFC000"/>
          </a:solidFill>
        </p:spPr>
        <p:txBody>
          <a:bodyPr/>
          <a:lstStyle/>
          <a:p>
            <a:r>
              <a:rPr lang="ar-SA" dirty="0" smtClean="0">
                <a:cs typeface="Akhbar MT" pitchFamily="2" charset="-78"/>
              </a:rPr>
              <a:t>تصنيفات وسائل الضبط الاجتماعي</a:t>
            </a:r>
            <a:endParaRPr lang="ar-SA" dirty="0">
              <a:cs typeface="Akhbar MT" pitchFamily="2" charset="-78"/>
            </a:endParaRPr>
          </a:p>
        </p:txBody>
      </p:sp>
      <p:sp>
        <p:nvSpPr>
          <p:cNvPr id="3" name="عنصر نائب للمحتوى 2"/>
          <p:cNvSpPr>
            <a:spLocks noGrp="1"/>
          </p:cNvSpPr>
          <p:nvPr>
            <p:ph idx="1"/>
          </p:nvPr>
        </p:nvSpPr>
        <p:spPr/>
        <p:style>
          <a:lnRef idx="2">
            <a:schemeClr val="accent5"/>
          </a:lnRef>
          <a:fillRef idx="1">
            <a:schemeClr val="lt1"/>
          </a:fillRef>
          <a:effectRef idx="0">
            <a:schemeClr val="accent5"/>
          </a:effectRef>
          <a:fontRef idx="minor">
            <a:schemeClr val="dk1"/>
          </a:fontRef>
        </p:style>
        <p:txBody>
          <a:bodyPr>
            <a:normAutofit fontScale="85000" lnSpcReduction="20000"/>
          </a:bodyPr>
          <a:lstStyle/>
          <a:p>
            <a:r>
              <a:rPr lang="ar-SA" b="1" dirty="0"/>
              <a:t>بينما صنف </a:t>
            </a:r>
            <a:r>
              <a:rPr lang="ar-SA" b="1" dirty="0" err="1"/>
              <a:t>لانديز</a:t>
            </a:r>
            <a:r>
              <a:rPr lang="ar-SA" b="1" dirty="0"/>
              <a:t> وسائل </a:t>
            </a:r>
            <a:r>
              <a:rPr lang="ar-SA" b="1" dirty="0">
                <a:hlinkClick r:id="rId2" tooltip="الضبط"/>
              </a:rPr>
              <a:t>الضبط</a:t>
            </a:r>
            <a:r>
              <a:rPr lang="ar-SA" b="1" dirty="0"/>
              <a:t> </a:t>
            </a:r>
            <a:r>
              <a:rPr lang="ar-SA" b="1" dirty="0">
                <a:hlinkClick r:id="rId2" tooltip="الاجتماعي"/>
              </a:rPr>
              <a:t>الاجتماعي</a:t>
            </a:r>
            <a:r>
              <a:rPr lang="ar-SA" b="1" dirty="0"/>
              <a:t> إلى </a:t>
            </a:r>
            <a:r>
              <a:rPr lang="ar-SA" b="1" dirty="0" smtClean="0"/>
              <a:t>قسمين، :</a:t>
            </a:r>
            <a:endParaRPr lang="ar-SA" b="1" dirty="0"/>
          </a:p>
          <a:p>
            <a:r>
              <a:rPr lang="ar-SA" b="1" dirty="0"/>
              <a:t>1- الوسائل الضرورية لإيجاد النظام </a:t>
            </a:r>
            <a:r>
              <a:rPr lang="ar-SA" b="1" dirty="0">
                <a:hlinkClick r:id="rId2" tooltip="الاجتماعي"/>
              </a:rPr>
              <a:t>الاجتماعي</a:t>
            </a:r>
            <a:r>
              <a:rPr lang="ar-SA" b="1" dirty="0"/>
              <a:t> ، وتشمل : القيم ، والمعايير ، والأعراف ، والعادات .</a:t>
            </a:r>
          </a:p>
          <a:p>
            <a:r>
              <a:rPr lang="ar-SA" b="1" dirty="0"/>
              <a:t>2- وسائل تدعيم النظام </a:t>
            </a:r>
            <a:r>
              <a:rPr lang="ar-SA" b="1" dirty="0">
                <a:hlinkClick r:id="rId2" tooltip="الاجتماعي"/>
              </a:rPr>
              <a:t>الاجتماعي</a:t>
            </a:r>
            <a:r>
              <a:rPr lang="ar-SA" b="1" dirty="0"/>
              <a:t> ، وقسمها إلى قسمين :</a:t>
            </a:r>
          </a:p>
          <a:p>
            <a:r>
              <a:rPr lang="ar-SA" b="1" dirty="0"/>
              <a:t>أ ) النظم الاجتماعية ، كالأسرة والدين والمدرسة والاقتصاد والعلم والتكنولوجيا .</a:t>
            </a:r>
          </a:p>
          <a:p>
            <a:r>
              <a:rPr lang="ar-SA" b="1" dirty="0"/>
              <a:t>ب) الأبنية الاجتماعية ، كالجنس والطبقة والجماعة الأولية والثانوية .</a:t>
            </a:r>
          </a:p>
          <a:p>
            <a:r>
              <a:rPr lang="ar-SA" b="1" dirty="0"/>
              <a:t>وحدد </a:t>
            </a:r>
            <a:r>
              <a:rPr lang="ar-SA" b="1" dirty="0" err="1"/>
              <a:t>بارسونز</a:t>
            </a:r>
            <a:r>
              <a:rPr lang="ar-SA" b="1" dirty="0"/>
              <a:t> خمسة أساليب للضبط </a:t>
            </a:r>
            <a:r>
              <a:rPr lang="ar-SA" b="1" dirty="0" smtClean="0">
                <a:hlinkClick r:id="rId2" tooltip="الاجتماعي"/>
              </a:rPr>
              <a:t>الاجتماعي</a:t>
            </a:r>
            <a:r>
              <a:rPr lang="ar-SA" b="1" dirty="0" smtClean="0"/>
              <a:t>:</a:t>
            </a:r>
            <a:endParaRPr lang="ar-SA" b="1" dirty="0"/>
          </a:p>
          <a:p>
            <a:r>
              <a:rPr lang="ar-SA" b="1" dirty="0"/>
              <a:t>1- التنشئة الاجتماعية . 2- المقاطعة الاجتماعية . 3- ضغط الجماعة .</a:t>
            </a:r>
          </a:p>
          <a:p>
            <a:r>
              <a:rPr lang="ar-SA" b="1" dirty="0"/>
              <a:t>4- السجون المنظمة . 5- قيام المؤسسات والمنظمات .</a:t>
            </a:r>
          </a:p>
          <a:p>
            <a:endParaRPr lang="ar-SA"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159</TotalTime>
  <Words>369</Words>
  <Application>Microsoft Office PowerPoint</Application>
  <PresentationFormat>عرض على الشاشة (3:4)‏</PresentationFormat>
  <Paragraphs>49</Paragraphs>
  <Slides>11</Slides>
  <Notes>0</Notes>
  <HiddenSlides>0</HiddenSlides>
  <MMClips>0</MMClips>
  <ScaleCrop>false</ScaleCrop>
  <HeadingPairs>
    <vt:vector size="4" baseType="variant">
      <vt:variant>
        <vt:lpstr>سمة</vt:lpstr>
      </vt:variant>
      <vt:variant>
        <vt:i4>1</vt:i4>
      </vt:variant>
      <vt:variant>
        <vt:lpstr>عناوين الشرائح</vt:lpstr>
      </vt:variant>
      <vt:variant>
        <vt:i4>11</vt:i4>
      </vt:variant>
    </vt:vector>
  </HeadingPairs>
  <TitlesOfParts>
    <vt:vector size="12" baseType="lpstr">
      <vt:lpstr>سمة Office</vt:lpstr>
      <vt:lpstr>الضبط الاجتماعي</vt:lpstr>
      <vt:lpstr>الضبط الاجتماعي</vt:lpstr>
      <vt:lpstr>أهمية الضبط الاجتماعي</vt:lpstr>
      <vt:lpstr>الضبط الاجتماعي</vt:lpstr>
      <vt:lpstr>أنواع الضبط الاجتماعي</vt:lpstr>
      <vt:lpstr>تابع</vt:lpstr>
      <vt:lpstr>أساليب الضبط الاجتماعي والمعايير الاجتماعية</vt:lpstr>
      <vt:lpstr>وسائل الضبط الاجتماعي</vt:lpstr>
      <vt:lpstr>تصنيفات وسائل الضبط الاجتماعي</vt:lpstr>
      <vt:lpstr>فعالية وسائل الضبط الاجتماعي على عدة عوامل أهمها:</vt:lpstr>
      <vt:lpstr>خاتمة</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الضبط الاجتماعي</dc:title>
  <dc:creator>pc</dc:creator>
  <cp:lastModifiedBy>pc</cp:lastModifiedBy>
  <cp:revision>19</cp:revision>
  <dcterms:created xsi:type="dcterms:W3CDTF">2016-10-23T16:09:53Z</dcterms:created>
  <dcterms:modified xsi:type="dcterms:W3CDTF">2016-11-08T14:47:23Z</dcterms:modified>
</cp:coreProperties>
</file>