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52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4433D95-D24F-4E9C-B8CE-C662F88BBD0B}" type="datetimeFigureOut">
              <a:rPr lang="ar-SA" smtClean="0"/>
              <a:t>22/03/36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37A0873-2914-48F1-A537-C3BC7BD36FC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4099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النظام الان</a:t>
            </a:r>
            <a:r>
              <a:rPr lang="ar-SA" baseline="0" dirty="0" smtClean="0"/>
              <a:t> الكتروني ..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0873-2914-48F1-A537-C3BC7BD36FC3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7709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baseline="0" dirty="0" smtClean="0"/>
              <a:t>خدمات الكهرباء المقدمة لوزارة الصحه من قبل وزارة الكهرباء :</a:t>
            </a:r>
          </a:p>
          <a:p>
            <a:pPr marL="171450" indent="-171450">
              <a:buFontTx/>
              <a:buChar char="-"/>
            </a:pPr>
            <a:r>
              <a:rPr lang="ar-SA" baseline="0" dirty="0" smtClean="0"/>
              <a:t>م ح/ تسوية المستحقات العامة</a:t>
            </a:r>
          </a:p>
          <a:p>
            <a:pPr marL="171450" indent="-171450">
              <a:buFontTx/>
              <a:buChar char="-"/>
            </a:pPr>
            <a:r>
              <a:rPr lang="ar-SA" baseline="0" dirty="0" smtClean="0"/>
              <a:t>الى ح / الايرادات </a:t>
            </a:r>
          </a:p>
          <a:p>
            <a:endParaRPr lang="ar-SA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0873-2914-48F1-A537-C3BC7BD36FC3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58053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0E91-6245-4A52-AFD7-FCBBCE22C40C}" type="datetime1">
              <a:rPr lang="ar-SA" smtClean="0"/>
              <a:t>22/03/36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D3237-3AC2-4AD7-B7F9-47E788A03641}" type="datetime1">
              <a:rPr lang="ar-SA" smtClean="0"/>
              <a:t>22/03/36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F02EA-757A-4950-859F-4CD25B775510}" type="datetime1">
              <a:rPr lang="ar-SA" smtClean="0"/>
              <a:t>22/03/36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4D2D-696D-4375-8669-78F64569EC36}" type="datetime1">
              <a:rPr lang="ar-SA" smtClean="0"/>
              <a:t>22/03/36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39D93-E348-483C-8FE3-D524026A43BA}" type="datetime1">
              <a:rPr lang="ar-SA" smtClean="0"/>
              <a:t>22/03/36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BCA1-A4B8-4893-8664-DB3A10E8C83D}" type="datetime1">
              <a:rPr lang="ar-SA" smtClean="0"/>
              <a:t>22/03/36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CBB2-2CCA-4D8B-9268-59ACAA73059C}" type="datetime1">
              <a:rPr lang="ar-SA" smtClean="0"/>
              <a:t>22/03/36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DD9A-0B5B-4B1C-BA08-DD71DCA10C4E}" type="datetime1">
              <a:rPr lang="ar-SA" smtClean="0"/>
              <a:t>22/03/36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9C840-4FC7-4A7B-88A7-8E69666DEE51}" type="datetime1">
              <a:rPr lang="ar-SA" smtClean="0"/>
              <a:t>22/03/36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8675B-5C3E-4322-BC56-8AC0320C3FB8}" type="datetime1">
              <a:rPr lang="ar-SA" smtClean="0"/>
              <a:t>22/03/36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023B-CF85-4220-8F6B-3A84C90895AC}" type="datetime1">
              <a:rPr lang="ar-SA" smtClean="0"/>
              <a:t>22/03/36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EB315A9-74F5-4566-A144-5A15D10AC0F3}" type="datetime1">
              <a:rPr lang="ar-SA" smtClean="0"/>
              <a:t>22/03/36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/>
              <a:t>الدفاتر وطريقة القيد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الفصل </a:t>
            </a:r>
            <a:r>
              <a:rPr lang="ar-SA" dirty="0" smtClean="0"/>
              <a:t>الخامس</a:t>
            </a:r>
          </a:p>
          <a:p>
            <a:r>
              <a:rPr lang="ar-SA" dirty="0" smtClean="0"/>
              <a:t>جامعه الملك سعود  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287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الدفاتر والسجلات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4988024"/>
          </a:xfrm>
        </p:spPr>
        <p:txBody>
          <a:bodyPr/>
          <a:lstStyle/>
          <a:p>
            <a:r>
              <a:rPr lang="ar-SA" b="1" dirty="0" smtClean="0"/>
              <a:t>ثانيا : دفتر </a:t>
            </a:r>
            <a:r>
              <a:rPr lang="ar-SA" b="1" dirty="0"/>
              <a:t>حسابات </a:t>
            </a:r>
            <a:r>
              <a:rPr lang="ar-SA" b="1" dirty="0" smtClean="0"/>
              <a:t>الميزانية</a:t>
            </a:r>
          </a:p>
          <a:p>
            <a:pPr lvl="1"/>
            <a:r>
              <a:rPr lang="ar-SA" dirty="0" smtClean="0"/>
              <a:t>حسابات </a:t>
            </a:r>
            <a:r>
              <a:rPr lang="ar-SA" dirty="0"/>
              <a:t>الميزانية </a:t>
            </a:r>
            <a:r>
              <a:rPr lang="ar-SA" dirty="0" smtClean="0"/>
              <a:t>تشمل كل </a:t>
            </a:r>
            <a:r>
              <a:rPr lang="ar-SA" dirty="0"/>
              <a:t>من إيرادات الميزانية ومصروفاتها </a:t>
            </a:r>
            <a:endParaRPr lang="ar-SA" dirty="0" smtClean="0"/>
          </a:p>
          <a:p>
            <a:pPr lvl="2"/>
            <a:r>
              <a:rPr lang="ar-SA" dirty="0" smtClean="0"/>
              <a:t>يتم </a:t>
            </a:r>
            <a:r>
              <a:rPr lang="ar-SA" dirty="0"/>
              <a:t>إثبات </a:t>
            </a:r>
            <a:r>
              <a:rPr lang="ar-SA" dirty="0" smtClean="0"/>
              <a:t>كل </a:t>
            </a:r>
            <a:r>
              <a:rPr lang="ar-SA" dirty="0"/>
              <a:t>منها </a:t>
            </a:r>
            <a:r>
              <a:rPr lang="ar-SA" dirty="0" smtClean="0"/>
              <a:t>في دفتر </a:t>
            </a:r>
            <a:r>
              <a:rPr lang="ar-SA" dirty="0"/>
              <a:t>على </a:t>
            </a:r>
            <a:r>
              <a:rPr lang="ar-SA" dirty="0" smtClean="0"/>
              <a:t>حده</a:t>
            </a:r>
          </a:p>
          <a:p>
            <a:pPr lvl="1"/>
            <a:r>
              <a:rPr lang="ar-SA" dirty="0"/>
              <a:t>تخصص صفحة أو </a:t>
            </a:r>
            <a:r>
              <a:rPr lang="ar-SA" dirty="0" smtClean="0"/>
              <a:t>أكثر </a:t>
            </a:r>
            <a:r>
              <a:rPr lang="ar-SA" dirty="0"/>
              <a:t>لكل بند من بنود الإيرادات </a:t>
            </a:r>
            <a:r>
              <a:rPr lang="ar-SA" dirty="0" smtClean="0"/>
              <a:t>والمصروفات</a:t>
            </a:r>
          </a:p>
          <a:p>
            <a:pPr lvl="2"/>
            <a:r>
              <a:rPr lang="ar-SA" dirty="0" smtClean="0"/>
              <a:t> يتم </a:t>
            </a:r>
            <a:r>
              <a:rPr lang="ar-SA" dirty="0"/>
              <a:t>تقسيم </a:t>
            </a:r>
            <a:r>
              <a:rPr lang="ar-SA" dirty="0" smtClean="0"/>
              <a:t>كل </a:t>
            </a:r>
            <a:r>
              <a:rPr lang="ar-SA" dirty="0"/>
              <a:t>صفحة </a:t>
            </a:r>
            <a:r>
              <a:rPr lang="ar-SA" dirty="0" smtClean="0"/>
              <a:t>إلى خانات </a:t>
            </a:r>
            <a:r>
              <a:rPr lang="ar-SA" dirty="0"/>
              <a:t>فرعية لبيان فروع </a:t>
            </a:r>
            <a:r>
              <a:rPr lang="ar-SA" dirty="0" smtClean="0"/>
              <a:t>البند</a:t>
            </a:r>
          </a:p>
          <a:p>
            <a:pPr lvl="1"/>
            <a:r>
              <a:rPr lang="ar-SA" dirty="0" smtClean="0"/>
              <a:t>دفتر الإيرادات يحتوي </a:t>
            </a:r>
            <a:r>
              <a:rPr lang="ar-SA" dirty="0"/>
              <a:t>جانب واحد </a:t>
            </a:r>
            <a:r>
              <a:rPr lang="ar-SA" dirty="0" smtClean="0"/>
              <a:t>ذوطبيعة </a:t>
            </a:r>
            <a:r>
              <a:rPr lang="ar-SA" b="1" dirty="0" smtClean="0"/>
              <a:t>دائنة</a:t>
            </a:r>
          </a:p>
          <a:p>
            <a:pPr lvl="2"/>
            <a:r>
              <a:rPr lang="ar-SA" b="1" dirty="0" smtClean="0"/>
              <a:t> </a:t>
            </a:r>
            <a:r>
              <a:rPr lang="ar-SA" dirty="0" smtClean="0"/>
              <a:t>إذا </a:t>
            </a:r>
            <a:r>
              <a:rPr lang="ar-SA" dirty="0"/>
              <a:t>استوجب الأمر عمل قيد مدين </a:t>
            </a:r>
            <a:r>
              <a:rPr lang="ar-SA" dirty="0" smtClean="0"/>
              <a:t>للإيرادات يتم </a:t>
            </a:r>
            <a:r>
              <a:rPr lang="ar-SA" dirty="0"/>
              <a:t>الاستبعاد </a:t>
            </a:r>
            <a:r>
              <a:rPr lang="ar-SA" dirty="0" smtClean="0">
                <a:solidFill>
                  <a:srgbClr val="FF0000"/>
                </a:solidFill>
              </a:rPr>
              <a:t>باللون </a:t>
            </a:r>
            <a:r>
              <a:rPr lang="ar-SA" dirty="0">
                <a:solidFill>
                  <a:srgbClr val="FF0000"/>
                </a:solidFill>
              </a:rPr>
              <a:t>الأحمر </a:t>
            </a:r>
            <a:r>
              <a:rPr lang="ar-SA" dirty="0"/>
              <a:t>في نفس جانب الإيرادات </a:t>
            </a:r>
            <a:r>
              <a:rPr lang="ar-SA" dirty="0" smtClean="0"/>
              <a:t>الدائنة</a:t>
            </a:r>
          </a:p>
          <a:p>
            <a:pPr lvl="1"/>
            <a:r>
              <a:rPr lang="ar-SA" dirty="0" smtClean="0"/>
              <a:t>دفترالمصروفات يحتوي جانب </a:t>
            </a:r>
            <a:r>
              <a:rPr lang="ar-SA" dirty="0"/>
              <a:t>واحد </a:t>
            </a:r>
            <a:r>
              <a:rPr lang="ar-SA" b="1" dirty="0"/>
              <a:t>مدين </a:t>
            </a:r>
            <a:endParaRPr lang="ar-SA" b="1" dirty="0" smtClean="0"/>
          </a:p>
          <a:p>
            <a:pPr lvl="2"/>
            <a:r>
              <a:rPr lang="ar-SA" dirty="0" smtClean="0"/>
              <a:t>إذا </a:t>
            </a:r>
            <a:r>
              <a:rPr lang="ar-SA" dirty="0"/>
              <a:t>استوجب الأمر عمل قيد دائن للمصروفات </a:t>
            </a:r>
            <a:r>
              <a:rPr lang="ar-SA" dirty="0" smtClean="0"/>
              <a:t>فيتم ذلك </a:t>
            </a:r>
            <a:r>
              <a:rPr lang="ar-SA" dirty="0"/>
              <a:t>بالاستبعاد </a:t>
            </a:r>
            <a:r>
              <a:rPr lang="ar-SA" dirty="0" smtClean="0">
                <a:solidFill>
                  <a:srgbClr val="FF0000"/>
                </a:solidFill>
              </a:rPr>
              <a:t>باللون الأحمر</a:t>
            </a:r>
          </a:p>
          <a:p>
            <a:pPr lvl="1"/>
            <a:r>
              <a:rPr lang="ar-SA" dirty="0"/>
              <a:t>يجب أن تتم في نهاية </a:t>
            </a:r>
            <a:r>
              <a:rPr lang="ar-SA" dirty="0" smtClean="0"/>
              <a:t>كل </a:t>
            </a:r>
            <a:r>
              <a:rPr lang="ar-SA" dirty="0"/>
              <a:t>شهر مطابقة مجموع دفتر الإيرادات ومجموع دفتر المصروفات </a:t>
            </a:r>
            <a:r>
              <a:rPr lang="ar-SA" dirty="0" smtClean="0"/>
              <a:t>مع مجموع </a:t>
            </a:r>
            <a:r>
              <a:rPr lang="ar-SA" dirty="0"/>
              <a:t>خانة الإيرادات ومجموع خانة المصروفات في دفتر اليومية العامة</a:t>
            </a:r>
            <a:endParaRPr lang="ar-SA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916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الدفاتر والسجلات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ثالثا : </a:t>
            </a:r>
            <a:r>
              <a:rPr lang="ar-SA" b="1" dirty="0"/>
              <a:t>دفاتر الحسابات </a:t>
            </a:r>
            <a:r>
              <a:rPr lang="ar-SA" b="1" dirty="0" smtClean="0"/>
              <a:t>الشخصية:</a:t>
            </a:r>
          </a:p>
          <a:p>
            <a:pPr lvl="1"/>
            <a:r>
              <a:rPr lang="ar-SA" dirty="0" smtClean="0"/>
              <a:t>انواع الحسابات </a:t>
            </a:r>
            <a:r>
              <a:rPr lang="ar-SA" dirty="0"/>
              <a:t>الشخصية الدائنة ( الأمانات )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الأمانات </a:t>
            </a:r>
            <a:r>
              <a:rPr lang="ar-SA" dirty="0"/>
              <a:t>– تأمينات نقدية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الأمانات- </a:t>
            </a:r>
            <a:r>
              <a:rPr lang="ar-SA" dirty="0"/>
              <a:t>مرتجع رواتب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الأمانات </a:t>
            </a:r>
            <a:r>
              <a:rPr lang="ar-SA" dirty="0"/>
              <a:t>– المتنوعة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الأمانات </a:t>
            </a:r>
            <a:r>
              <a:rPr lang="ar-SA" dirty="0"/>
              <a:t>– مقابل اعتمادات </a:t>
            </a:r>
            <a:r>
              <a:rPr lang="ar-SA" dirty="0" smtClean="0"/>
              <a:t>مستندية</a:t>
            </a:r>
          </a:p>
          <a:p>
            <a:pPr lvl="1"/>
            <a:r>
              <a:rPr lang="ar-SA" dirty="0"/>
              <a:t>يمسك </a:t>
            </a:r>
            <a:r>
              <a:rPr lang="ar-SA" dirty="0" smtClean="0"/>
              <a:t>الأمانات </a:t>
            </a:r>
            <a:r>
              <a:rPr lang="ar-SA" dirty="0"/>
              <a:t>دفتر إجمالي يسمى "</a:t>
            </a:r>
            <a:r>
              <a:rPr lang="ar-SA" dirty="0" smtClean="0"/>
              <a:t>دفتر إجمالي الأمانات </a:t>
            </a:r>
            <a:r>
              <a:rPr lang="en-US" dirty="0" smtClean="0"/>
              <a:t>“</a:t>
            </a:r>
            <a:endParaRPr lang="ar-SA" dirty="0" smtClean="0"/>
          </a:p>
          <a:p>
            <a:pPr lvl="1"/>
            <a:r>
              <a:rPr lang="ar-SA" dirty="0"/>
              <a:t>تقيد </a:t>
            </a:r>
            <a:r>
              <a:rPr lang="ar-SA" dirty="0" smtClean="0"/>
              <a:t>المبالغ في هذا الدفتر </a:t>
            </a:r>
            <a:r>
              <a:rPr lang="ar-SA" dirty="0"/>
              <a:t>من واقع أوامر </a:t>
            </a:r>
            <a:r>
              <a:rPr lang="ar-SA" dirty="0" smtClean="0"/>
              <a:t>اعتماد الصرف </a:t>
            </a:r>
            <a:r>
              <a:rPr lang="ar-SA" dirty="0"/>
              <a:t>أو أذون </a:t>
            </a:r>
            <a:r>
              <a:rPr lang="ar-SA" dirty="0" smtClean="0"/>
              <a:t>التسوية</a:t>
            </a:r>
          </a:p>
          <a:p>
            <a:pPr lvl="1"/>
            <a:r>
              <a:rPr lang="ar-SA" dirty="0"/>
              <a:t>يتم قيد المبالغ في دفتر مفردات </a:t>
            </a:r>
            <a:r>
              <a:rPr lang="ar-SA" dirty="0" smtClean="0"/>
              <a:t>الأمانات ثم </a:t>
            </a:r>
            <a:r>
              <a:rPr lang="ar-SA" dirty="0"/>
              <a:t>يتم قيد الإجمالي في دفتر </a:t>
            </a:r>
            <a:r>
              <a:rPr lang="ar-SA" dirty="0" smtClean="0"/>
              <a:t>إجمالي الأمانات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7897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الدفاتر والسجلات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تابع : </a:t>
            </a:r>
            <a:r>
              <a:rPr lang="ar-SA" b="1" dirty="0" smtClean="0"/>
              <a:t>دفاتر </a:t>
            </a:r>
            <a:r>
              <a:rPr lang="ar-SA" b="1" dirty="0"/>
              <a:t>الحسابات الشخصية </a:t>
            </a:r>
            <a:r>
              <a:rPr lang="ar-SA" b="1" dirty="0" smtClean="0"/>
              <a:t>...</a:t>
            </a:r>
          </a:p>
          <a:p>
            <a:pPr lvl="1"/>
            <a:r>
              <a:rPr lang="ar-SA" dirty="0" smtClean="0"/>
              <a:t>انواع الحسابات </a:t>
            </a:r>
            <a:r>
              <a:rPr lang="ar-SA" dirty="0"/>
              <a:t>الشخصية المدينة ( العهد </a:t>
            </a:r>
            <a:r>
              <a:rPr lang="ar-SA" dirty="0" smtClean="0"/>
              <a:t>)</a:t>
            </a:r>
          </a:p>
          <a:p>
            <a:pPr lvl="2"/>
            <a:r>
              <a:rPr lang="ar-SA" dirty="0"/>
              <a:t>العهد – سلف مؤقتة</a:t>
            </a:r>
          </a:p>
          <a:p>
            <a:pPr lvl="2"/>
            <a:r>
              <a:rPr lang="ar-SA" dirty="0" smtClean="0"/>
              <a:t>العهد </a:t>
            </a:r>
            <a:r>
              <a:rPr lang="ar-SA" dirty="0"/>
              <a:t>– سلف مستديمة</a:t>
            </a:r>
          </a:p>
          <a:p>
            <a:pPr lvl="2"/>
            <a:r>
              <a:rPr lang="ar-SA" dirty="0" smtClean="0"/>
              <a:t>العهد </a:t>
            </a:r>
            <a:r>
              <a:rPr lang="ar-SA" dirty="0"/>
              <a:t>- تحت التحصيل</a:t>
            </a:r>
          </a:p>
          <a:p>
            <a:pPr lvl="2"/>
            <a:r>
              <a:rPr lang="ar-SA" dirty="0" smtClean="0"/>
              <a:t>العهد </a:t>
            </a:r>
            <a:r>
              <a:rPr lang="ar-SA" dirty="0"/>
              <a:t>– اعتمادات </a:t>
            </a:r>
            <a:r>
              <a:rPr lang="ar-SA" dirty="0" smtClean="0"/>
              <a:t>مستندية</a:t>
            </a:r>
          </a:p>
          <a:p>
            <a:pPr lvl="1"/>
            <a:r>
              <a:rPr lang="ar-SA" dirty="0"/>
              <a:t>يمسك </a:t>
            </a:r>
            <a:r>
              <a:rPr lang="ar-SA" dirty="0" smtClean="0"/>
              <a:t>العهد </a:t>
            </a:r>
            <a:r>
              <a:rPr lang="ar-SA" dirty="0"/>
              <a:t>دفتر إجمالي يسمى "</a:t>
            </a:r>
            <a:r>
              <a:rPr lang="ar-SA" dirty="0" smtClean="0"/>
              <a:t>دفترإجمالي </a:t>
            </a:r>
            <a:r>
              <a:rPr lang="ar-SA" dirty="0"/>
              <a:t>العهد</a:t>
            </a:r>
            <a:r>
              <a:rPr lang="ar-SA" dirty="0" smtClean="0"/>
              <a:t>"</a:t>
            </a:r>
            <a:endParaRPr lang="ar-SA" dirty="0"/>
          </a:p>
          <a:p>
            <a:pPr lvl="1"/>
            <a:r>
              <a:rPr lang="ar-SA" dirty="0" smtClean="0"/>
              <a:t>تقيد </a:t>
            </a:r>
            <a:r>
              <a:rPr lang="ar-SA" dirty="0"/>
              <a:t>فيه المبالغ من واقع أوامر </a:t>
            </a:r>
            <a:r>
              <a:rPr lang="ar-SA" dirty="0" smtClean="0"/>
              <a:t>اعتماد الصرف و </a:t>
            </a:r>
            <a:r>
              <a:rPr lang="ar-SA" dirty="0"/>
              <a:t>أذون التسوية</a:t>
            </a:r>
          </a:p>
          <a:p>
            <a:pPr lvl="1"/>
            <a:r>
              <a:rPr lang="ar-SA" dirty="0" smtClean="0"/>
              <a:t>يتم </a:t>
            </a:r>
            <a:r>
              <a:rPr lang="ar-SA" dirty="0"/>
              <a:t>قيد المبالغ في دفتر مفردات العهد </a:t>
            </a:r>
            <a:r>
              <a:rPr lang="ar-SA" dirty="0" smtClean="0"/>
              <a:t>ثم يتم </a:t>
            </a:r>
            <a:r>
              <a:rPr lang="ar-SA" dirty="0"/>
              <a:t>قيد الإجمالي في دفتر إجمالي العهد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4971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الدفاتر والسجلات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يتم إثبات أرصدة حسابات العهد والأمانات المدورة من العام الماضي في دفاتر </a:t>
            </a:r>
            <a:r>
              <a:rPr lang="ar-SA" dirty="0" smtClean="0"/>
              <a:t>العهد </a:t>
            </a:r>
            <a:r>
              <a:rPr lang="ar-SA" dirty="0"/>
              <a:t>و</a:t>
            </a:r>
            <a:r>
              <a:rPr lang="ar-SA" dirty="0" smtClean="0"/>
              <a:t>الأمانات </a:t>
            </a:r>
            <a:r>
              <a:rPr lang="ar-SA" dirty="0"/>
              <a:t>قبل البدء بتسجيل بيانات السنة </a:t>
            </a:r>
            <a:r>
              <a:rPr lang="ar-SA" dirty="0" smtClean="0"/>
              <a:t>الجديدة</a:t>
            </a:r>
          </a:p>
          <a:p>
            <a:r>
              <a:rPr lang="ar-SA" dirty="0" smtClean="0"/>
              <a:t> يجب </a:t>
            </a:r>
            <a:r>
              <a:rPr lang="ar-SA" dirty="0"/>
              <a:t>أن يتساوى إجمالي </a:t>
            </a:r>
            <a:r>
              <a:rPr lang="ar-SA" dirty="0" smtClean="0"/>
              <a:t>دفتري العهد </a:t>
            </a:r>
            <a:r>
              <a:rPr lang="ar-SA" dirty="0"/>
              <a:t>والأمانات مع خاناتهما في دفتر </a:t>
            </a:r>
            <a:r>
              <a:rPr lang="ar-SA" dirty="0" smtClean="0"/>
              <a:t>اليومية العامة</a:t>
            </a:r>
          </a:p>
          <a:p>
            <a:r>
              <a:rPr lang="ar-SA" dirty="0" smtClean="0"/>
              <a:t>يجب </a:t>
            </a:r>
            <a:r>
              <a:rPr lang="ar-SA" dirty="0"/>
              <a:t>أن تتساوى </a:t>
            </a:r>
            <a:r>
              <a:rPr lang="ar-SA" dirty="0" smtClean="0"/>
              <a:t>كل </a:t>
            </a:r>
            <a:r>
              <a:rPr lang="ar-SA" dirty="0"/>
              <a:t>الإجماليات </a:t>
            </a:r>
            <a:r>
              <a:rPr lang="ar-SA" dirty="0" smtClean="0"/>
              <a:t>مع ما </a:t>
            </a:r>
            <a:r>
              <a:rPr lang="ar-SA" dirty="0"/>
              <a:t>سجل في الدفاتر </a:t>
            </a:r>
            <a:r>
              <a:rPr lang="ar-SA" dirty="0" smtClean="0"/>
              <a:t>الفردية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2464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الدفاتر والسجلات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b="1" dirty="0" smtClean="0"/>
              <a:t>رابعا : دفاتر </a:t>
            </a:r>
            <a:r>
              <a:rPr lang="ar-SA" sz="2400" b="1" dirty="0"/>
              <a:t>الحسابات الجارية </a:t>
            </a:r>
            <a:r>
              <a:rPr lang="ar-SA" sz="2400" b="1" dirty="0" smtClean="0"/>
              <a:t>والوسيطة</a:t>
            </a:r>
          </a:p>
          <a:p>
            <a:pPr marL="868680" lvl="1" indent="-457200">
              <a:buFont typeface="+mj-lt"/>
              <a:buAutoNum type="alphaUcPeriod"/>
            </a:pPr>
            <a:r>
              <a:rPr lang="ar-SA" b="1" dirty="0" smtClean="0"/>
              <a:t>الحسابات الجارية</a:t>
            </a:r>
          </a:p>
          <a:p>
            <a:pPr marL="1177290" lvl="2" indent="-400050">
              <a:buFont typeface="+mj-lt"/>
              <a:buAutoNum type="romanUcPeriod"/>
            </a:pPr>
            <a:r>
              <a:rPr lang="ar-SA" b="1" dirty="0"/>
              <a:t>دفتر حساب </a:t>
            </a:r>
            <a:r>
              <a:rPr lang="ar-SA" b="1" dirty="0" smtClean="0"/>
              <a:t>جاري الصندوق</a:t>
            </a:r>
            <a:endParaRPr lang="ar-SA" b="1" dirty="0"/>
          </a:p>
          <a:p>
            <a:pPr lvl="3"/>
            <a:r>
              <a:rPr lang="ar-SA" dirty="0" smtClean="0"/>
              <a:t>يقيد فيه العمليات </a:t>
            </a:r>
            <a:r>
              <a:rPr lang="ar-SA" dirty="0"/>
              <a:t>الخاصة </a:t>
            </a:r>
            <a:r>
              <a:rPr lang="ar-SA" dirty="0" smtClean="0"/>
              <a:t>بحركة النقود في </a:t>
            </a:r>
            <a:r>
              <a:rPr lang="ar-SA" dirty="0"/>
              <a:t>صندوق ك</a:t>
            </a:r>
            <a:r>
              <a:rPr lang="ar-SA" dirty="0" smtClean="0"/>
              <a:t>ل وزارة أو </a:t>
            </a:r>
            <a:r>
              <a:rPr lang="ar-SA" dirty="0"/>
              <a:t>مصلحة </a:t>
            </a:r>
            <a:r>
              <a:rPr lang="ar-SA" dirty="0" smtClean="0"/>
              <a:t>حكومية</a:t>
            </a:r>
          </a:p>
          <a:p>
            <a:pPr lvl="3"/>
            <a:r>
              <a:rPr lang="ar-SA" dirty="0"/>
              <a:t>يفتح في هذا </a:t>
            </a:r>
            <a:r>
              <a:rPr lang="ar-SA" dirty="0" smtClean="0"/>
              <a:t>الدفتر حساب شخصي لكل أمين </a:t>
            </a:r>
            <a:r>
              <a:rPr lang="ar-SA" dirty="0"/>
              <a:t>صندوق من </a:t>
            </a:r>
            <a:r>
              <a:rPr lang="ar-SA" dirty="0" smtClean="0"/>
              <a:t>تلك الصناديق</a:t>
            </a:r>
          </a:p>
          <a:p>
            <a:pPr lvl="3"/>
            <a:r>
              <a:rPr lang="ar-SA" dirty="0" smtClean="0"/>
              <a:t>يقيد في الجانب المدين كل متحصلات الصندوق</a:t>
            </a:r>
          </a:p>
          <a:p>
            <a:pPr lvl="3"/>
            <a:r>
              <a:rPr lang="ar-SA" dirty="0"/>
              <a:t>يقيد في الجانب </a:t>
            </a:r>
            <a:r>
              <a:rPr lang="ar-SA" dirty="0" smtClean="0"/>
              <a:t>الدائن كلا ما يصرف من الصندوق</a:t>
            </a:r>
          </a:p>
          <a:p>
            <a:pPr marL="1177290" lvl="2" indent="-400050">
              <a:buFont typeface="+mj-lt"/>
              <a:buAutoNum type="romanUcPeriod"/>
            </a:pPr>
            <a:r>
              <a:rPr lang="ar-SA" b="1" dirty="0"/>
              <a:t>دفتر </a:t>
            </a:r>
            <a:r>
              <a:rPr lang="ar-SA" b="1" dirty="0" smtClean="0"/>
              <a:t>حساب جاري وزارة المالية</a:t>
            </a:r>
          </a:p>
          <a:p>
            <a:pPr lvl="3"/>
            <a:r>
              <a:rPr lang="ar-SA" dirty="0" smtClean="0"/>
              <a:t>يستخدم لإثبات جميع العمليات بين الوحدات الحكوميه</a:t>
            </a:r>
            <a:r>
              <a:rPr lang="ar-SA" dirty="0"/>
              <a:t> </a:t>
            </a:r>
            <a:r>
              <a:rPr lang="ar-SA" dirty="0" smtClean="0"/>
              <a:t>ووزارة</a:t>
            </a:r>
            <a:r>
              <a:rPr lang="ar-SA" dirty="0"/>
              <a:t> </a:t>
            </a:r>
            <a:r>
              <a:rPr lang="ar-SA" dirty="0" smtClean="0"/>
              <a:t>المالية</a:t>
            </a:r>
          </a:p>
          <a:p>
            <a:pPr lvl="3"/>
            <a:r>
              <a:rPr lang="ar-SA" dirty="0" smtClean="0"/>
              <a:t>يجب ان تمسك كل وحدة حكوميه حساب جاري لوزارة المالية </a:t>
            </a:r>
          </a:p>
          <a:p>
            <a:pPr marL="1177290" lvl="2" indent="-400050">
              <a:buFont typeface="+mj-lt"/>
              <a:buAutoNum type="romanUcPeriod"/>
            </a:pPr>
            <a:r>
              <a:rPr lang="ar-SA" b="1" dirty="0"/>
              <a:t>دفتر </a:t>
            </a:r>
            <a:r>
              <a:rPr lang="ar-SA" b="1" dirty="0" smtClean="0"/>
              <a:t>حساب البنك</a:t>
            </a:r>
          </a:p>
          <a:p>
            <a:pPr lvl="3"/>
            <a:r>
              <a:rPr lang="ar-SA" dirty="0"/>
              <a:t>يستخدم </a:t>
            </a:r>
            <a:r>
              <a:rPr lang="ar-SA" dirty="0" smtClean="0"/>
              <a:t>لإثبات جميع العمليات التي </a:t>
            </a:r>
            <a:r>
              <a:rPr lang="ar-SA" dirty="0"/>
              <a:t>تتم </a:t>
            </a:r>
            <a:r>
              <a:rPr lang="ar-SA" dirty="0" smtClean="0"/>
              <a:t>مع البنك</a:t>
            </a:r>
          </a:p>
          <a:p>
            <a:pPr lvl="3"/>
            <a:r>
              <a:rPr lang="ar-SA" dirty="0" smtClean="0"/>
              <a:t>في الجانب المدين تقيد المبالغ المودعة في البنك </a:t>
            </a:r>
          </a:p>
          <a:p>
            <a:pPr lvl="3"/>
            <a:r>
              <a:rPr lang="ar-SA" dirty="0" smtClean="0"/>
              <a:t>في الجانب الدائن تقيد المبالغ التي سحبت من البنك بموجب شيكات </a:t>
            </a:r>
            <a:endParaRPr lang="ar-SA" dirty="0"/>
          </a:p>
          <a:p>
            <a:pPr marL="1177290" lvl="2" indent="-400050">
              <a:buFont typeface="+mj-lt"/>
              <a:buAutoNum type="romanUcPeriod"/>
            </a:pPr>
            <a:endParaRPr lang="ar-SA" dirty="0"/>
          </a:p>
          <a:p>
            <a:endParaRPr lang="ar-SA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7923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الدفاتر والسجلات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234440" lvl="2" indent="-457200">
              <a:buFont typeface="+mj-lt"/>
              <a:buAutoNum type="romanUcPeriod" startAt="4"/>
            </a:pPr>
            <a:r>
              <a:rPr lang="ar-SA" b="1" dirty="0"/>
              <a:t>دفتر </a:t>
            </a:r>
            <a:r>
              <a:rPr lang="ar-SA" b="1" dirty="0" smtClean="0"/>
              <a:t>حساب جاري مؤسسة النقد</a:t>
            </a:r>
          </a:p>
          <a:p>
            <a:pPr lvl="3"/>
            <a:r>
              <a:rPr lang="ar-SA" dirty="0" smtClean="0"/>
              <a:t>يستخدم لاثبات جميع العمليات التي تتم مع مؤسسة النقد </a:t>
            </a:r>
          </a:p>
          <a:p>
            <a:pPr lvl="3"/>
            <a:r>
              <a:rPr lang="ar-SA" dirty="0"/>
              <a:t>في الجانب المدين تقيد المبالغ </a:t>
            </a:r>
            <a:r>
              <a:rPr lang="ar-SA" dirty="0" smtClean="0"/>
              <a:t>التي سيتم سحبها بموجب اوامر دفع على وزارة المالية لغرض فتح فتح حساب بقيمة الشيك الوزاري في المؤسسه</a:t>
            </a:r>
            <a:endParaRPr lang="ar-SA" dirty="0"/>
          </a:p>
          <a:p>
            <a:pPr lvl="3"/>
            <a:r>
              <a:rPr lang="ar-SA" dirty="0"/>
              <a:t>في الجانب الدائن تقيد المبالغ التي </a:t>
            </a:r>
            <a:r>
              <a:rPr lang="ar-SA" dirty="0" smtClean="0"/>
              <a:t>قامت المؤسسة بصرفها من رصيد الحساب المخصص عن طريق شيكات</a:t>
            </a:r>
          </a:p>
          <a:p>
            <a:pPr marL="1177290" lvl="2" indent="-400050">
              <a:buFont typeface="+mj-lt"/>
              <a:buAutoNum type="romanUcPeriod" startAt="5"/>
            </a:pPr>
            <a:r>
              <a:rPr lang="ar-SA" b="1" dirty="0"/>
              <a:t>دفتر حساب </a:t>
            </a:r>
            <a:r>
              <a:rPr lang="ar-SA" b="1" dirty="0" smtClean="0"/>
              <a:t>تسوية المستحقات </a:t>
            </a:r>
            <a:r>
              <a:rPr lang="ar-SA" b="1" dirty="0"/>
              <a:t>العامة</a:t>
            </a:r>
            <a:r>
              <a:rPr lang="ar-SA" dirty="0" smtClean="0"/>
              <a:t> </a:t>
            </a:r>
            <a:endParaRPr lang="ar-SA" dirty="0"/>
          </a:p>
          <a:p>
            <a:pPr lvl="3"/>
            <a:r>
              <a:rPr lang="ar-SA" dirty="0" smtClean="0"/>
              <a:t>يستخدم لقيد قيم اي خدمات تؤديها اي مصلحة حكوميه او وزارة الى  أخرى ( اجراء التسويات القيدية بين الوزارات و المصالح)</a:t>
            </a:r>
          </a:p>
          <a:p>
            <a:pPr lvl="3"/>
            <a:r>
              <a:rPr lang="ar-SA" dirty="0" smtClean="0"/>
              <a:t>يجعل دائن في الجهات الحكوميه التي استفادت </a:t>
            </a:r>
            <a:r>
              <a:rPr lang="ar-SA" dirty="0"/>
              <a:t>من </a:t>
            </a:r>
            <a:r>
              <a:rPr lang="ar-SA" dirty="0" smtClean="0"/>
              <a:t>الخدمة و مدينا في الجهات الحكومية التي قدمت الخدمة *</a:t>
            </a:r>
          </a:p>
          <a:p>
            <a:pPr lvl="3"/>
            <a:r>
              <a:rPr lang="ar-SA" dirty="0" smtClean="0"/>
              <a:t>يخصص صفحة او اكثر لكل </a:t>
            </a:r>
            <a:r>
              <a:rPr lang="ar-SA" dirty="0"/>
              <a:t>جهة </a:t>
            </a:r>
            <a:r>
              <a:rPr lang="ar-SA" dirty="0" smtClean="0"/>
              <a:t>حكومية</a:t>
            </a:r>
          </a:p>
          <a:p>
            <a:pPr marL="1177290" lvl="2" indent="-400050">
              <a:buFont typeface="+mj-lt"/>
              <a:buAutoNum type="romanUcPeriod" startAt="6"/>
            </a:pPr>
            <a:r>
              <a:rPr lang="ar-SA" b="1" dirty="0"/>
              <a:t>دفتر </a:t>
            </a:r>
            <a:r>
              <a:rPr lang="ar-SA" b="1" dirty="0" smtClean="0"/>
              <a:t>حساب المطلوبات</a:t>
            </a:r>
          </a:p>
          <a:p>
            <a:pPr lvl="3"/>
            <a:r>
              <a:rPr lang="ar-SA" dirty="0" smtClean="0"/>
              <a:t> تقيد فيه العمليات </a:t>
            </a:r>
            <a:r>
              <a:rPr lang="ar-SA" dirty="0"/>
              <a:t>التي </a:t>
            </a:r>
            <a:r>
              <a:rPr lang="ar-SA" dirty="0" smtClean="0"/>
              <a:t>تتم بين الحكومه و الغير</a:t>
            </a:r>
          </a:p>
          <a:p>
            <a:pPr lvl="3"/>
            <a:r>
              <a:rPr lang="ar-SA" dirty="0"/>
              <a:t>يقيد في </a:t>
            </a:r>
            <a:r>
              <a:rPr lang="ar-SA" dirty="0" smtClean="0"/>
              <a:t>الجانب الدائن المبالغ المستحقة للحكومه و في الجانب المدين المبالغ المحصلة منها</a:t>
            </a:r>
          </a:p>
          <a:p>
            <a:pPr lvl="3"/>
            <a:r>
              <a:rPr lang="ar-SA" dirty="0" smtClean="0"/>
              <a:t>لابد من توسيط ح /العهد تحت التحصيل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658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778098"/>
          </a:xfrm>
        </p:spPr>
        <p:txBody>
          <a:bodyPr/>
          <a:lstStyle/>
          <a:p>
            <a:r>
              <a:rPr lang="ar-SA" b="1" dirty="0"/>
              <a:t>الدفاتر والسجلات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7620000" cy="5420072"/>
          </a:xfrm>
        </p:spPr>
        <p:txBody>
          <a:bodyPr>
            <a:normAutofit/>
          </a:bodyPr>
          <a:lstStyle/>
          <a:p>
            <a:pPr marL="868680" lvl="1" indent="-457200">
              <a:buFont typeface="+mj-lt"/>
              <a:buAutoNum type="alphaUcPeriod" startAt="2"/>
            </a:pPr>
            <a:r>
              <a:rPr lang="ar-SA" b="1" dirty="0"/>
              <a:t>الحسابات </a:t>
            </a:r>
            <a:r>
              <a:rPr lang="ar-SA" b="1" dirty="0" smtClean="0"/>
              <a:t>الوسيطة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b="1" dirty="0"/>
              <a:t>دفتر حساب أوامر </a:t>
            </a:r>
            <a:r>
              <a:rPr lang="ar-SA" b="1" dirty="0" smtClean="0"/>
              <a:t>الدفع</a:t>
            </a:r>
          </a:p>
          <a:p>
            <a:pPr lvl="3"/>
            <a:r>
              <a:rPr lang="ar-SA" dirty="0"/>
              <a:t>يستخدم لقيد أوامر </a:t>
            </a:r>
            <a:r>
              <a:rPr lang="ar-SA" dirty="0" smtClean="0"/>
              <a:t>الدفع</a:t>
            </a:r>
          </a:p>
          <a:p>
            <a:pPr lvl="3"/>
            <a:r>
              <a:rPr lang="ar-SA" dirty="0"/>
              <a:t>يظهر الجانب الدائن صافي قيمة </a:t>
            </a:r>
            <a:r>
              <a:rPr lang="ar-SA" dirty="0" smtClean="0"/>
              <a:t>أمر اعتماد الصرف ويتم </a:t>
            </a:r>
            <a:r>
              <a:rPr lang="ar-SA" dirty="0"/>
              <a:t>قيد المبلغ </a:t>
            </a:r>
            <a:r>
              <a:rPr lang="ar-SA" dirty="0" smtClean="0"/>
              <a:t>بمجرد </a:t>
            </a:r>
            <a:r>
              <a:rPr lang="ar-SA" sz="1800" dirty="0" smtClean="0"/>
              <a:t>تبليغ </a:t>
            </a:r>
            <a:r>
              <a:rPr lang="ar-SA" sz="1800" dirty="0"/>
              <a:t>وزارة ا</a:t>
            </a:r>
            <a:r>
              <a:rPr lang="ar-SA" dirty="0"/>
              <a:t>لمالية بأنه تم </a:t>
            </a:r>
            <a:r>
              <a:rPr lang="ar-SA" dirty="0" smtClean="0"/>
              <a:t>إصدارالشيك</a:t>
            </a:r>
          </a:p>
          <a:p>
            <a:pPr lvl="3"/>
            <a:r>
              <a:rPr lang="ar-SA" dirty="0"/>
              <a:t>يظهر نفس المبلغ في الجانب </a:t>
            </a:r>
            <a:r>
              <a:rPr lang="ar-SA" dirty="0" smtClean="0"/>
              <a:t>المدين عند </a:t>
            </a:r>
            <a:r>
              <a:rPr lang="ar-SA" dirty="0"/>
              <a:t>صرف الشيك من المؤسسة </a:t>
            </a:r>
            <a:r>
              <a:rPr lang="ar-SA" dirty="0" smtClean="0"/>
              <a:t>بموجب إذن تسوية</a:t>
            </a:r>
          </a:p>
          <a:p>
            <a:pPr lvl="3"/>
            <a:r>
              <a:rPr lang="ar-SA" dirty="0"/>
              <a:t>في نهاية </a:t>
            </a:r>
            <a:r>
              <a:rPr lang="ar-SA" dirty="0" smtClean="0"/>
              <a:t>كل شهر يتم حصر أوامر </a:t>
            </a:r>
            <a:r>
              <a:rPr lang="ar-SA" dirty="0"/>
              <a:t>الدفع التي لم تصدر عنها </a:t>
            </a:r>
            <a:r>
              <a:rPr lang="ar-SA" dirty="0" smtClean="0"/>
              <a:t>شيكات</a:t>
            </a:r>
          </a:p>
          <a:p>
            <a:pPr lvl="3"/>
            <a:r>
              <a:rPr lang="ar-SA" dirty="0"/>
              <a:t>إن وجدت أوامر دفع لم يرد </a:t>
            </a:r>
            <a:r>
              <a:rPr lang="ar-SA" dirty="0" smtClean="0"/>
              <a:t>عنها تبليغ </a:t>
            </a:r>
            <a:r>
              <a:rPr lang="ar-SA" dirty="0"/>
              <a:t>حتى نهاية السنة المالية فيجب </a:t>
            </a:r>
            <a:r>
              <a:rPr lang="ar-SA" dirty="0" smtClean="0"/>
              <a:t>أن تدور </a:t>
            </a:r>
            <a:r>
              <a:rPr lang="ar-SA" dirty="0"/>
              <a:t>للسنة التالية</a:t>
            </a:r>
            <a:endParaRPr lang="ar-SA" b="1" dirty="0" smtClean="0"/>
          </a:p>
          <a:p>
            <a:pPr marL="1120140" lvl="2" indent="-342900">
              <a:buFont typeface="+mj-lt"/>
              <a:buAutoNum type="arabicPeriod"/>
            </a:pPr>
            <a:r>
              <a:rPr lang="ar-SA" b="1" dirty="0"/>
              <a:t>دفتر حساب </a:t>
            </a:r>
            <a:r>
              <a:rPr lang="ar-SA" b="1" dirty="0" smtClean="0"/>
              <a:t>الحوالات</a:t>
            </a:r>
          </a:p>
          <a:p>
            <a:pPr lvl="3"/>
            <a:r>
              <a:rPr lang="ar-SA" dirty="0"/>
              <a:t>يستخدم لقيد الحوالات المحررة </a:t>
            </a:r>
            <a:r>
              <a:rPr lang="ar-SA" dirty="0" smtClean="0"/>
              <a:t>بناءً على </a:t>
            </a:r>
            <a:r>
              <a:rPr lang="ar-SA" dirty="0"/>
              <a:t>أمر اعتماد </a:t>
            </a:r>
            <a:r>
              <a:rPr lang="ar-SA" dirty="0" smtClean="0"/>
              <a:t>الصرف</a:t>
            </a:r>
          </a:p>
          <a:p>
            <a:pPr lvl="3"/>
            <a:r>
              <a:rPr lang="ar-SA" dirty="0"/>
              <a:t>يتم تسجيل المبلغ المسحوب </a:t>
            </a:r>
            <a:r>
              <a:rPr lang="ar-SA" dirty="0" smtClean="0"/>
              <a:t>بالحوالة من </a:t>
            </a:r>
            <a:r>
              <a:rPr lang="ar-SA" dirty="0"/>
              <a:t>واقع أمر اعتماد الصرف </a:t>
            </a:r>
            <a:r>
              <a:rPr lang="ar-SA" dirty="0" smtClean="0"/>
              <a:t>في الجانب الدائن</a:t>
            </a:r>
          </a:p>
          <a:p>
            <a:pPr lvl="3"/>
            <a:r>
              <a:rPr lang="ar-SA" dirty="0"/>
              <a:t>عندما يتم سحب الحوالة يتم </a:t>
            </a:r>
            <a:r>
              <a:rPr lang="ar-SA" dirty="0" smtClean="0"/>
              <a:t>تسجيله في </a:t>
            </a:r>
            <a:r>
              <a:rPr lang="ar-SA" dirty="0"/>
              <a:t>الجانب المدين بموجب إذن </a:t>
            </a:r>
            <a:r>
              <a:rPr lang="ar-SA" dirty="0" smtClean="0"/>
              <a:t>التسوية</a:t>
            </a:r>
          </a:p>
          <a:p>
            <a:pPr lvl="3"/>
            <a:r>
              <a:rPr lang="ar-SA" dirty="0"/>
              <a:t>يجب حصر الحوالات التي </a:t>
            </a:r>
            <a:r>
              <a:rPr lang="ar-SA" dirty="0" smtClean="0"/>
              <a:t>لم تصرف </a:t>
            </a:r>
            <a:r>
              <a:rPr lang="ar-SA" dirty="0"/>
              <a:t>نهاية </a:t>
            </a:r>
            <a:r>
              <a:rPr lang="ar-SA" dirty="0" smtClean="0"/>
              <a:t>كل </a:t>
            </a:r>
            <a:r>
              <a:rPr lang="ar-SA" dirty="0"/>
              <a:t>شهر </a:t>
            </a:r>
            <a:r>
              <a:rPr lang="ar-SA" dirty="0" smtClean="0"/>
              <a:t>ومطابقتها بالرصيد </a:t>
            </a:r>
          </a:p>
          <a:p>
            <a:pPr lvl="3"/>
            <a:r>
              <a:rPr lang="ar-SA" dirty="0" smtClean="0"/>
              <a:t> </a:t>
            </a:r>
            <a:r>
              <a:rPr lang="ar-SA" dirty="0"/>
              <a:t>يجب حصر </a:t>
            </a:r>
            <a:r>
              <a:rPr lang="ar-SA" dirty="0" smtClean="0"/>
              <a:t>الحوالات التي </a:t>
            </a:r>
            <a:r>
              <a:rPr lang="ar-SA" dirty="0"/>
              <a:t>لم تصرف حتى نهاية السنة </a:t>
            </a:r>
            <a:r>
              <a:rPr lang="ar-SA" dirty="0" smtClean="0"/>
              <a:t>المالية لتدوّر </a:t>
            </a:r>
            <a:r>
              <a:rPr lang="ar-SA" dirty="0"/>
              <a:t>للسنة التالية</a:t>
            </a:r>
            <a:endParaRPr lang="ar-SA" b="1" dirty="0" smtClean="0"/>
          </a:p>
          <a:p>
            <a:pPr marL="1120140" lvl="2" indent="-342900">
              <a:buFont typeface="+mj-lt"/>
              <a:buAutoNum type="arabicPeriod"/>
            </a:pPr>
            <a:r>
              <a:rPr lang="ar-SA" b="1" dirty="0"/>
              <a:t>دفتر حساب </a:t>
            </a:r>
            <a:r>
              <a:rPr lang="ar-SA" b="1" dirty="0" smtClean="0"/>
              <a:t>الشيكات</a:t>
            </a:r>
          </a:p>
          <a:p>
            <a:pPr lvl="3"/>
            <a:r>
              <a:rPr lang="ar-SA" dirty="0"/>
              <a:t>يستخدم لقيد الشيكات </a:t>
            </a:r>
            <a:r>
              <a:rPr lang="ar-SA" dirty="0" smtClean="0"/>
              <a:t>المحررة بناءً </a:t>
            </a:r>
            <a:r>
              <a:rPr lang="ar-SA" dirty="0"/>
              <a:t>على أمر اعتماد </a:t>
            </a:r>
            <a:r>
              <a:rPr lang="ar-SA" dirty="0" smtClean="0"/>
              <a:t>الصرف</a:t>
            </a:r>
            <a:endParaRPr lang="ar-SA" dirty="0"/>
          </a:p>
          <a:p>
            <a:pPr lvl="3"/>
            <a:r>
              <a:rPr lang="ar-SA" dirty="0" smtClean="0"/>
              <a:t>إذا </a:t>
            </a:r>
            <a:r>
              <a:rPr lang="ar-SA" dirty="0"/>
              <a:t>استخدمت </a:t>
            </a:r>
            <a:r>
              <a:rPr lang="ar-SA" dirty="0" smtClean="0"/>
              <a:t>الشيكات( </a:t>
            </a:r>
            <a:r>
              <a:rPr lang="ar-SA" dirty="0"/>
              <a:t>بدلاً </a:t>
            </a:r>
            <a:r>
              <a:rPr lang="ar-SA" dirty="0" smtClean="0"/>
              <a:t>من الحوالات) </a:t>
            </a:r>
            <a:r>
              <a:rPr lang="ar-SA" dirty="0"/>
              <a:t>فيقيد في الجانب </a:t>
            </a:r>
            <a:r>
              <a:rPr lang="ar-SA" dirty="0" smtClean="0"/>
              <a:t>الدائن صافي </a:t>
            </a:r>
            <a:r>
              <a:rPr lang="ar-SA" dirty="0"/>
              <a:t>قيمة أمر اعتماد </a:t>
            </a:r>
            <a:r>
              <a:rPr lang="ar-SA" dirty="0" smtClean="0"/>
              <a:t>الصرف وفي </a:t>
            </a:r>
            <a:r>
              <a:rPr lang="ar-SA" dirty="0"/>
              <a:t>الجانب المدين </a:t>
            </a:r>
            <a:r>
              <a:rPr lang="ar-SA" dirty="0" smtClean="0"/>
              <a:t>الشيكات المصروفة </a:t>
            </a:r>
            <a:r>
              <a:rPr lang="ar-SA" dirty="0"/>
              <a:t>من البنك</a:t>
            </a:r>
            <a:endParaRPr lang="ar-SA" b="1" dirty="0" smtClean="0"/>
          </a:p>
          <a:p>
            <a:pPr marL="1234440" lvl="2" indent="-457200">
              <a:buFont typeface="+mj-lt"/>
              <a:buAutoNum type="romanUcPeriod" startAt="2"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304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الدفاتر والسجلات البيانية والإحصائية</a:t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b="1" dirty="0" smtClean="0"/>
              <a:t>ثانيا </a:t>
            </a:r>
            <a:r>
              <a:rPr lang="ar-SA" sz="2400" b="1" dirty="0"/>
              <a:t>: الدفاتر والسجلات البيانية </a:t>
            </a:r>
            <a:r>
              <a:rPr lang="ar-SA" sz="2400" b="1" dirty="0" smtClean="0"/>
              <a:t>والإحصائية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dirty="0"/>
              <a:t>دفتر يومية </a:t>
            </a:r>
            <a:r>
              <a:rPr lang="ar-SA" dirty="0" smtClean="0"/>
              <a:t>الصندوق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dirty="0"/>
              <a:t>سجل حصر أوامر اعتماد </a:t>
            </a:r>
            <a:r>
              <a:rPr lang="ar-SA" dirty="0" smtClean="0"/>
              <a:t>الصرف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dirty="0"/>
              <a:t>دفتر السلف </a:t>
            </a:r>
            <a:r>
              <a:rPr lang="ar-SA" dirty="0" smtClean="0"/>
              <a:t>المستديمة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dirty="0"/>
              <a:t>سجل مراقبة </a:t>
            </a:r>
            <a:r>
              <a:rPr lang="ar-SA" dirty="0" smtClean="0"/>
              <a:t>الضمانات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dirty="0"/>
              <a:t>دفاتر مراقبة الاعتمادات </a:t>
            </a:r>
            <a:r>
              <a:rPr lang="ar-SA" dirty="0" smtClean="0"/>
              <a:t>المالية</a:t>
            </a:r>
          </a:p>
          <a:p>
            <a:pPr marL="411480" lvl="1" indent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570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الدفاتر والسجلات البيانية والإحصائية</a:t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5204048"/>
          </a:xfrm>
        </p:spPr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ar-SA" b="1" dirty="0"/>
              <a:t>دفتر يومية </a:t>
            </a:r>
            <a:r>
              <a:rPr lang="ar-SA" b="1" dirty="0" smtClean="0"/>
              <a:t>الصندوق :</a:t>
            </a:r>
          </a:p>
          <a:p>
            <a:pPr lvl="1"/>
            <a:r>
              <a:rPr lang="ar-SA" dirty="0"/>
              <a:t>يمسك هذا الدفتر من قبل أمين الصندوق في المصلحة أو الوزارة الحكومية التي تمسك حساباتها </a:t>
            </a:r>
            <a:r>
              <a:rPr lang="ar-SA" dirty="0" smtClean="0"/>
              <a:t>بنفسها </a:t>
            </a:r>
          </a:p>
          <a:p>
            <a:pPr lvl="1"/>
            <a:endParaRPr lang="ar-SA" b="1" dirty="0" smtClean="0"/>
          </a:p>
          <a:p>
            <a:pPr marL="868680" lvl="1" indent="-457200">
              <a:buFont typeface="+mj-lt"/>
              <a:buAutoNum type="arabicPeriod"/>
            </a:pPr>
            <a:endParaRPr lang="ar-SA" b="1" dirty="0"/>
          </a:p>
          <a:p>
            <a:pPr marL="571500" indent="-457200">
              <a:buFont typeface="+mj-lt"/>
              <a:buAutoNum type="arabicPeriod"/>
            </a:pPr>
            <a:endParaRPr lang="ar-SA" b="1" dirty="0" smtClean="0"/>
          </a:p>
          <a:p>
            <a:pPr marL="571500" indent="-457200">
              <a:buFont typeface="+mj-lt"/>
              <a:buAutoNum type="arabicPeriod"/>
            </a:pPr>
            <a:endParaRPr lang="ar-SA" b="1" dirty="0"/>
          </a:p>
          <a:p>
            <a:pPr marL="114300" indent="0">
              <a:buNone/>
            </a:pPr>
            <a:endParaRPr lang="ar-SA" b="1" dirty="0" smtClean="0"/>
          </a:p>
          <a:p>
            <a:pPr marL="114300" indent="0">
              <a:buNone/>
            </a:pPr>
            <a:endParaRPr lang="ar-SA" b="1" dirty="0"/>
          </a:p>
          <a:p>
            <a:pPr marL="114300" indent="0">
              <a:buNone/>
            </a:pPr>
            <a:endParaRPr lang="ar-SA" b="1" dirty="0" smtClean="0"/>
          </a:p>
          <a:p>
            <a:pPr lvl="1"/>
            <a:r>
              <a:rPr lang="ar-SA" dirty="0"/>
              <a:t>بالنسبة للفروع والمصالح الحكومية التي لا تمسك حساباتها بنفسها </a:t>
            </a:r>
            <a:r>
              <a:rPr lang="ar-SA" dirty="0" smtClean="0"/>
              <a:t>هذا الدفتر يقيد فيه المقبوضات </a:t>
            </a:r>
            <a:r>
              <a:rPr lang="ar-SA" dirty="0"/>
              <a:t>في الجانب الأيمن والمبالغ المودعة في مؤسسة النقد في جانبه الأيسر</a:t>
            </a:r>
            <a:endParaRPr lang="ar-SA" b="1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740225"/>
              </p:ext>
            </p:extLst>
          </p:nvPr>
        </p:nvGraphicFramePr>
        <p:xfrm>
          <a:off x="539552" y="2492896"/>
          <a:ext cx="7069274" cy="2382520"/>
        </p:xfrm>
        <a:graphic>
          <a:graphicData uri="http://schemas.openxmlformats.org/drawingml/2006/table">
            <a:tbl>
              <a:tblPr rtl="1" firstRow="1" bandRow="1">
                <a:tableStyleId>{C083E6E3-FA7D-4D7B-A595-EF9225AFEA82}</a:tableStyleId>
              </a:tblPr>
              <a:tblGrid>
                <a:gridCol w="3642792"/>
                <a:gridCol w="3426482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الجانب الأيمن من الدفتر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الجانب الأيسر من الدفتر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جميع المقبوضات التي تم تحصيلها وإصدار أوامر قبض بها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ar-SA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المبالغ التي يستلمها أمين صندوق المصلحة</a:t>
                      </a:r>
                    </a:p>
                    <a:p>
                      <a:r>
                        <a:rPr lang="ar-SA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التي تمسك حساباتها بنفسها عن طريق أمر</a:t>
                      </a:r>
                    </a:p>
                    <a:p>
                      <a:r>
                        <a:rPr lang="ar-SA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دفع مسحوب على وزارة المالية لتغذية</a:t>
                      </a:r>
                    </a:p>
                    <a:p>
                      <a:r>
                        <a:rPr lang="ar-SA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الصندوق من أجل تأمين النفقات التي لا</a:t>
                      </a:r>
                    </a:p>
                    <a:p>
                      <a:r>
                        <a:rPr lang="ar-SA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تستدعي أمر دفع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كل المبالغ التي قام أمين الصندوق بإيداعها في مؤسسة النقد </a:t>
                      </a:r>
                    </a:p>
                    <a:p>
                      <a:r>
                        <a:rPr lang="ar-SA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ar-SA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SA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جميع المبالغ التي تصرف من الصندوق</a:t>
                      </a:r>
                    </a:p>
                    <a:p>
                      <a:r>
                        <a:rPr lang="ar-SA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بموجب حوالة مسحوبة على الصندوق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5750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الدفاتر والسجلات البيانية والإحصائية</a:t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buFont typeface="+mj-lt"/>
              <a:buAutoNum type="arabicPeriod" startAt="2"/>
            </a:pPr>
            <a:r>
              <a:rPr lang="ar-SA" b="1" dirty="0"/>
              <a:t>سجل حصر أوامر اعتماد </a:t>
            </a:r>
            <a:r>
              <a:rPr lang="ar-SA" b="1" dirty="0" smtClean="0"/>
              <a:t>الصرف</a:t>
            </a:r>
          </a:p>
          <a:p>
            <a:pPr lvl="1"/>
            <a:r>
              <a:rPr lang="ar-SA" dirty="0"/>
              <a:t>يمسك هذا الدفتر بمعرفة أحد الموظفين في الإدارة </a:t>
            </a:r>
            <a:r>
              <a:rPr lang="ar-SA" dirty="0" smtClean="0"/>
              <a:t>المالية</a:t>
            </a:r>
          </a:p>
          <a:p>
            <a:pPr lvl="1"/>
            <a:r>
              <a:rPr lang="ar-SA" dirty="0" smtClean="0"/>
              <a:t>يسجل </a:t>
            </a:r>
            <a:r>
              <a:rPr lang="ar-SA" dirty="0"/>
              <a:t>فيه </a:t>
            </a:r>
            <a:r>
              <a:rPr lang="ar-SA" dirty="0" smtClean="0"/>
              <a:t>كل اوامر اعتماد الصرف التي تستلمها الإدارة </a:t>
            </a:r>
            <a:r>
              <a:rPr lang="ar-SA" dirty="0"/>
              <a:t>المالية من الإدارة المختصة بحيث يعطى </a:t>
            </a:r>
            <a:r>
              <a:rPr lang="ar-SA" dirty="0" smtClean="0"/>
              <a:t>كل </a:t>
            </a:r>
            <a:r>
              <a:rPr lang="ar-SA" dirty="0"/>
              <a:t>أمر </a:t>
            </a:r>
            <a:r>
              <a:rPr lang="ar-SA" dirty="0" smtClean="0"/>
              <a:t>اعتماد صرف رقم متسلسل</a:t>
            </a:r>
          </a:p>
          <a:p>
            <a:pPr lvl="1"/>
            <a:r>
              <a:rPr lang="ar-SA" dirty="0"/>
              <a:t>يهدف </a:t>
            </a:r>
            <a:r>
              <a:rPr lang="ar-SA" dirty="0" smtClean="0"/>
              <a:t>لمراقبة </a:t>
            </a:r>
            <a:r>
              <a:rPr lang="ar-SA" dirty="0"/>
              <a:t>سير اعتماد أوامر الصرف </a:t>
            </a:r>
            <a:r>
              <a:rPr lang="ar-SA" dirty="0" smtClean="0"/>
              <a:t>للتأكد </a:t>
            </a:r>
            <a:r>
              <a:rPr lang="ar-SA" dirty="0"/>
              <a:t>من عدم تأخير صرفها دون مبرر</a:t>
            </a:r>
            <a:r>
              <a:rPr lang="ar-SA" dirty="0" smtClean="0"/>
              <a:t> </a:t>
            </a:r>
          </a:p>
          <a:p>
            <a:pPr marL="571500" indent="-457200">
              <a:buFont typeface="+mj-lt"/>
              <a:buAutoNum type="arabicPeriod" startAt="2"/>
            </a:pPr>
            <a:r>
              <a:rPr lang="ar-SA" b="1" dirty="0"/>
              <a:t>دفتر السلف </a:t>
            </a:r>
            <a:r>
              <a:rPr lang="ar-SA" b="1" dirty="0" smtClean="0"/>
              <a:t>المستديمة</a:t>
            </a:r>
          </a:p>
          <a:p>
            <a:pPr lvl="1"/>
            <a:r>
              <a:rPr lang="ar-SA" dirty="0"/>
              <a:t>يمسك </a:t>
            </a:r>
            <a:r>
              <a:rPr lang="ar-SA" dirty="0" smtClean="0"/>
              <a:t>هذا </a:t>
            </a:r>
            <a:r>
              <a:rPr lang="ar-SA" dirty="0"/>
              <a:t>الدفتر الفروع التي لا تمسك حساباتها </a:t>
            </a:r>
            <a:r>
              <a:rPr lang="ar-SA" dirty="0" smtClean="0"/>
              <a:t>بنفسها </a:t>
            </a:r>
          </a:p>
          <a:p>
            <a:pPr lvl="1"/>
            <a:r>
              <a:rPr lang="ar-SA" dirty="0" smtClean="0"/>
              <a:t>تقيد فيه قيمة السلفه المستديمة وكل تفاصيل المبالغ المصروفه منها مثل : التاريخ , </a:t>
            </a:r>
            <a:r>
              <a:rPr lang="ar-SA" dirty="0"/>
              <a:t>عدد المستندات  </a:t>
            </a:r>
            <a:r>
              <a:rPr lang="ar-SA" dirty="0" smtClean="0"/>
              <a:t>,صافي </a:t>
            </a:r>
            <a:r>
              <a:rPr lang="ar-SA" dirty="0"/>
              <a:t>القيمة  </a:t>
            </a:r>
            <a:r>
              <a:rPr lang="ar-SA" dirty="0" smtClean="0"/>
              <a:t>و اسم </a:t>
            </a:r>
            <a:r>
              <a:rPr lang="ar-SA" dirty="0"/>
              <a:t>الشخص المصروف </a:t>
            </a:r>
            <a:r>
              <a:rPr lang="ar-SA" dirty="0" smtClean="0"/>
              <a:t>له</a:t>
            </a:r>
          </a:p>
          <a:p>
            <a:pPr marL="571500" indent="-457200">
              <a:buFont typeface="+mj-lt"/>
              <a:buAutoNum type="arabicPeriod" startAt="4"/>
            </a:pPr>
            <a:r>
              <a:rPr lang="ar-SA" sz="2000" b="1" dirty="0"/>
              <a:t>سجل مراقبة </a:t>
            </a:r>
            <a:r>
              <a:rPr lang="ar-SA" sz="2000" b="1" dirty="0" smtClean="0"/>
              <a:t>الضمانات</a:t>
            </a:r>
            <a:r>
              <a:rPr lang="ar-SA" sz="2000" b="1" dirty="0"/>
              <a:t> </a:t>
            </a:r>
          </a:p>
          <a:p>
            <a:pPr lvl="1"/>
            <a:r>
              <a:rPr lang="ar-SA" dirty="0" smtClean="0"/>
              <a:t>تسجل </a:t>
            </a:r>
            <a:r>
              <a:rPr lang="ar-SA" dirty="0"/>
              <a:t>فيه الضمانات المقدمة من قبل البنوك </a:t>
            </a:r>
            <a:r>
              <a:rPr lang="ar-SA" dirty="0" smtClean="0"/>
              <a:t>( تاريخ كل </a:t>
            </a:r>
            <a:r>
              <a:rPr lang="ar-SA" dirty="0"/>
              <a:t>ضمان </a:t>
            </a:r>
            <a:r>
              <a:rPr lang="ar-SA" dirty="0" smtClean="0"/>
              <a:t>وقيمته)</a:t>
            </a:r>
            <a:endParaRPr lang="ar-SA" dirty="0"/>
          </a:p>
          <a:p>
            <a:pPr lvl="1"/>
            <a:r>
              <a:rPr lang="ar-SA" dirty="0" smtClean="0"/>
              <a:t>مدير </a:t>
            </a:r>
            <a:r>
              <a:rPr lang="ar-SA" dirty="0"/>
              <a:t>الإدارة </a:t>
            </a:r>
            <a:r>
              <a:rPr lang="ar-SA" dirty="0" smtClean="0"/>
              <a:t>المالية يراقب </a:t>
            </a:r>
            <a:r>
              <a:rPr lang="ar-SA" dirty="0"/>
              <a:t>هذا </a:t>
            </a:r>
            <a:r>
              <a:rPr lang="ar-SA" dirty="0" smtClean="0"/>
              <a:t>السجل و يطابق الضمانات البنكية المسجلة فيه مع التي في عهدة </a:t>
            </a:r>
            <a:r>
              <a:rPr lang="ar-SA" dirty="0"/>
              <a:t>رئيس الحسابات </a:t>
            </a:r>
            <a:r>
              <a:rPr lang="ar-SA" dirty="0" smtClean="0"/>
              <a:t>في أخر </a:t>
            </a:r>
            <a:r>
              <a:rPr lang="ar-SA" dirty="0"/>
              <a:t>ك</a:t>
            </a:r>
            <a:r>
              <a:rPr lang="ar-SA" dirty="0" smtClean="0"/>
              <a:t>ل </a:t>
            </a:r>
            <a:r>
              <a:rPr lang="ar-SA" dirty="0"/>
              <a:t>سنة</a:t>
            </a:r>
            <a:endParaRPr lang="ar-SA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012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الأجندة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طريقة </a:t>
            </a:r>
            <a:r>
              <a:rPr lang="ar-SA" dirty="0"/>
              <a:t>القيد بالدفاتر</a:t>
            </a:r>
          </a:p>
          <a:p>
            <a:r>
              <a:rPr lang="ar-SA" dirty="0" smtClean="0"/>
              <a:t>الدفاتر </a:t>
            </a:r>
            <a:r>
              <a:rPr lang="ar-SA" dirty="0"/>
              <a:t>والسجلات المحاسبية</a:t>
            </a:r>
          </a:p>
          <a:p>
            <a:r>
              <a:rPr lang="ar-SA" dirty="0" smtClean="0"/>
              <a:t>الدفاتر </a:t>
            </a:r>
            <a:r>
              <a:rPr lang="ar-SA" dirty="0"/>
              <a:t>والسجلات البيانية والإحصائية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224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الدفاتر والسجلات البيانية والإحصائية</a:t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 startAt="5"/>
            </a:pPr>
            <a:r>
              <a:rPr lang="ar-SA" b="1" dirty="0"/>
              <a:t>دفاتر مراقبة الاعتمادات </a:t>
            </a:r>
            <a:r>
              <a:rPr lang="ar-SA" b="1" dirty="0" smtClean="0"/>
              <a:t>المالية</a:t>
            </a:r>
          </a:p>
          <a:p>
            <a:pPr lvl="1"/>
            <a:r>
              <a:rPr lang="ar-SA" dirty="0" smtClean="0"/>
              <a:t>يقوم كل وزارة او مصلحه بتخصيص موظف يمسك </a:t>
            </a:r>
            <a:r>
              <a:rPr lang="ar-SA" dirty="0"/>
              <a:t>دفتر لإثبات الارتباطات الخاصة بكل </a:t>
            </a:r>
            <a:r>
              <a:rPr lang="ar-SA" dirty="0" smtClean="0"/>
              <a:t>بند</a:t>
            </a:r>
            <a:endParaRPr lang="ar-SA" dirty="0"/>
          </a:p>
          <a:p>
            <a:pPr lvl="1"/>
            <a:r>
              <a:rPr lang="ar-SA" dirty="0" smtClean="0"/>
              <a:t>يتم </a:t>
            </a:r>
            <a:r>
              <a:rPr lang="ar-SA" dirty="0"/>
              <a:t>إمساك </a:t>
            </a:r>
            <a:r>
              <a:rPr lang="ar-SA" dirty="0" smtClean="0"/>
              <a:t>3 </a:t>
            </a:r>
            <a:r>
              <a:rPr lang="ar-SA" dirty="0"/>
              <a:t>دفاتر للارتباطات:</a:t>
            </a:r>
          </a:p>
          <a:p>
            <a:pPr marL="1234440" lvl="2" indent="-457200">
              <a:buFont typeface="+mj-lt"/>
              <a:buAutoNum type="arabicPeriod"/>
            </a:pPr>
            <a:r>
              <a:rPr lang="ar-SA" dirty="0" smtClean="0"/>
              <a:t>دفاتر </a:t>
            </a:r>
            <a:r>
              <a:rPr lang="ar-SA" dirty="0"/>
              <a:t>خاصة بمراقبة الاعتمادات الخاصة بالبابين الأول والثاني من </a:t>
            </a:r>
            <a:r>
              <a:rPr lang="ar-SA" dirty="0" smtClean="0"/>
              <a:t>النفقات</a:t>
            </a:r>
            <a:endParaRPr lang="ar-SA" dirty="0"/>
          </a:p>
          <a:p>
            <a:pPr marL="1234440" lvl="2" indent="-457200">
              <a:buFont typeface="+mj-lt"/>
              <a:buAutoNum type="arabicPeriod"/>
            </a:pPr>
            <a:r>
              <a:rPr lang="ar-SA" dirty="0" smtClean="0"/>
              <a:t>دفاتر </a:t>
            </a:r>
            <a:r>
              <a:rPr lang="ar-SA" dirty="0"/>
              <a:t>خاصة بمراقبة الاعتمادات المخصصة للفروع </a:t>
            </a:r>
          </a:p>
          <a:p>
            <a:pPr marL="1234440" lvl="2" indent="-457200">
              <a:buFont typeface="+mj-lt"/>
              <a:buAutoNum type="arabicPeriod"/>
            </a:pPr>
            <a:r>
              <a:rPr lang="ar-SA" dirty="0" smtClean="0"/>
              <a:t>دفتر </a:t>
            </a:r>
            <a:r>
              <a:rPr lang="ar-SA" dirty="0"/>
              <a:t>خاص لمراقبة المشاريع المبوبة من الباب الرابع </a:t>
            </a:r>
          </a:p>
          <a:p>
            <a:pPr lvl="1"/>
            <a:r>
              <a:rPr lang="ar-SA" dirty="0" smtClean="0"/>
              <a:t>يجب </a:t>
            </a:r>
            <a:r>
              <a:rPr lang="ar-SA" dirty="0"/>
              <a:t>أن يتولى شخص مسك الدفتر الأول والثاني </a:t>
            </a:r>
            <a:r>
              <a:rPr lang="ar-SA" dirty="0" smtClean="0"/>
              <a:t>ويتولى شخص اخر الدفتر الثالث</a:t>
            </a:r>
            <a:r>
              <a:rPr lang="ar-SA" dirty="0"/>
              <a:t> </a:t>
            </a:r>
            <a:r>
              <a:rPr lang="ar-SA" dirty="0" smtClean="0"/>
              <a:t>لتحقيق الرقابة على </a:t>
            </a:r>
            <a:r>
              <a:rPr lang="ar-SA" dirty="0"/>
              <a:t>الاعتمادات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416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المصادر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المحاسبه الحكوميه للدكتور سلطان بن محمد بن علي السلطان</a:t>
            </a:r>
          </a:p>
          <a:p>
            <a:r>
              <a:rPr lang="ar-SA" dirty="0"/>
              <a:t>ملخص (المحاسبه الحكوميه ) للاستاذه ايمان العقيل </a:t>
            </a:r>
          </a:p>
          <a:p>
            <a:pPr marL="114300" indent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0069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طريقة القيد بالدفاتر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إثبات العمليات المالية </a:t>
            </a:r>
            <a:r>
              <a:rPr lang="ar-SA" dirty="0" smtClean="0"/>
              <a:t>(بجميع أنواعها ) في </a:t>
            </a:r>
            <a:r>
              <a:rPr lang="ar-SA" dirty="0"/>
              <a:t>الدفاتر والسجلات المحاسبية </a:t>
            </a:r>
            <a:r>
              <a:rPr lang="ar-SA" dirty="0" smtClean="0"/>
              <a:t>الحكومية يكون عن طريق </a:t>
            </a:r>
            <a:r>
              <a:rPr lang="ar-SA" dirty="0"/>
              <a:t>نوعين من المستندات </a:t>
            </a:r>
            <a:r>
              <a:rPr lang="ar-SA" dirty="0" smtClean="0"/>
              <a:t>النمطية </a:t>
            </a:r>
            <a:r>
              <a:rPr lang="ar-SA" b="1" u="sng" dirty="0" smtClean="0"/>
              <a:t>فقط</a:t>
            </a:r>
            <a:r>
              <a:rPr lang="ar-SA" dirty="0" smtClean="0"/>
              <a:t> </a:t>
            </a:r>
          </a:p>
          <a:p>
            <a:pPr lvl="1"/>
            <a:r>
              <a:rPr lang="ar-SA" b="1" dirty="0"/>
              <a:t>أمر اعتماد </a:t>
            </a:r>
            <a:r>
              <a:rPr lang="ar-SA" b="1" dirty="0" smtClean="0"/>
              <a:t>الصرف</a:t>
            </a:r>
          </a:p>
          <a:p>
            <a:pPr lvl="1"/>
            <a:r>
              <a:rPr lang="ar-SA" b="1" dirty="0"/>
              <a:t>إذن </a:t>
            </a:r>
            <a:r>
              <a:rPr lang="ar-SA" b="1" dirty="0" smtClean="0"/>
              <a:t>التسوية</a:t>
            </a:r>
          </a:p>
          <a:p>
            <a:r>
              <a:rPr lang="ar-SA" b="1" dirty="0" smtClean="0"/>
              <a:t>هذه </a:t>
            </a:r>
            <a:r>
              <a:rPr lang="ar-SA" b="1" dirty="0"/>
              <a:t>المستندات (الاستمارات</a:t>
            </a:r>
            <a:r>
              <a:rPr lang="ar-SA" b="1" dirty="0" smtClean="0"/>
              <a:t>)</a:t>
            </a:r>
            <a:r>
              <a:rPr lang="ar-SA" b="1" dirty="0"/>
              <a:t> يجب أن تكون </a:t>
            </a:r>
            <a:r>
              <a:rPr lang="ar-SA" b="1" dirty="0" smtClean="0"/>
              <a:t>مؤيدة </a:t>
            </a:r>
            <a:r>
              <a:rPr lang="ar-SA" b="1" dirty="0"/>
              <a:t>دائماً بالأدلة </a:t>
            </a:r>
            <a:r>
              <a:rPr lang="ar-SA" b="1" dirty="0" smtClean="0"/>
              <a:t>القابلة للتحقيق </a:t>
            </a:r>
            <a:r>
              <a:rPr lang="ar-SA" b="1" dirty="0"/>
              <a:t>التي يمكن مراجعتها </a:t>
            </a:r>
            <a:r>
              <a:rPr lang="ar-SA" b="1" dirty="0" smtClean="0"/>
              <a:t>للتأكد </a:t>
            </a:r>
            <a:r>
              <a:rPr lang="ar-SA" b="1" dirty="0"/>
              <a:t>من </a:t>
            </a:r>
            <a:r>
              <a:rPr lang="ar-SA" b="1" dirty="0" smtClean="0"/>
              <a:t>صحتها </a:t>
            </a:r>
          </a:p>
          <a:p>
            <a:pPr lvl="1"/>
            <a:r>
              <a:rPr lang="ar-SA" b="1" dirty="0" smtClean="0"/>
              <a:t>أمثله على الأدلة :</a:t>
            </a:r>
          </a:p>
          <a:p>
            <a:pPr lvl="2"/>
            <a:r>
              <a:rPr lang="ar-SA" b="1" dirty="0" smtClean="0"/>
              <a:t>الفواتير - مذكرات </a:t>
            </a:r>
            <a:r>
              <a:rPr lang="ar-SA" b="1" dirty="0"/>
              <a:t>الإدخال والإخراج </a:t>
            </a:r>
            <a:r>
              <a:rPr lang="ar-SA" b="1" dirty="0" smtClean="0"/>
              <a:t>- أوامرالقبض - </a:t>
            </a:r>
            <a:r>
              <a:rPr lang="ar-SA" b="1" dirty="0"/>
              <a:t>إيصالات الاستلام </a:t>
            </a:r>
            <a:r>
              <a:rPr lang="ar-SA" b="1" dirty="0" smtClean="0"/>
              <a:t>- </a:t>
            </a:r>
            <a:r>
              <a:rPr lang="ar-SA" b="1" dirty="0"/>
              <a:t>عقود الإيجار </a:t>
            </a:r>
            <a:r>
              <a:rPr lang="ar-SA" b="1" dirty="0" smtClean="0"/>
              <a:t>- </a:t>
            </a:r>
            <a:r>
              <a:rPr lang="ar-SA" b="1" dirty="0"/>
              <a:t>الشيكات - أوامر الدفع </a:t>
            </a:r>
            <a:r>
              <a:rPr lang="ar-SA" b="1" dirty="0" smtClean="0"/>
              <a:t>- الحوالات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749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طريقة القيد بالدفاتر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>
              <a:buClr>
                <a:schemeClr val="accent1"/>
              </a:buClr>
            </a:pPr>
            <a:r>
              <a:rPr lang="ar-SA" sz="2400" b="1" dirty="0" smtClean="0"/>
              <a:t>أولا : أمر </a:t>
            </a:r>
            <a:r>
              <a:rPr lang="ar-SA" sz="2400" b="1" dirty="0"/>
              <a:t>اعتماد </a:t>
            </a:r>
            <a:r>
              <a:rPr lang="ar-SA" sz="2400" b="1" dirty="0" smtClean="0"/>
              <a:t>الصرف :</a:t>
            </a:r>
            <a:endParaRPr lang="ar-SA" sz="2400" b="1" dirty="0"/>
          </a:p>
          <a:p>
            <a:pPr lvl="1"/>
            <a:r>
              <a:rPr lang="ar-SA" dirty="0" smtClean="0"/>
              <a:t>يخصص </a:t>
            </a:r>
            <a:r>
              <a:rPr lang="ar-SA" dirty="0"/>
              <a:t>لعمليات </a:t>
            </a:r>
            <a:r>
              <a:rPr lang="ar-SA" dirty="0" smtClean="0"/>
              <a:t>الصرف باختلاف أنواعها</a:t>
            </a:r>
          </a:p>
          <a:p>
            <a:pPr lvl="1"/>
            <a:r>
              <a:rPr lang="ar-SA" dirty="0" smtClean="0"/>
              <a:t>يتم </a:t>
            </a:r>
            <a:r>
              <a:rPr lang="ar-SA" dirty="0"/>
              <a:t>إعداده بواسطة </a:t>
            </a:r>
            <a:r>
              <a:rPr lang="ar-SA" dirty="0" smtClean="0"/>
              <a:t>أكثر من موظف في أكثر من ادارة </a:t>
            </a:r>
            <a:r>
              <a:rPr lang="ar-SA" dirty="0"/>
              <a:t>طبقا </a:t>
            </a:r>
            <a:r>
              <a:rPr lang="ar-SA" dirty="0" smtClean="0"/>
              <a:t>لتعدد الاختصاصات </a:t>
            </a:r>
            <a:r>
              <a:rPr lang="ar-SA" dirty="0"/>
              <a:t>وتحقيقا </a:t>
            </a:r>
            <a:r>
              <a:rPr lang="ar-SA" dirty="0" smtClean="0"/>
              <a:t>لفكرة الرقابة </a:t>
            </a:r>
            <a:r>
              <a:rPr lang="ar-SA" dirty="0"/>
              <a:t>الذاتية على الأعمال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522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طريقة القيد بالدفاتر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b="1" dirty="0" smtClean="0"/>
              <a:t>ثانيا : إذن التسوية:</a:t>
            </a:r>
          </a:p>
          <a:p>
            <a:pPr lvl="1"/>
            <a:r>
              <a:rPr lang="ar-SA" dirty="0" smtClean="0"/>
              <a:t>يستخدم لإثبات </a:t>
            </a:r>
            <a:r>
              <a:rPr lang="ar-SA" dirty="0"/>
              <a:t>أي عملية مالية بخلاف عمليات </a:t>
            </a:r>
            <a:r>
              <a:rPr lang="ar-SA" dirty="0" smtClean="0"/>
              <a:t>الصرف</a:t>
            </a:r>
          </a:p>
          <a:p>
            <a:pPr lvl="1"/>
            <a:r>
              <a:rPr lang="ar-SA" dirty="0" smtClean="0"/>
              <a:t>أمثله على الحالات :</a:t>
            </a:r>
          </a:p>
          <a:p>
            <a:pPr marL="1234440" lvl="2" indent="-457200">
              <a:buFont typeface="+mj-lt"/>
              <a:buAutoNum type="arabicPeriod"/>
            </a:pPr>
            <a:r>
              <a:rPr lang="ar-SA" dirty="0" smtClean="0"/>
              <a:t>المبالغ </a:t>
            </a:r>
            <a:r>
              <a:rPr lang="ar-SA" dirty="0"/>
              <a:t>التي تحصلها الوزارات والمصالح الحكومية </a:t>
            </a:r>
            <a:r>
              <a:rPr lang="ar-SA" dirty="0" smtClean="0"/>
              <a:t>نقدا</a:t>
            </a:r>
          </a:p>
          <a:p>
            <a:pPr marL="1234440" lvl="2" indent="-457200">
              <a:buFont typeface="+mj-lt"/>
              <a:buAutoNum type="arabicPeriod"/>
            </a:pPr>
            <a:r>
              <a:rPr lang="ar-SA" dirty="0"/>
              <a:t>المبالغ التي </a:t>
            </a:r>
            <a:r>
              <a:rPr lang="ar-SA" dirty="0" smtClean="0"/>
              <a:t>تودعها الوزارات </a:t>
            </a:r>
            <a:r>
              <a:rPr lang="ar-SA" dirty="0"/>
              <a:t>والمصالح </a:t>
            </a:r>
            <a:r>
              <a:rPr lang="ar-SA" dirty="0" smtClean="0"/>
              <a:t>الحكومية في خزانة </a:t>
            </a:r>
            <a:r>
              <a:rPr lang="ar-SA" dirty="0"/>
              <a:t>مؤسسة النقد العربي </a:t>
            </a:r>
            <a:r>
              <a:rPr lang="ar-SA" dirty="0" smtClean="0"/>
              <a:t>السعودي</a:t>
            </a:r>
          </a:p>
          <a:p>
            <a:pPr marL="1234440" lvl="2" indent="-457200">
              <a:buFont typeface="+mj-lt"/>
              <a:buAutoNum type="arabicPeriod"/>
            </a:pPr>
            <a:r>
              <a:rPr lang="ar-SA" dirty="0"/>
              <a:t>أوامر الدفع التي يرد عنها تبليغ من وزارة </a:t>
            </a:r>
            <a:r>
              <a:rPr lang="ar-SA" dirty="0" smtClean="0"/>
              <a:t>المالية بتحويلها للصرف</a:t>
            </a:r>
          </a:p>
          <a:p>
            <a:pPr marL="1234440" lvl="2" indent="-457200">
              <a:buFont typeface="+mj-lt"/>
              <a:buAutoNum type="arabicPeriod"/>
            </a:pPr>
            <a:r>
              <a:rPr lang="ar-SA" dirty="0"/>
              <a:t>الحوالات المصروفة من </a:t>
            </a:r>
            <a:r>
              <a:rPr lang="ar-SA" dirty="0" smtClean="0"/>
              <a:t>صندوق </a:t>
            </a:r>
            <a:r>
              <a:rPr lang="ar-SA" dirty="0"/>
              <a:t>الوزارات أو </a:t>
            </a:r>
            <a:r>
              <a:rPr lang="ar-SA" dirty="0" smtClean="0"/>
              <a:t>المصالح أو </a:t>
            </a:r>
            <a:r>
              <a:rPr lang="ar-SA" dirty="0"/>
              <a:t>الوحدات </a:t>
            </a:r>
            <a:r>
              <a:rPr lang="ar-SA" dirty="0" smtClean="0"/>
              <a:t>الحكومية</a:t>
            </a:r>
          </a:p>
          <a:p>
            <a:pPr marL="1234440" lvl="2" indent="-457200">
              <a:buFont typeface="+mj-lt"/>
              <a:buAutoNum type="arabicPeriod"/>
            </a:pPr>
            <a:r>
              <a:rPr lang="ar-SA" dirty="0" smtClean="0"/>
              <a:t>تصحيح</a:t>
            </a:r>
            <a:r>
              <a:rPr lang="ar-SA" dirty="0"/>
              <a:t> </a:t>
            </a:r>
            <a:r>
              <a:rPr lang="ar-SA" dirty="0" smtClean="0"/>
              <a:t>الأخطاء </a:t>
            </a:r>
          </a:p>
          <a:p>
            <a:pPr marL="1234440" lvl="2" indent="-457200">
              <a:buFont typeface="+mj-lt"/>
              <a:buAutoNum type="arabicPeriod"/>
            </a:pPr>
            <a:r>
              <a:rPr lang="ar-SA" dirty="0"/>
              <a:t>تسوية مبلغ من حساب </a:t>
            </a:r>
            <a:r>
              <a:rPr lang="ar-SA" sz="1600" dirty="0"/>
              <a:t>إلى آخر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747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الدفاتر والسجلات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يوجد </a:t>
            </a:r>
            <a:r>
              <a:rPr lang="ar-SA" b="1" dirty="0"/>
              <a:t>نوعين </a:t>
            </a:r>
            <a:r>
              <a:rPr lang="ar-SA" b="1" dirty="0" smtClean="0"/>
              <a:t>رئيسين من الدفاتر :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b="1" dirty="0"/>
              <a:t>الدفاتر والسجلات </a:t>
            </a:r>
            <a:r>
              <a:rPr lang="ar-SA" b="1" dirty="0" smtClean="0"/>
              <a:t>المحاسبية</a:t>
            </a:r>
          </a:p>
          <a:p>
            <a:pPr lvl="2"/>
            <a:r>
              <a:rPr lang="ar-SA" dirty="0"/>
              <a:t>ترتبط بالعمليات </a:t>
            </a:r>
            <a:r>
              <a:rPr lang="ar-SA" dirty="0" smtClean="0"/>
              <a:t>المالية</a:t>
            </a:r>
          </a:p>
          <a:p>
            <a:pPr lvl="2"/>
            <a:r>
              <a:rPr lang="ar-SA" dirty="0" smtClean="0"/>
              <a:t>القيد </a:t>
            </a:r>
            <a:r>
              <a:rPr lang="ar-SA" dirty="0"/>
              <a:t>فيها </a:t>
            </a:r>
            <a:r>
              <a:rPr lang="ar-SA" dirty="0" smtClean="0"/>
              <a:t>يكون من </a:t>
            </a:r>
            <a:r>
              <a:rPr lang="ar-SA" dirty="0"/>
              <a:t>واقع أمر </a:t>
            </a:r>
            <a:r>
              <a:rPr lang="ar-SA" dirty="0" smtClean="0"/>
              <a:t>اعتماد الصرف </a:t>
            </a:r>
            <a:r>
              <a:rPr lang="ar-SA" dirty="0"/>
              <a:t>وأذون التسوية فقط</a:t>
            </a:r>
            <a:endParaRPr lang="ar-SA" b="1" dirty="0" smtClean="0"/>
          </a:p>
          <a:p>
            <a:pPr marL="868680" lvl="1" indent="-457200">
              <a:buFont typeface="+mj-lt"/>
              <a:buAutoNum type="arabicPeriod"/>
            </a:pPr>
            <a:r>
              <a:rPr lang="ar-SA" b="1" dirty="0"/>
              <a:t>الدفاتر البيانية أو الإحصائية</a:t>
            </a:r>
            <a:endParaRPr lang="ar-SA" b="1" dirty="0" smtClean="0"/>
          </a:p>
          <a:p>
            <a:pPr lvl="2"/>
            <a:r>
              <a:rPr lang="ar-SA" dirty="0"/>
              <a:t>مخصصة لغرض </a:t>
            </a:r>
            <a:r>
              <a:rPr lang="ar-SA" dirty="0" smtClean="0"/>
              <a:t>احصائي و </a:t>
            </a:r>
            <a:r>
              <a:rPr lang="ar-SA" dirty="0"/>
              <a:t>لمساعدة الدفاتر </a:t>
            </a:r>
            <a:r>
              <a:rPr lang="ar-SA" dirty="0" smtClean="0"/>
              <a:t>والسجلات المحاسبية</a:t>
            </a:r>
          </a:p>
          <a:p>
            <a:pPr lvl="2"/>
            <a:r>
              <a:rPr lang="ar-SA" dirty="0"/>
              <a:t>تخدم أغراض </a:t>
            </a:r>
            <a:r>
              <a:rPr lang="ar-SA" dirty="0" smtClean="0"/>
              <a:t>الرقابة</a:t>
            </a:r>
          </a:p>
          <a:p>
            <a:pPr lvl="2"/>
            <a:r>
              <a:rPr lang="ar-SA" dirty="0" smtClean="0"/>
              <a:t>لا يُجرى </a:t>
            </a:r>
            <a:r>
              <a:rPr lang="ar-SA" dirty="0"/>
              <a:t>لها أي قيود محاسبية </a:t>
            </a:r>
            <a:r>
              <a:rPr lang="ar-SA" dirty="0" smtClean="0"/>
              <a:t>أو تسويات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8409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الدفاتر والسجلات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التعليمات الواجب على الوزارات اتباعها في الدفاتر والسجلات </a:t>
            </a:r>
          </a:p>
          <a:p>
            <a:pPr lvl="1"/>
            <a:r>
              <a:rPr lang="ar-SA" dirty="0" smtClean="0"/>
              <a:t>يجب التقيد بالحجم </a:t>
            </a:r>
            <a:r>
              <a:rPr lang="ar-SA" dirty="0"/>
              <a:t>والشكل المحدد </a:t>
            </a:r>
            <a:r>
              <a:rPr lang="ar-SA" dirty="0" smtClean="0"/>
              <a:t>في التعليمات </a:t>
            </a:r>
            <a:r>
              <a:rPr lang="ar-SA" dirty="0"/>
              <a:t>المالية للميزانية </a:t>
            </a:r>
          </a:p>
          <a:p>
            <a:pPr lvl="1"/>
            <a:r>
              <a:rPr lang="ar-SA" dirty="0" smtClean="0"/>
              <a:t>لا </a:t>
            </a:r>
            <a:r>
              <a:rPr lang="ar-SA" dirty="0"/>
              <a:t>يجوز لأي وزارة أو جهة حكومية إنشاء </a:t>
            </a:r>
            <a:r>
              <a:rPr lang="ar-SA" dirty="0" smtClean="0"/>
              <a:t>دفتر جديد </a:t>
            </a:r>
            <a:r>
              <a:rPr lang="ar-SA" u="sng" dirty="0" smtClean="0"/>
              <a:t>او</a:t>
            </a:r>
            <a:r>
              <a:rPr lang="ar-SA" dirty="0" smtClean="0"/>
              <a:t> تعديل دفتر موجود </a:t>
            </a:r>
            <a:r>
              <a:rPr lang="ar-SA" u="sng" dirty="0" smtClean="0"/>
              <a:t>أو</a:t>
            </a:r>
            <a:r>
              <a:rPr lang="ar-SA" dirty="0" smtClean="0"/>
              <a:t> فتح حساب دون </a:t>
            </a:r>
            <a:r>
              <a:rPr lang="ar-SA" dirty="0"/>
              <a:t>الحصول على ترخيص بذلك من وزارة المالية </a:t>
            </a:r>
          </a:p>
          <a:p>
            <a:pPr lvl="1"/>
            <a:r>
              <a:rPr lang="ar-SA" dirty="0" smtClean="0"/>
              <a:t>يجب ان تكون الدفاتر و السجلات المحاسبية مرقمة بارقام مسلسله وان تكون خالية من اي فراغ أو كتابة </a:t>
            </a:r>
            <a:r>
              <a:rPr lang="ar-SA" dirty="0"/>
              <a:t>على الهوامش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0726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الدفاتر والسجلات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أنواع </a:t>
            </a:r>
            <a:r>
              <a:rPr lang="ar-SA" b="1" dirty="0" smtClean="0"/>
              <a:t>الدفاتر المحاسبية :</a:t>
            </a:r>
          </a:p>
          <a:p>
            <a:pPr lvl="1"/>
            <a:r>
              <a:rPr lang="ar-SA" b="1" dirty="0"/>
              <a:t>دفتر اليومية </a:t>
            </a:r>
            <a:r>
              <a:rPr lang="ar-SA" b="1" dirty="0" smtClean="0"/>
              <a:t>العامة</a:t>
            </a:r>
          </a:p>
          <a:p>
            <a:pPr lvl="1"/>
            <a:r>
              <a:rPr lang="ar-SA" b="1" dirty="0"/>
              <a:t>دفتر حسابات </a:t>
            </a:r>
            <a:r>
              <a:rPr lang="ar-SA" b="1" dirty="0" smtClean="0"/>
              <a:t>الميزانية</a:t>
            </a:r>
          </a:p>
          <a:p>
            <a:pPr lvl="1"/>
            <a:r>
              <a:rPr lang="ar-SA" b="1" dirty="0"/>
              <a:t>دفاتر الحسابات </a:t>
            </a:r>
            <a:r>
              <a:rPr lang="ar-SA" b="1" dirty="0" smtClean="0"/>
              <a:t>الشخصية </a:t>
            </a:r>
          </a:p>
          <a:p>
            <a:pPr lvl="1"/>
            <a:r>
              <a:rPr lang="ar-SA" b="1" dirty="0"/>
              <a:t>دفاتر الحسابات الجارية </a:t>
            </a:r>
            <a:r>
              <a:rPr lang="ar-SA" b="1" dirty="0" smtClean="0"/>
              <a:t>والوسيطة</a:t>
            </a:r>
            <a:endParaRPr lang="ar-SA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Left Brace 3"/>
          <p:cNvSpPr/>
          <p:nvPr/>
        </p:nvSpPr>
        <p:spPr>
          <a:xfrm>
            <a:off x="4066481" y="2750350"/>
            <a:ext cx="583640" cy="78123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1868158" y="2956302"/>
            <a:ext cx="280831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حسابات التسوية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862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الدفاتر والسجلات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أولا : دفتر </a:t>
            </a:r>
            <a:r>
              <a:rPr lang="ar-SA" b="1" dirty="0"/>
              <a:t>اليومية </a:t>
            </a:r>
            <a:r>
              <a:rPr lang="ar-SA" b="1" dirty="0" smtClean="0"/>
              <a:t>العامة:</a:t>
            </a:r>
          </a:p>
          <a:p>
            <a:pPr lvl="1"/>
            <a:r>
              <a:rPr lang="ar-SA" dirty="0"/>
              <a:t>يشتمل هذا الدفتر على جانبين مدين ودائن </a:t>
            </a:r>
            <a:r>
              <a:rPr lang="ar-SA" dirty="0" smtClean="0"/>
              <a:t>و يتوسط الجانبين خانة الجملة </a:t>
            </a:r>
          </a:p>
          <a:p>
            <a:pPr lvl="1"/>
            <a:r>
              <a:rPr lang="ar-SA" dirty="0" smtClean="0"/>
              <a:t>يخصص </a:t>
            </a:r>
            <a:r>
              <a:rPr lang="ar-SA" dirty="0"/>
              <a:t>هذا الدفتر لقيد جميع أوامر اعتماد الصرف وأذون التسوية على أن يبدأ </a:t>
            </a:r>
            <a:r>
              <a:rPr lang="ar-SA" b="1" u="sng" dirty="0"/>
              <a:t>يوميا </a:t>
            </a:r>
            <a:r>
              <a:rPr lang="ar-SA" dirty="0" smtClean="0"/>
              <a:t>بقيد أوامر </a:t>
            </a:r>
            <a:r>
              <a:rPr lang="ar-SA" dirty="0"/>
              <a:t>اعتماد </a:t>
            </a:r>
            <a:r>
              <a:rPr lang="ar-SA" dirty="0" smtClean="0"/>
              <a:t>الصرف</a:t>
            </a:r>
          </a:p>
          <a:p>
            <a:pPr lvl="1"/>
            <a:r>
              <a:rPr lang="ar-SA" dirty="0" smtClean="0"/>
              <a:t>بعد الانتهاء من قيد جميع أوامر اعتماد الصرف الخاصة باليوم الواحد يبدأ في قيد أذون التسوية</a:t>
            </a:r>
          </a:p>
          <a:p>
            <a:pPr lvl="1"/>
            <a:r>
              <a:rPr lang="ar-SA" dirty="0"/>
              <a:t>عند </a:t>
            </a:r>
            <a:r>
              <a:rPr lang="ar-SA" dirty="0" smtClean="0"/>
              <a:t>الانتهاء من اجراء القيود يجب </a:t>
            </a:r>
            <a:r>
              <a:rPr lang="ar-SA" dirty="0"/>
              <a:t>أن يتساوى الجانب المدين بالجانب الدائن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1998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746</TotalTime>
  <Words>1586</Words>
  <Application>Microsoft Office PowerPoint</Application>
  <PresentationFormat>On-screen Show (4:3)</PresentationFormat>
  <Paragraphs>213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Adjacency</vt:lpstr>
      <vt:lpstr>الدفاتر وطريقة القيد</vt:lpstr>
      <vt:lpstr>الأجندة </vt:lpstr>
      <vt:lpstr>طريقة القيد بالدفاتر</vt:lpstr>
      <vt:lpstr>طريقة القيد بالدفاتر</vt:lpstr>
      <vt:lpstr>طريقة القيد بالدفاتر</vt:lpstr>
      <vt:lpstr>الدفاتر والسجلات المحاسبية</vt:lpstr>
      <vt:lpstr>الدفاتر والسجلات المحاسبية</vt:lpstr>
      <vt:lpstr>الدفاتر والسجلات المحاسبية</vt:lpstr>
      <vt:lpstr>الدفاتر والسجلات المحاسبية</vt:lpstr>
      <vt:lpstr>الدفاتر والسجلات المحاسبية</vt:lpstr>
      <vt:lpstr>الدفاتر والسجلات المحاسبية</vt:lpstr>
      <vt:lpstr>الدفاتر والسجلات المحاسبية</vt:lpstr>
      <vt:lpstr>الدفاتر والسجلات المحاسبية</vt:lpstr>
      <vt:lpstr>الدفاتر والسجلات المحاسبية</vt:lpstr>
      <vt:lpstr>الدفاتر والسجلات المحاسبية</vt:lpstr>
      <vt:lpstr>الدفاتر والسجلات المحاسبية</vt:lpstr>
      <vt:lpstr>الدفاتر والسجلات البيانية والإحصائية </vt:lpstr>
      <vt:lpstr>الدفاتر والسجلات البيانية والإحصائية </vt:lpstr>
      <vt:lpstr>الدفاتر والسجلات البيانية والإحصائية </vt:lpstr>
      <vt:lpstr>الدفاتر والسجلات البيانية والإحصائية </vt:lpstr>
      <vt:lpstr>المصادر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الدفاتر وطريقة القيد</dc:title>
  <dc:creator>kayan albalawi</dc:creator>
  <cp:lastModifiedBy>kayan albalawi</cp:lastModifiedBy>
  <cp:revision>64</cp:revision>
  <dcterms:created xsi:type="dcterms:W3CDTF">2013-10-20T08:25:10Z</dcterms:created>
  <dcterms:modified xsi:type="dcterms:W3CDTF">2015-01-12T10:01:53Z</dcterms:modified>
</cp:coreProperties>
</file>